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6.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charts/chart8.xml" ContentType="application/vnd.openxmlformats-officedocument.drawingml.chart+xml"/>
  <Override PartName="/ppt/charts/chart9.xml" ContentType="application/vnd.openxmlformats-officedocument.drawingml.chart+xml"/>
  <Override PartName="/ppt/drawings/drawing4.xml" ContentType="application/vnd.openxmlformats-officedocument.drawingml.chartshapes+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0.xml" ContentType="application/vnd.openxmlformats-officedocument.drawingml.chart+xml"/>
  <Override PartName="/ppt/drawings/drawing5.xml" ContentType="application/vnd.openxmlformats-officedocument.drawingml.chartshapes+xml"/>
  <Override PartName="/ppt/notesSlides/notesSlide41.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42.xml" ContentType="application/vnd.openxmlformats-officedocument.presentationml.notesSlide+xml"/>
  <Override PartName="/ppt/charts/chart13.xml" ContentType="application/vnd.openxmlformats-officedocument.drawingml.chart+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14.xml" ContentType="application/vnd.openxmlformats-officedocument.drawingml.chart+xml"/>
  <Override PartName="/ppt/charts/chart15.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6.xml" ContentType="application/vnd.openxmlformats-officedocument.drawingml.chart+xml"/>
  <Override PartName="/ppt/drawings/drawing6.xml" ContentType="application/vnd.openxmlformats-officedocument.drawingml.chartshape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5.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7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7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75.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76.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7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78.xml" ContentType="application/vnd.openxmlformats-officedocument.presentationml.notesSlide+xml"/>
  <Override PartName="/ppt/charts/chart19.xml" ContentType="application/vnd.openxmlformats-officedocument.drawingml.chart+xml"/>
  <Override PartName="/ppt/notesSlides/notesSlide79.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8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48" r:id="rId1"/>
  </p:sldMasterIdLst>
  <p:notesMasterIdLst>
    <p:notesMasterId r:id="rId101"/>
  </p:notesMasterIdLst>
  <p:sldIdLst>
    <p:sldId id="256" r:id="rId2"/>
    <p:sldId id="564" r:id="rId3"/>
    <p:sldId id="554" r:id="rId4"/>
    <p:sldId id="306" r:id="rId5"/>
    <p:sldId id="307" r:id="rId6"/>
    <p:sldId id="367" r:id="rId7"/>
    <p:sldId id="608" r:id="rId8"/>
    <p:sldId id="270" r:id="rId9"/>
    <p:sldId id="295" r:id="rId10"/>
    <p:sldId id="310" r:id="rId11"/>
    <p:sldId id="296" r:id="rId12"/>
    <p:sldId id="396" r:id="rId13"/>
    <p:sldId id="395" r:id="rId14"/>
    <p:sldId id="397" r:id="rId15"/>
    <p:sldId id="351" r:id="rId16"/>
    <p:sldId id="565" r:id="rId17"/>
    <p:sldId id="523" r:id="rId18"/>
    <p:sldId id="508" r:id="rId19"/>
    <p:sldId id="524" r:id="rId20"/>
    <p:sldId id="555" r:id="rId21"/>
    <p:sldId id="536" r:id="rId22"/>
    <p:sldId id="537" r:id="rId23"/>
    <p:sldId id="544" r:id="rId24"/>
    <p:sldId id="538" r:id="rId25"/>
    <p:sldId id="539" r:id="rId26"/>
    <p:sldId id="540" r:id="rId27"/>
    <p:sldId id="541" r:id="rId28"/>
    <p:sldId id="542" r:id="rId29"/>
    <p:sldId id="543" r:id="rId30"/>
    <p:sldId id="545" r:id="rId31"/>
    <p:sldId id="546" r:id="rId32"/>
    <p:sldId id="547" r:id="rId33"/>
    <p:sldId id="548" r:id="rId34"/>
    <p:sldId id="549" r:id="rId35"/>
    <p:sldId id="550" r:id="rId36"/>
    <p:sldId id="551" r:id="rId37"/>
    <p:sldId id="556" r:id="rId38"/>
    <p:sldId id="466" r:id="rId39"/>
    <p:sldId id="558" r:id="rId40"/>
    <p:sldId id="557" r:id="rId41"/>
    <p:sldId id="361" r:id="rId42"/>
    <p:sldId id="470" r:id="rId43"/>
    <p:sldId id="299" r:id="rId44"/>
    <p:sldId id="283" r:id="rId45"/>
    <p:sldId id="560" r:id="rId46"/>
    <p:sldId id="561" r:id="rId47"/>
    <p:sldId id="483" r:id="rId48"/>
    <p:sldId id="425" r:id="rId49"/>
    <p:sldId id="530" r:id="rId50"/>
    <p:sldId id="531" r:id="rId51"/>
    <p:sldId id="532" r:id="rId52"/>
    <p:sldId id="533" r:id="rId53"/>
    <p:sldId id="534" r:id="rId54"/>
    <p:sldId id="426" r:id="rId55"/>
    <p:sldId id="559" r:id="rId56"/>
    <p:sldId id="535" r:id="rId57"/>
    <p:sldId id="562" r:id="rId58"/>
    <p:sldId id="566" r:id="rId59"/>
    <p:sldId id="567" r:id="rId60"/>
    <p:sldId id="568" r:id="rId61"/>
    <p:sldId id="569" r:id="rId62"/>
    <p:sldId id="570" r:id="rId63"/>
    <p:sldId id="571" r:id="rId64"/>
    <p:sldId id="572" r:id="rId65"/>
    <p:sldId id="573" r:id="rId66"/>
    <p:sldId id="574" r:id="rId67"/>
    <p:sldId id="575" r:id="rId68"/>
    <p:sldId id="576" r:id="rId69"/>
    <p:sldId id="577" r:id="rId70"/>
    <p:sldId id="578" r:id="rId71"/>
    <p:sldId id="579" r:id="rId72"/>
    <p:sldId id="580" r:id="rId73"/>
    <p:sldId id="581" r:id="rId74"/>
    <p:sldId id="582" r:id="rId75"/>
    <p:sldId id="583" r:id="rId76"/>
    <p:sldId id="584" r:id="rId77"/>
    <p:sldId id="585" r:id="rId78"/>
    <p:sldId id="586" r:id="rId79"/>
    <p:sldId id="587" r:id="rId80"/>
    <p:sldId id="588" r:id="rId81"/>
    <p:sldId id="589" r:id="rId82"/>
    <p:sldId id="590" r:id="rId83"/>
    <p:sldId id="591" r:id="rId84"/>
    <p:sldId id="592" r:id="rId85"/>
    <p:sldId id="593" r:id="rId86"/>
    <p:sldId id="594" r:id="rId87"/>
    <p:sldId id="595" r:id="rId88"/>
    <p:sldId id="596" r:id="rId89"/>
    <p:sldId id="597" r:id="rId90"/>
    <p:sldId id="598" r:id="rId91"/>
    <p:sldId id="599" r:id="rId92"/>
    <p:sldId id="600" r:id="rId93"/>
    <p:sldId id="601" r:id="rId94"/>
    <p:sldId id="602" r:id="rId95"/>
    <p:sldId id="603" r:id="rId96"/>
    <p:sldId id="604" r:id="rId97"/>
    <p:sldId id="605" r:id="rId98"/>
    <p:sldId id="606" r:id="rId99"/>
    <p:sldId id="607" r:id="rId10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reen Valentine" initials="DEV"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60502"/>
    <a:srgbClr val="030809"/>
    <a:srgbClr val="080604"/>
    <a:srgbClr val="CE0026"/>
    <a:srgbClr val="000000"/>
    <a:srgbClr val="5F5F5F"/>
    <a:srgbClr val="340100"/>
    <a:srgbClr val="EFEAE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288" autoAdjust="0"/>
  </p:normalViewPr>
  <p:slideViewPr>
    <p:cSldViewPr snapToGrid="0">
      <p:cViewPr varScale="1">
        <p:scale>
          <a:sx n="79" d="100"/>
          <a:sy n="79" d="100"/>
        </p:scale>
        <p:origin x="-1061"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26"/>
    </p:cViewPr>
  </p:sorterViewPr>
  <p:notesViewPr>
    <p:cSldViewPr snapToGrid="0">
      <p:cViewPr varScale="1">
        <p:scale>
          <a:sx n="118" d="100"/>
          <a:sy n="118" d="100"/>
        </p:scale>
        <p:origin x="-405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oreen\Documents\RU%20FAIR%20%20WiSEM\Evaluation%20Tables\Evaluation%20Tables\Current%20Tables\Table%201\Analysis%20Tables\Table1_whole%20SEM%20faculty_master_011411.doc.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Doreen\Documents\RU%20FAIR%20%20WiSEM\Evaluation%20Tables\Evaluation%20Tables\Current%20Tables\Table%207\ANALYSIS_Table%207%20New%20Hires_011611.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Doreen\Documents\RU%20FAIR%20%20WiSEM\Evaluation%20Tables\Evaluation%20Tables\Current%20Tables\Table%203\Table%203_ANALYSIS.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Doreen\Documents\RU%20FAIR%20%20WiSEM\Evaluation%20Tables\Evaluation%20Tables\Current%20Tables\Table%204\Table%204%20Promotion%20(12%2016%202010)%20incl%20ANALYSIS.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Doreen\Documents\RU%20FAIR%20%20WiSEM\Evaluation%20Tables\Evaluation%20Tables\Current%20Tables\Table%204\Table%204%20Promotion%20(12%2016%202010)%20incl%20ANALYSIS.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Doreen\Documents\RU%20FAIR%20%20WiSEM\MiniGrants%20&amp;%20Life%20Cycle%20Grants\Mini%20Grant%20Departmental%20Involvement.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Doreen\Documents\RU%20FAIR%20%20WiSEM\MiniGrants%20&amp;%20Life%20Cycle%20Grants\Mini%20Grant%20Departmental%20Involvement.xlsx" TargetMode="Externa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Doreen\Documents\RU%20FAIR%20%20WiSEM\Evaluation%20Tables\Evaluation%20Tables\Current%20Tables\Table%201\Analysis%20Tables\Table1_whole%20SEM%20faculty_master_011411.doc.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M:\Documents\General%20List%20of%20OASIS%20Participants.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M:\Documents\General%20List%20of%20OASIS%20Participants.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Doreen\Documents\RU%20FAIR%20%20WiSEM\Evaluation%20Tables\Evaluation%20Tables\Current%20Tables\Table%201\Analysis%20Tables\Table1_whole%20SEM%20faculty_master_011411.do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oreen\Documents\RU%20FAIR%20%20WiSEM\Evaluation%20Tables\Evaluation%20Tables\Current%20Tables\Table%202\Current%20Versions\Table2%20ANALYSIS_120710.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oreen\Documents\RU%20FAIR%20%20WiSEM\Evaluation%20Tables\Evaluation%20Tables\Current%20Tables\Table%202\Current%20Versions\Table2%20ANALYSIS_120710.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Doreen\Documents\RU%20FAIR%20%20WiSEM\Evaluation%20Tables\Evaluation%20Tables\Current%20Tables\Table%209\Current%20Tables\Table%209%20_ANALYSIS%20with%20detailed%20race%20data.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Doreen\Documents\RU%20FAIR%20%20WiSEM\Evaluation%20Tables\Evaluation%20Tables\Current%20Tables\Table%209\Current%20Tables\Table%209%20_ANALYSIS%20with%20detailed%20race%20data.xls" TargetMode="Externa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Doreen\Documents\RU%20FAIR%20%20WiSEM\Evaluation%20Tables\Evaluation%20Tables\Current%20Tables\Table%207\ANALYSIS_Table%207%20New%20Hires_010511.xls"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1" Type="http://schemas.openxmlformats.org/officeDocument/2006/relationships/oleObject" Target="file:///C:\Users\Doreen\Documents\RU%20FAIR%20%20WiSEM\Evaluation%20Tables\Evaluation%20Tables\Current%20Tables\Table%207\ANALYSIS_Table%207%20New%20Hires_011611.xls"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Doreen\Documents\RU%20FAIR%20%20WiSEM\Evaluation%20Tables\Evaluation%20Tables\Current%20Tables\Table%207\ANALYSIS_Table%207%20New%20Hires_01161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57520694528571"/>
          <c:y val="0.13517992221826067"/>
          <c:w val="0.65577225923683491"/>
          <c:h val="0.66913193566931473"/>
        </c:manualLayout>
      </c:layout>
      <c:bubbleChart>
        <c:varyColors val="0"/>
        <c:ser>
          <c:idx val="0"/>
          <c:order val="0"/>
          <c:invertIfNegative val="0"/>
          <c:dLbls>
            <c:dLblPos val="ctr"/>
            <c:showLegendKey val="0"/>
            <c:showVal val="1"/>
            <c:showCatName val="0"/>
            <c:showSerName val="0"/>
            <c:showPercent val="0"/>
            <c:showBubbleSize val="0"/>
            <c:showLeaderLines val="0"/>
          </c:dLbls>
          <c:trendline>
            <c:trendlineType val="linear"/>
            <c:dispRSqr val="0"/>
            <c:dispEq val="0"/>
          </c:trendline>
          <c:yVal>
            <c:numRef>
              <c:f>'Analysis-4 year'!$A$29:$A$32</c:f>
              <c:numCache>
                <c:formatCode>General</c:formatCode>
                <c:ptCount val="4"/>
                <c:pt idx="0">
                  <c:v>0</c:v>
                </c:pt>
                <c:pt idx="1">
                  <c:v>0</c:v>
                </c:pt>
                <c:pt idx="2">
                  <c:v>0</c:v>
                </c:pt>
                <c:pt idx="3">
                  <c:v>0</c:v>
                </c:pt>
              </c:numCache>
            </c:numRef>
          </c:yVal>
          <c:bubbleSize>
            <c:numRef>
              <c:f>'Analysis-4 year'!$B$29:$B$32</c:f>
              <c:numCache>
                <c:formatCode>General</c:formatCode>
                <c:ptCount val="4"/>
              </c:numCache>
            </c:numRef>
          </c:bubbleSize>
          <c:bubble3D val="1"/>
        </c:ser>
        <c:ser>
          <c:idx val="2"/>
          <c:order val="1"/>
          <c:tx>
            <c:v>Men</c:v>
          </c:tx>
          <c:spPr>
            <a:solidFill>
              <a:schemeClr val="accent2"/>
            </a:solidFill>
            <a:ln w="25400">
              <a:noFill/>
            </a:ln>
          </c:spPr>
          <c:invertIfNegative val="0"/>
          <c:dLbls>
            <c:dLbl>
              <c:idx val="0"/>
              <c:layout>
                <c:manualLayout>
                  <c:x val="-0.1188690424685937"/>
                  <c:y val="-1.6101944263336665E-2"/>
                </c:manualLayout>
              </c:layout>
              <c:dLblPos val="r"/>
              <c:showLegendKey val="0"/>
              <c:showVal val="1"/>
              <c:showCatName val="0"/>
              <c:showSerName val="0"/>
              <c:showPercent val="0"/>
              <c:showBubbleSize val="0"/>
            </c:dLbl>
            <c:txPr>
              <a:bodyPr/>
              <a:lstStyle/>
              <a:p>
                <a:pPr>
                  <a:defRPr sz="1400" b="1">
                    <a:solidFill>
                      <a:schemeClr val="bg1"/>
                    </a:solidFill>
                  </a:defRPr>
                </a:pPr>
                <a:endParaRPr lang="en-US"/>
              </a:p>
            </c:txPr>
            <c:dLblPos val="ctr"/>
            <c:showLegendKey val="0"/>
            <c:showVal val="1"/>
            <c:showCatName val="0"/>
            <c:showSerName val="0"/>
            <c:showPercent val="0"/>
            <c:showBubbleSize val="0"/>
            <c:showLeaderLines val="0"/>
          </c:dLbls>
          <c:trendline>
            <c:trendlineType val="linear"/>
            <c:dispRSqr val="0"/>
            <c:dispEq val="0"/>
          </c:trendline>
          <c:xVal>
            <c:strRef>
              <c:f>'Analysis-4 year'!$A$33:$A$36</c:f>
              <c:strCache>
                <c:ptCount val="4"/>
                <c:pt idx="0">
                  <c:v>Assistant Professor</c:v>
                </c:pt>
                <c:pt idx="1">
                  <c:v>Associate Professor</c:v>
                </c:pt>
                <c:pt idx="2">
                  <c:v>Professor I</c:v>
                </c:pt>
                <c:pt idx="3">
                  <c:v>Professor II</c:v>
                </c:pt>
              </c:strCache>
            </c:strRef>
          </c:xVal>
          <c:yVal>
            <c:numRef>
              <c:f>'Analysis-4 year'!$C$33:$C$36</c:f>
              <c:numCache>
                <c:formatCode>0</c:formatCode>
                <c:ptCount val="4"/>
                <c:pt idx="0">
                  <c:v>88</c:v>
                </c:pt>
                <c:pt idx="1">
                  <c:v>171</c:v>
                </c:pt>
                <c:pt idx="2">
                  <c:v>276</c:v>
                </c:pt>
                <c:pt idx="3">
                  <c:v>184</c:v>
                </c:pt>
              </c:numCache>
            </c:numRef>
          </c:yVal>
          <c:bubbleSize>
            <c:numRef>
              <c:f>'Analysis-4 year'!$D$33:$D$36</c:f>
              <c:numCache>
                <c:formatCode>0.00</c:formatCode>
                <c:ptCount val="4"/>
                <c:pt idx="0">
                  <c:v>0.6616541353383506</c:v>
                </c:pt>
                <c:pt idx="1">
                  <c:v>0.68127490039841221</c:v>
                </c:pt>
                <c:pt idx="2">
                  <c:v>0.83383685800604224</c:v>
                </c:pt>
                <c:pt idx="3">
                  <c:v>0.88038277511961516</c:v>
                </c:pt>
              </c:numCache>
            </c:numRef>
          </c:bubbleSize>
          <c:bubble3D val="1"/>
        </c:ser>
        <c:ser>
          <c:idx val="1"/>
          <c:order val="2"/>
          <c:tx>
            <c:v>Women</c:v>
          </c:tx>
          <c:spPr>
            <a:solidFill>
              <a:schemeClr val="accent1"/>
            </a:solidFill>
          </c:spPr>
          <c:invertIfNegative val="0"/>
          <c:dLbls>
            <c:txPr>
              <a:bodyPr/>
              <a:lstStyle/>
              <a:p>
                <a:pPr>
                  <a:defRPr sz="1400" b="1">
                    <a:solidFill>
                      <a:schemeClr val="bg1"/>
                    </a:solidFill>
                  </a:defRPr>
                </a:pPr>
                <a:endParaRPr lang="en-US"/>
              </a:p>
            </c:txPr>
            <c:dLblPos val="ctr"/>
            <c:showLegendKey val="0"/>
            <c:showVal val="1"/>
            <c:showCatName val="0"/>
            <c:showSerName val="0"/>
            <c:showPercent val="0"/>
            <c:showBubbleSize val="0"/>
            <c:showLeaderLines val="0"/>
          </c:dLbls>
          <c:trendline>
            <c:trendlineType val="linear"/>
            <c:dispRSqr val="0"/>
            <c:dispEq val="0"/>
          </c:trendline>
          <c:xVal>
            <c:strRef>
              <c:f>'Analysis-4 year'!$A$29:$A$32</c:f>
              <c:strCache>
                <c:ptCount val="4"/>
                <c:pt idx="0">
                  <c:v>Assistant Professor</c:v>
                </c:pt>
                <c:pt idx="1">
                  <c:v>Associate Professor</c:v>
                </c:pt>
                <c:pt idx="2">
                  <c:v>Professor I</c:v>
                </c:pt>
                <c:pt idx="3">
                  <c:v>Professor II</c:v>
                </c:pt>
              </c:strCache>
            </c:strRef>
          </c:xVal>
          <c:yVal>
            <c:numRef>
              <c:f>'Analysis-4 year'!$C$29:$C$32</c:f>
              <c:numCache>
                <c:formatCode>0</c:formatCode>
                <c:ptCount val="4"/>
                <c:pt idx="0">
                  <c:v>45</c:v>
                </c:pt>
                <c:pt idx="1">
                  <c:v>80</c:v>
                </c:pt>
                <c:pt idx="2">
                  <c:v>55</c:v>
                </c:pt>
                <c:pt idx="3">
                  <c:v>25</c:v>
                </c:pt>
              </c:numCache>
            </c:numRef>
          </c:yVal>
          <c:bubbleSize>
            <c:numRef>
              <c:f>'Analysis-4 year'!$D$29:$D$32</c:f>
              <c:numCache>
                <c:formatCode>0.0%</c:formatCode>
                <c:ptCount val="4"/>
                <c:pt idx="0">
                  <c:v>0.33834586466165817</c:v>
                </c:pt>
                <c:pt idx="1">
                  <c:v>0.31872509960159362</c:v>
                </c:pt>
                <c:pt idx="2">
                  <c:v>0.16616314199395771</c:v>
                </c:pt>
                <c:pt idx="3">
                  <c:v>0.11961722488038329</c:v>
                </c:pt>
              </c:numCache>
            </c:numRef>
          </c:bubbleSize>
          <c:bubble3D val="1"/>
        </c:ser>
        <c:dLbls>
          <c:showLegendKey val="0"/>
          <c:showVal val="1"/>
          <c:showCatName val="0"/>
          <c:showSerName val="0"/>
          <c:showPercent val="0"/>
          <c:showBubbleSize val="0"/>
        </c:dLbls>
        <c:bubbleScale val="100"/>
        <c:showNegBubbles val="0"/>
        <c:axId val="228865920"/>
        <c:axId val="228888576"/>
      </c:bubbleChart>
      <c:valAx>
        <c:axId val="228865920"/>
        <c:scaling>
          <c:orientation val="minMax"/>
        </c:scaling>
        <c:delete val="0"/>
        <c:axPos val="b"/>
        <c:title>
          <c:tx>
            <c:rich>
              <a:bodyPr/>
              <a:lstStyle/>
              <a:p>
                <a:pPr>
                  <a:defRPr sz="1400"/>
                </a:pPr>
                <a:r>
                  <a:rPr lang="en-US" sz="1400" dirty="0">
                    <a:solidFill>
                      <a:srgbClr val="080604"/>
                    </a:solidFill>
                  </a:rPr>
                  <a:t>Faculty Rank</a:t>
                </a:r>
              </a:p>
            </c:rich>
          </c:tx>
          <c:layout>
            <c:manualLayout>
              <c:xMode val="edge"/>
              <c:yMode val="edge"/>
              <c:x val="0.46800215907077558"/>
              <c:y val="0.90423759132019321"/>
            </c:manualLayout>
          </c:layout>
          <c:overlay val="0"/>
        </c:title>
        <c:majorTickMark val="out"/>
        <c:minorTickMark val="none"/>
        <c:tickLblPos val="none"/>
        <c:crossAx val="228888576"/>
        <c:crosses val="autoZero"/>
        <c:crossBetween val="midCat"/>
      </c:valAx>
      <c:valAx>
        <c:axId val="228888576"/>
        <c:scaling>
          <c:orientation val="minMax"/>
          <c:max val="400"/>
          <c:min val="0"/>
        </c:scaling>
        <c:delete val="0"/>
        <c:axPos val="l"/>
        <c:title>
          <c:tx>
            <c:rich>
              <a:bodyPr/>
              <a:lstStyle/>
              <a:p>
                <a:pPr>
                  <a:defRPr sz="1400"/>
                </a:pPr>
                <a:r>
                  <a:rPr lang="en-US" sz="1400" dirty="0">
                    <a:solidFill>
                      <a:srgbClr val="080604"/>
                    </a:solidFill>
                  </a:rPr>
                  <a:t>Number of Faculty</a:t>
                </a:r>
              </a:p>
            </c:rich>
          </c:tx>
          <c:overlay val="0"/>
        </c:title>
        <c:numFmt formatCode="General" sourceLinked="1"/>
        <c:majorTickMark val="out"/>
        <c:minorTickMark val="none"/>
        <c:tickLblPos val="nextTo"/>
        <c:crossAx val="228865920"/>
        <c:crosses val="autoZero"/>
        <c:crossBetween val="midCat"/>
      </c:valAx>
    </c:plotArea>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Women</c:v>
          </c:tx>
          <c:invertIfNegative val="0"/>
          <c:cat>
            <c:strRef>
              <c:f>ANALYSIS!$A$9:$A$12</c:f>
              <c:strCache>
                <c:ptCount val="4"/>
                <c:pt idx="0">
                  <c:v>Assistant Professor</c:v>
                </c:pt>
                <c:pt idx="1">
                  <c:v>Associate Professor</c:v>
                </c:pt>
                <c:pt idx="2">
                  <c:v>Professor I</c:v>
                </c:pt>
                <c:pt idx="3">
                  <c:v>Professor II</c:v>
                </c:pt>
              </c:strCache>
            </c:strRef>
          </c:cat>
          <c:val>
            <c:numRef>
              <c:f>ANALYSIS!$H$9:$H$12</c:f>
              <c:numCache>
                <c:formatCode>0</c:formatCode>
                <c:ptCount val="4"/>
                <c:pt idx="0">
                  <c:v>29</c:v>
                </c:pt>
                <c:pt idx="1">
                  <c:v>4</c:v>
                </c:pt>
                <c:pt idx="2">
                  <c:v>1</c:v>
                </c:pt>
                <c:pt idx="3">
                  <c:v>0</c:v>
                </c:pt>
              </c:numCache>
            </c:numRef>
          </c:val>
        </c:ser>
        <c:ser>
          <c:idx val="1"/>
          <c:order val="1"/>
          <c:tx>
            <c:v>Men</c:v>
          </c:tx>
          <c:invertIfNegative val="0"/>
          <c:cat>
            <c:strRef>
              <c:f>ANALYSIS!$A$9:$A$12</c:f>
              <c:strCache>
                <c:ptCount val="4"/>
                <c:pt idx="0">
                  <c:v>Assistant Professor</c:v>
                </c:pt>
                <c:pt idx="1">
                  <c:v>Associate Professor</c:v>
                </c:pt>
                <c:pt idx="2">
                  <c:v>Professor I</c:v>
                </c:pt>
                <c:pt idx="3">
                  <c:v>Professor II</c:v>
                </c:pt>
              </c:strCache>
            </c:strRef>
          </c:cat>
          <c:val>
            <c:numRef>
              <c:f>ANALYSIS!$I$9:$I$12</c:f>
              <c:numCache>
                <c:formatCode>0</c:formatCode>
                <c:ptCount val="4"/>
                <c:pt idx="0">
                  <c:v>57</c:v>
                </c:pt>
                <c:pt idx="1">
                  <c:v>10</c:v>
                </c:pt>
                <c:pt idx="2">
                  <c:v>12</c:v>
                </c:pt>
                <c:pt idx="3">
                  <c:v>3</c:v>
                </c:pt>
              </c:numCache>
            </c:numRef>
          </c:val>
        </c:ser>
        <c:dLbls>
          <c:showLegendKey val="0"/>
          <c:showVal val="0"/>
          <c:showCatName val="0"/>
          <c:showSerName val="0"/>
          <c:showPercent val="0"/>
          <c:showBubbleSize val="0"/>
        </c:dLbls>
        <c:gapWidth val="75"/>
        <c:overlap val="100"/>
        <c:axId val="230357632"/>
        <c:axId val="301384064"/>
      </c:barChart>
      <c:catAx>
        <c:axId val="230357632"/>
        <c:scaling>
          <c:orientation val="minMax"/>
        </c:scaling>
        <c:delete val="0"/>
        <c:axPos val="b"/>
        <c:numFmt formatCode="General" sourceLinked="1"/>
        <c:majorTickMark val="none"/>
        <c:minorTickMark val="none"/>
        <c:tickLblPos val="nextTo"/>
        <c:txPr>
          <a:bodyPr/>
          <a:lstStyle/>
          <a:p>
            <a:pPr>
              <a:defRPr sz="1400" b="1">
                <a:solidFill>
                  <a:srgbClr val="060502"/>
                </a:solidFill>
              </a:defRPr>
            </a:pPr>
            <a:endParaRPr lang="en-US"/>
          </a:p>
        </c:txPr>
        <c:crossAx val="301384064"/>
        <c:crosses val="autoZero"/>
        <c:auto val="1"/>
        <c:lblAlgn val="ctr"/>
        <c:lblOffset val="100"/>
        <c:noMultiLvlLbl val="0"/>
      </c:catAx>
      <c:valAx>
        <c:axId val="301384064"/>
        <c:scaling>
          <c:orientation val="minMax"/>
        </c:scaling>
        <c:delete val="0"/>
        <c:axPos val="l"/>
        <c:majorGridlines/>
        <c:title>
          <c:tx>
            <c:rich>
              <a:bodyPr rot="-5400000" vert="horz"/>
              <a:lstStyle/>
              <a:p>
                <a:pPr>
                  <a:defRPr sz="1400"/>
                </a:pPr>
                <a:r>
                  <a:rPr lang="en-US" sz="1400" dirty="0">
                    <a:solidFill>
                      <a:srgbClr val="060502"/>
                    </a:solidFill>
                  </a:rPr>
                  <a:t>Number of New Hires</a:t>
                </a:r>
              </a:p>
            </c:rich>
          </c:tx>
          <c:overlay val="0"/>
        </c:title>
        <c:numFmt formatCode="0" sourceLinked="1"/>
        <c:majorTickMark val="none"/>
        <c:minorTickMark val="none"/>
        <c:tickLblPos val="nextTo"/>
        <c:spPr>
          <a:ln w="9525">
            <a:solidFill>
              <a:srgbClr val="030809"/>
            </a:solidFill>
          </a:ln>
        </c:spPr>
        <c:crossAx val="230357632"/>
        <c:crosses val="autoZero"/>
        <c:crossBetween val="between"/>
      </c:valAx>
    </c:plotArea>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Women</c:v>
          </c:tx>
          <c:invertIfNegative val="0"/>
          <c:cat>
            <c:strRef>
              <c:f>'Summary + Analysis'!$AH$19:$AJ$19</c:f>
              <c:strCache>
                <c:ptCount val="3"/>
                <c:pt idx="0">
                  <c:v>Reviews</c:v>
                </c:pt>
                <c:pt idx="1">
                  <c:v>Approvals</c:v>
                </c:pt>
                <c:pt idx="2">
                  <c:v>Denials</c:v>
                </c:pt>
              </c:strCache>
            </c:strRef>
          </c:cat>
          <c:val>
            <c:numRef>
              <c:f>'Summary + Analysis'!$AH$20:$AJ$20</c:f>
              <c:numCache>
                <c:formatCode>General</c:formatCode>
                <c:ptCount val="3"/>
                <c:pt idx="0">
                  <c:v>24</c:v>
                </c:pt>
                <c:pt idx="1">
                  <c:v>24</c:v>
                </c:pt>
                <c:pt idx="2">
                  <c:v>0</c:v>
                </c:pt>
              </c:numCache>
            </c:numRef>
          </c:val>
        </c:ser>
        <c:ser>
          <c:idx val="1"/>
          <c:order val="1"/>
          <c:tx>
            <c:v>Men</c:v>
          </c:tx>
          <c:invertIfNegative val="0"/>
          <c:cat>
            <c:strRef>
              <c:f>'Summary + Analysis'!$AH$19:$AJ$19</c:f>
              <c:strCache>
                <c:ptCount val="3"/>
                <c:pt idx="0">
                  <c:v>Reviews</c:v>
                </c:pt>
                <c:pt idx="1">
                  <c:v>Approvals</c:v>
                </c:pt>
                <c:pt idx="2">
                  <c:v>Denials</c:v>
                </c:pt>
              </c:strCache>
            </c:strRef>
          </c:cat>
          <c:val>
            <c:numRef>
              <c:f>'Summary + Analysis'!$AH$21:$AJ$21</c:f>
              <c:numCache>
                <c:formatCode>General</c:formatCode>
                <c:ptCount val="3"/>
                <c:pt idx="0">
                  <c:v>49</c:v>
                </c:pt>
                <c:pt idx="1">
                  <c:v>44</c:v>
                </c:pt>
                <c:pt idx="2">
                  <c:v>5</c:v>
                </c:pt>
              </c:numCache>
            </c:numRef>
          </c:val>
        </c:ser>
        <c:dLbls>
          <c:showLegendKey val="0"/>
          <c:showVal val="0"/>
          <c:showCatName val="0"/>
          <c:showSerName val="0"/>
          <c:showPercent val="0"/>
          <c:showBubbleSize val="0"/>
        </c:dLbls>
        <c:gapWidth val="150"/>
        <c:overlap val="100"/>
        <c:axId val="300992768"/>
        <c:axId val="300998656"/>
      </c:barChart>
      <c:catAx>
        <c:axId val="300992768"/>
        <c:scaling>
          <c:orientation val="minMax"/>
        </c:scaling>
        <c:delete val="0"/>
        <c:axPos val="b"/>
        <c:majorTickMark val="out"/>
        <c:minorTickMark val="none"/>
        <c:tickLblPos val="nextTo"/>
        <c:txPr>
          <a:bodyPr/>
          <a:lstStyle/>
          <a:p>
            <a:pPr>
              <a:defRPr sz="1400" b="1">
                <a:solidFill>
                  <a:srgbClr val="000000"/>
                </a:solidFill>
              </a:defRPr>
            </a:pPr>
            <a:endParaRPr lang="en-US"/>
          </a:p>
        </c:txPr>
        <c:crossAx val="300998656"/>
        <c:crosses val="autoZero"/>
        <c:auto val="1"/>
        <c:lblAlgn val="ctr"/>
        <c:lblOffset val="100"/>
        <c:noMultiLvlLbl val="0"/>
      </c:catAx>
      <c:valAx>
        <c:axId val="300998656"/>
        <c:scaling>
          <c:orientation val="minMax"/>
        </c:scaling>
        <c:delete val="0"/>
        <c:axPos val="l"/>
        <c:majorGridlines/>
        <c:title>
          <c:tx>
            <c:rich>
              <a:bodyPr rot="-5400000" vert="horz"/>
              <a:lstStyle/>
              <a:p>
                <a:pPr>
                  <a:defRPr>
                    <a:solidFill>
                      <a:srgbClr val="000000"/>
                    </a:solidFill>
                  </a:defRPr>
                </a:pPr>
                <a:r>
                  <a:rPr lang="en-US" sz="1400" b="1">
                    <a:solidFill>
                      <a:srgbClr val="000000"/>
                    </a:solidFill>
                  </a:rPr>
                  <a:t>Number of Faculty</a:t>
                </a:r>
              </a:p>
            </c:rich>
          </c:tx>
          <c:overlay val="0"/>
        </c:title>
        <c:numFmt formatCode="General" sourceLinked="1"/>
        <c:majorTickMark val="out"/>
        <c:minorTickMark val="none"/>
        <c:tickLblPos val="nextTo"/>
        <c:crossAx val="300992768"/>
        <c:crosses val="autoZero"/>
        <c:crossBetween val="between"/>
      </c:valAx>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Women</c:v>
          </c:tx>
          <c:invertIfNegative val="0"/>
          <c:cat>
            <c:strRef>
              <c:f>ANALYSIS!$J$12:$L$12</c:f>
              <c:strCache>
                <c:ptCount val="3"/>
                <c:pt idx="0">
                  <c:v>Reviews</c:v>
                </c:pt>
                <c:pt idx="1">
                  <c:v>Approvals</c:v>
                </c:pt>
                <c:pt idx="2">
                  <c:v>Denials</c:v>
                </c:pt>
              </c:strCache>
            </c:strRef>
          </c:cat>
          <c:val>
            <c:numRef>
              <c:f>ANALYSIS!$J$13:$L$13</c:f>
              <c:numCache>
                <c:formatCode>General</c:formatCode>
                <c:ptCount val="3"/>
                <c:pt idx="0">
                  <c:v>16</c:v>
                </c:pt>
                <c:pt idx="1">
                  <c:v>15</c:v>
                </c:pt>
                <c:pt idx="2">
                  <c:v>1</c:v>
                </c:pt>
              </c:numCache>
            </c:numRef>
          </c:val>
        </c:ser>
        <c:ser>
          <c:idx val="1"/>
          <c:order val="1"/>
          <c:tx>
            <c:v>Men</c:v>
          </c:tx>
          <c:invertIfNegative val="0"/>
          <c:cat>
            <c:strRef>
              <c:f>ANALYSIS!$J$12:$L$12</c:f>
              <c:strCache>
                <c:ptCount val="3"/>
                <c:pt idx="0">
                  <c:v>Reviews</c:v>
                </c:pt>
                <c:pt idx="1">
                  <c:v>Approvals</c:v>
                </c:pt>
                <c:pt idx="2">
                  <c:v>Denials</c:v>
                </c:pt>
              </c:strCache>
            </c:strRef>
          </c:cat>
          <c:val>
            <c:numRef>
              <c:f>ANALYSIS!$J$14:$L$14</c:f>
              <c:numCache>
                <c:formatCode>General</c:formatCode>
                <c:ptCount val="3"/>
                <c:pt idx="0">
                  <c:v>53</c:v>
                </c:pt>
                <c:pt idx="1">
                  <c:v>45</c:v>
                </c:pt>
                <c:pt idx="2">
                  <c:v>8</c:v>
                </c:pt>
              </c:numCache>
            </c:numRef>
          </c:val>
        </c:ser>
        <c:dLbls>
          <c:showLegendKey val="0"/>
          <c:showVal val="0"/>
          <c:showCatName val="0"/>
          <c:showSerName val="0"/>
          <c:showPercent val="0"/>
          <c:showBubbleSize val="0"/>
        </c:dLbls>
        <c:gapWidth val="150"/>
        <c:overlap val="100"/>
        <c:axId val="301142784"/>
        <c:axId val="301144320"/>
      </c:barChart>
      <c:catAx>
        <c:axId val="301142784"/>
        <c:scaling>
          <c:orientation val="minMax"/>
        </c:scaling>
        <c:delete val="0"/>
        <c:axPos val="b"/>
        <c:numFmt formatCode="General" sourceLinked="1"/>
        <c:majorTickMark val="out"/>
        <c:minorTickMark val="none"/>
        <c:tickLblPos val="nextTo"/>
        <c:txPr>
          <a:bodyPr/>
          <a:lstStyle/>
          <a:p>
            <a:pPr>
              <a:defRPr sz="1400" b="1">
                <a:solidFill>
                  <a:srgbClr val="060502"/>
                </a:solidFill>
              </a:defRPr>
            </a:pPr>
            <a:endParaRPr lang="en-US"/>
          </a:p>
        </c:txPr>
        <c:crossAx val="301144320"/>
        <c:crosses val="autoZero"/>
        <c:auto val="1"/>
        <c:lblAlgn val="ctr"/>
        <c:lblOffset val="100"/>
        <c:noMultiLvlLbl val="0"/>
      </c:catAx>
      <c:valAx>
        <c:axId val="301144320"/>
        <c:scaling>
          <c:orientation val="minMax"/>
        </c:scaling>
        <c:delete val="0"/>
        <c:axPos val="l"/>
        <c:majorGridlines/>
        <c:title>
          <c:tx>
            <c:rich>
              <a:bodyPr rot="-5400000" vert="horz"/>
              <a:lstStyle/>
              <a:p>
                <a:pPr>
                  <a:defRPr>
                    <a:solidFill>
                      <a:srgbClr val="060502"/>
                    </a:solidFill>
                  </a:defRPr>
                </a:pPr>
                <a:r>
                  <a:rPr lang="en-US" sz="1400">
                    <a:solidFill>
                      <a:srgbClr val="060502"/>
                    </a:solidFill>
                  </a:rPr>
                  <a:t>Number of Faculty</a:t>
                </a:r>
              </a:p>
            </c:rich>
          </c:tx>
          <c:overlay val="0"/>
        </c:title>
        <c:numFmt formatCode="General" sourceLinked="1"/>
        <c:majorTickMark val="out"/>
        <c:minorTickMark val="none"/>
        <c:tickLblPos val="nextTo"/>
        <c:crossAx val="301142784"/>
        <c:crosses val="autoZero"/>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Women</c:v>
          </c:tx>
          <c:invertIfNegative val="0"/>
          <c:cat>
            <c:strRef>
              <c:f>ANALYSIS!$J$33:$L$33</c:f>
              <c:strCache>
                <c:ptCount val="3"/>
                <c:pt idx="0">
                  <c:v>Reviews</c:v>
                </c:pt>
                <c:pt idx="1">
                  <c:v>Approvals</c:v>
                </c:pt>
                <c:pt idx="2">
                  <c:v>Denials</c:v>
                </c:pt>
              </c:strCache>
            </c:strRef>
          </c:cat>
          <c:val>
            <c:numRef>
              <c:f>ANALYSIS!$J$34:$L$34</c:f>
              <c:numCache>
                <c:formatCode>General</c:formatCode>
                <c:ptCount val="3"/>
                <c:pt idx="0">
                  <c:v>4</c:v>
                </c:pt>
                <c:pt idx="1">
                  <c:v>4</c:v>
                </c:pt>
                <c:pt idx="2">
                  <c:v>0</c:v>
                </c:pt>
              </c:numCache>
            </c:numRef>
          </c:val>
        </c:ser>
        <c:ser>
          <c:idx val="1"/>
          <c:order val="1"/>
          <c:tx>
            <c:v>Men</c:v>
          </c:tx>
          <c:invertIfNegative val="0"/>
          <c:cat>
            <c:strRef>
              <c:f>ANALYSIS!$J$33:$L$33</c:f>
              <c:strCache>
                <c:ptCount val="3"/>
                <c:pt idx="0">
                  <c:v>Reviews</c:v>
                </c:pt>
                <c:pt idx="1">
                  <c:v>Approvals</c:v>
                </c:pt>
                <c:pt idx="2">
                  <c:v>Denials</c:v>
                </c:pt>
              </c:strCache>
            </c:strRef>
          </c:cat>
          <c:val>
            <c:numRef>
              <c:f>ANALYSIS!$J$35:$L$35</c:f>
              <c:numCache>
                <c:formatCode>General</c:formatCode>
                <c:ptCount val="3"/>
                <c:pt idx="0">
                  <c:v>20</c:v>
                </c:pt>
                <c:pt idx="1">
                  <c:v>15</c:v>
                </c:pt>
                <c:pt idx="2">
                  <c:v>5</c:v>
                </c:pt>
              </c:numCache>
            </c:numRef>
          </c:val>
        </c:ser>
        <c:dLbls>
          <c:showLegendKey val="0"/>
          <c:showVal val="0"/>
          <c:showCatName val="0"/>
          <c:showSerName val="0"/>
          <c:showPercent val="0"/>
          <c:showBubbleSize val="0"/>
        </c:dLbls>
        <c:gapWidth val="150"/>
        <c:overlap val="100"/>
        <c:axId val="301090304"/>
        <c:axId val="301091840"/>
      </c:barChart>
      <c:catAx>
        <c:axId val="301090304"/>
        <c:scaling>
          <c:orientation val="minMax"/>
        </c:scaling>
        <c:delete val="0"/>
        <c:axPos val="b"/>
        <c:numFmt formatCode="General" sourceLinked="1"/>
        <c:majorTickMark val="out"/>
        <c:minorTickMark val="none"/>
        <c:tickLblPos val="nextTo"/>
        <c:txPr>
          <a:bodyPr/>
          <a:lstStyle/>
          <a:p>
            <a:pPr>
              <a:defRPr sz="1400" b="1"/>
            </a:pPr>
            <a:endParaRPr lang="en-US"/>
          </a:p>
        </c:txPr>
        <c:crossAx val="301091840"/>
        <c:crosses val="autoZero"/>
        <c:auto val="1"/>
        <c:lblAlgn val="ctr"/>
        <c:lblOffset val="100"/>
        <c:noMultiLvlLbl val="0"/>
      </c:catAx>
      <c:valAx>
        <c:axId val="301091840"/>
        <c:scaling>
          <c:orientation val="minMax"/>
        </c:scaling>
        <c:delete val="0"/>
        <c:axPos val="l"/>
        <c:majorGridlines/>
        <c:title>
          <c:tx>
            <c:rich>
              <a:bodyPr rot="-5400000" vert="horz"/>
              <a:lstStyle/>
              <a:p>
                <a:pPr>
                  <a:defRPr/>
                </a:pPr>
                <a:r>
                  <a:rPr lang="en-US" sz="1400"/>
                  <a:t>Number of Faculty</a:t>
                </a:r>
              </a:p>
            </c:rich>
          </c:tx>
          <c:overlay val="0"/>
        </c:title>
        <c:numFmt formatCode="General" sourceLinked="1"/>
        <c:majorTickMark val="out"/>
        <c:minorTickMark val="none"/>
        <c:tickLblPos val="nextTo"/>
        <c:crossAx val="301090304"/>
        <c:crosses val="autoZero"/>
        <c:crossBetween val="between"/>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9970993286860245"/>
          <c:y val="6.9995555762782768E-2"/>
          <c:w val="0.60836381340008983"/>
          <c:h val="0.87874787010079192"/>
        </c:manualLayout>
      </c:layout>
      <c:pieChart>
        <c:varyColors val="1"/>
        <c:ser>
          <c:idx val="0"/>
          <c:order val="0"/>
          <c:tx>
            <c:v>Mini-grants by Type</c:v>
          </c:tx>
          <c:dLbls>
            <c:dLbl>
              <c:idx val="0"/>
              <c:layout>
                <c:manualLayout>
                  <c:x val="-0.17516679677260991"/>
                  <c:y val="9.4164415529687892E-2"/>
                </c:manualLayout>
              </c:layout>
              <c:tx>
                <c:rich>
                  <a:bodyPr/>
                  <a:lstStyle/>
                  <a:p>
                    <a:r>
                      <a:rPr lang="en-US" sz="1400">
                        <a:solidFill>
                          <a:schemeClr val="bg1"/>
                        </a:solidFill>
                      </a:rPr>
                      <a:t>Lecture 36%</a:t>
                    </a:r>
                  </a:p>
                </c:rich>
              </c:tx>
              <c:dLblPos val="bestFit"/>
              <c:showLegendKey val="0"/>
              <c:showVal val="0"/>
              <c:showCatName val="1"/>
              <c:showSerName val="0"/>
              <c:showPercent val="1"/>
              <c:showBubbleSize val="0"/>
            </c:dLbl>
            <c:dLbl>
              <c:idx val="1"/>
              <c:tx>
                <c:rich>
                  <a:bodyPr/>
                  <a:lstStyle/>
                  <a:p>
                    <a:r>
                      <a:rPr lang="en-US" sz="1400">
                        <a:solidFill>
                          <a:schemeClr val="bg1"/>
                        </a:solidFill>
                      </a:rPr>
                      <a:t>Workshop 11%</a:t>
                    </a:r>
                  </a:p>
                </c:rich>
              </c:tx>
              <c:dLblPos val="bestFit"/>
              <c:showLegendKey val="0"/>
              <c:showVal val="0"/>
              <c:showCatName val="1"/>
              <c:showSerName val="0"/>
              <c:showPercent val="1"/>
              <c:showBubbleSize val="0"/>
            </c:dLbl>
            <c:dLbl>
              <c:idx val="2"/>
              <c:layout>
                <c:manualLayout>
                  <c:x val="0.20694577779484841"/>
                  <c:y val="-0.1851629760217762"/>
                </c:manualLayout>
              </c:layout>
              <c:tx>
                <c:rich>
                  <a:bodyPr/>
                  <a:lstStyle/>
                  <a:p>
                    <a:r>
                      <a:rPr lang="en-US" sz="1400">
                        <a:solidFill>
                          <a:schemeClr val="bg1"/>
                        </a:solidFill>
                      </a:rPr>
                      <a:t>Research 32%</a:t>
                    </a:r>
                  </a:p>
                </c:rich>
              </c:tx>
              <c:dLblPos val="bestFit"/>
              <c:showLegendKey val="0"/>
              <c:showVal val="0"/>
              <c:showCatName val="1"/>
              <c:showSerName val="0"/>
              <c:showPercent val="1"/>
              <c:showBubbleSize val="0"/>
            </c:dLbl>
            <c:dLbl>
              <c:idx val="3"/>
              <c:tx>
                <c:rich>
                  <a:bodyPr/>
                  <a:lstStyle/>
                  <a:p>
                    <a:r>
                      <a:rPr lang="en-US" sz="1400" dirty="0">
                        <a:solidFill>
                          <a:schemeClr val="tx1"/>
                        </a:solidFill>
                      </a:rPr>
                      <a:t>Networking 2%</a:t>
                    </a:r>
                  </a:p>
                </c:rich>
              </c:tx>
              <c:dLblPos val="bestFit"/>
              <c:showLegendKey val="0"/>
              <c:showVal val="0"/>
              <c:showCatName val="1"/>
              <c:showSerName val="0"/>
              <c:showPercent val="1"/>
              <c:showBubbleSize val="0"/>
            </c:dLbl>
            <c:dLbl>
              <c:idx val="4"/>
              <c:tx>
                <c:rich>
                  <a:bodyPr/>
                  <a:lstStyle/>
                  <a:p>
                    <a:r>
                      <a:rPr lang="en-US" sz="1400" dirty="0">
                        <a:solidFill>
                          <a:schemeClr val="tx1"/>
                        </a:solidFill>
                      </a:rPr>
                      <a:t>Travel 5%</a:t>
                    </a:r>
                  </a:p>
                </c:rich>
              </c:tx>
              <c:dLblPos val="bestFit"/>
              <c:showLegendKey val="0"/>
              <c:showVal val="0"/>
              <c:showCatName val="1"/>
              <c:showSerName val="0"/>
              <c:showPercent val="1"/>
              <c:showBubbleSize val="0"/>
            </c:dLbl>
            <c:dLbl>
              <c:idx val="5"/>
              <c:layout>
                <c:manualLayout>
                  <c:x val="0.11932443227205312"/>
                  <c:y val="0.1762065095398429"/>
                </c:manualLayout>
              </c:layout>
              <c:tx>
                <c:rich>
                  <a:bodyPr/>
                  <a:lstStyle/>
                  <a:p>
                    <a:r>
                      <a:rPr lang="en-US" sz="1400">
                        <a:solidFill>
                          <a:schemeClr val="bg1"/>
                        </a:solidFill>
                      </a:rPr>
                      <a:t>Multiple 14%</a:t>
                    </a:r>
                  </a:p>
                </c:rich>
              </c:tx>
              <c:dLblPos val="bestFit"/>
              <c:showLegendKey val="0"/>
              <c:showVal val="0"/>
              <c:showCatName val="1"/>
              <c:showSerName val="0"/>
              <c:showPercent val="1"/>
              <c:showBubbleSize val="0"/>
            </c:dLbl>
            <c:txPr>
              <a:bodyPr/>
              <a:lstStyle/>
              <a:p>
                <a:pPr>
                  <a:defRPr sz="1400">
                    <a:solidFill>
                      <a:schemeClr val="bg1"/>
                    </a:solidFill>
                  </a:defRPr>
                </a:pPr>
                <a:endParaRPr lang="en-US"/>
              </a:p>
            </c:txPr>
            <c:showLegendKey val="0"/>
            <c:showVal val="1"/>
            <c:showCatName val="0"/>
            <c:showSerName val="0"/>
            <c:showPercent val="0"/>
            <c:showBubbleSize val="0"/>
            <c:showLeaderLines val="1"/>
          </c:dLbls>
          <c:cat>
            <c:strRef>
              <c:f>Sheet1!$E$47:$J$47</c:f>
              <c:strCache>
                <c:ptCount val="6"/>
                <c:pt idx="0">
                  <c:v>SLC</c:v>
                </c:pt>
                <c:pt idx="1">
                  <c:v>Workshop</c:v>
                </c:pt>
                <c:pt idx="2">
                  <c:v>Research</c:v>
                </c:pt>
                <c:pt idx="3">
                  <c:v>Networking</c:v>
                </c:pt>
                <c:pt idx="4">
                  <c:v>Travel</c:v>
                </c:pt>
                <c:pt idx="5">
                  <c:v>Multiple</c:v>
                </c:pt>
              </c:strCache>
            </c:strRef>
          </c:cat>
          <c:val>
            <c:numRef>
              <c:f>Sheet1!$E$48:$J$48</c:f>
              <c:numCache>
                <c:formatCode>General</c:formatCode>
                <c:ptCount val="6"/>
                <c:pt idx="0">
                  <c:v>8</c:v>
                </c:pt>
                <c:pt idx="1">
                  <c:v>2.5</c:v>
                </c:pt>
                <c:pt idx="2">
                  <c:v>7</c:v>
                </c:pt>
                <c:pt idx="3">
                  <c:v>0.5</c:v>
                </c:pt>
                <c:pt idx="4">
                  <c:v>1</c:v>
                </c:pt>
                <c:pt idx="5">
                  <c:v>3</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spPr>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25622365386145"/>
          <c:y val="8.3181028385444777E-2"/>
          <c:w val="0.59811381531853969"/>
          <c:h val="0.81640355500646644"/>
        </c:manualLayout>
      </c:layout>
      <c:pieChart>
        <c:varyColors val="1"/>
        <c:ser>
          <c:idx val="0"/>
          <c:order val="0"/>
          <c:dLbls>
            <c:dLbl>
              <c:idx val="0"/>
              <c:layout>
                <c:manualLayout>
                  <c:x val="-0.20037759484609879"/>
                  <c:y val="0.20414227842412039"/>
                </c:manualLayout>
              </c:layout>
              <c:tx>
                <c:rich>
                  <a:bodyPr/>
                  <a:lstStyle/>
                  <a:p>
                    <a:r>
                      <a:rPr lang="en-US" sz="1200" b="0">
                        <a:solidFill>
                          <a:schemeClr val="bg1"/>
                        </a:solidFill>
                      </a:rPr>
                      <a:t>Natural Science/Math
23%</a:t>
                    </a:r>
                  </a:p>
                </c:rich>
              </c:tx>
              <c:showLegendKey val="0"/>
              <c:showVal val="0"/>
              <c:showCatName val="1"/>
              <c:showSerName val="0"/>
              <c:showPercent val="1"/>
              <c:showBubbleSize val="0"/>
            </c:dLbl>
            <c:dLbl>
              <c:idx val="1"/>
              <c:layout>
                <c:manualLayout>
                  <c:x val="-3.8204286964129567E-3"/>
                  <c:y val="-0.22726851851851837"/>
                </c:manualLayout>
              </c:layout>
              <c:showLegendKey val="0"/>
              <c:showVal val="0"/>
              <c:showCatName val="1"/>
              <c:showSerName val="0"/>
              <c:showPercent val="1"/>
              <c:showBubbleSize val="0"/>
            </c:dLbl>
            <c:dLbl>
              <c:idx val="2"/>
              <c:layout>
                <c:manualLayout>
                  <c:x val="0.19396544181977296"/>
                  <c:y val="0.10318730333120368"/>
                </c:manualLayout>
              </c:layout>
              <c:showLegendKey val="0"/>
              <c:showVal val="0"/>
              <c:showCatName val="1"/>
              <c:showSerName val="0"/>
              <c:showPercent val="1"/>
              <c:showBubbleSize val="0"/>
            </c:dLbl>
            <c:dLbl>
              <c:idx val="3"/>
              <c:layout>
                <c:manualLayout>
                  <c:x val="9.3396762904637193E-2"/>
                  <c:y val="0.15080089694812909"/>
                </c:manualLayout>
              </c:layout>
              <c:showLegendKey val="0"/>
              <c:showVal val="0"/>
              <c:showCatName val="1"/>
              <c:showSerName val="0"/>
              <c:showPercent val="1"/>
              <c:showBubbleSize val="0"/>
            </c:dLbl>
            <c:txPr>
              <a:bodyPr/>
              <a:lstStyle/>
              <a:p>
                <a:pPr>
                  <a:defRPr sz="1200" b="0">
                    <a:solidFill>
                      <a:schemeClr val="bg1"/>
                    </a:solidFill>
                  </a:defRPr>
                </a:pPr>
                <a:endParaRPr lang="en-US"/>
              </a:p>
            </c:txPr>
            <c:showLegendKey val="0"/>
            <c:showVal val="0"/>
            <c:showCatName val="1"/>
            <c:showSerName val="0"/>
            <c:showPercent val="1"/>
            <c:showBubbleSize val="0"/>
            <c:showLeaderLines val="1"/>
          </c:dLbls>
          <c:cat>
            <c:strRef>
              <c:f>Sheet1!$C$1:$C$4</c:f>
              <c:strCache>
                <c:ptCount val="4"/>
                <c:pt idx="0">
                  <c:v>Natural Sciences/Math</c:v>
                </c:pt>
                <c:pt idx="1">
                  <c:v>Social Science</c:v>
                </c:pt>
                <c:pt idx="2">
                  <c:v>Engineering</c:v>
                </c:pt>
                <c:pt idx="3">
                  <c:v>Other</c:v>
                </c:pt>
              </c:strCache>
            </c:strRef>
          </c:cat>
          <c:val>
            <c:numRef>
              <c:f>Sheet1!$D$1:$D$4</c:f>
              <c:numCache>
                <c:formatCode>General</c:formatCode>
                <c:ptCount val="4"/>
                <c:pt idx="0">
                  <c:v>5</c:v>
                </c:pt>
                <c:pt idx="1">
                  <c:v>12</c:v>
                </c:pt>
                <c:pt idx="2">
                  <c:v>2</c:v>
                </c:pt>
                <c:pt idx="3">
                  <c:v>3</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6143487507451"/>
          <c:y val="0.13453945017436375"/>
          <c:w val="0.71995534266082806"/>
          <c:h val="0.74289408189566497"/>
        </c:manualLayout>
      </c:layout>
      <c:bubbleChart>
        <c:varyColors val="0"/>
        <c:ser>
          <c:idx val="2"/>
          <c:order val="0"/>
          <c:tx>
            <c:v>series 1</c:v>
          </c:tx>
          <c:spPr>
            <a:noFill/>
            <a:ln w="25400">
              <a:noFill/>
            </a:ln>
          </c:spPr>
          <c:invertIfNegative val="0"/>
          <c:dLbls>
            <c:dLblPos val="ctr"/>
            <c:showLegendKey val="0"/>
            <c:showVal val="1"/>
            <c:showCatName val="0"/>
            <c:showSerName val="0"/>
            <c:showPercent val="0"/>
            <c:showBubbleSize val="0"/>
            <c:showLeaderLines val="0"/>
          </c:dLbls>
          <c:yVal>
            <c:numRef>
              <c:f>'Analysis-4 year'!$A$3:$A$6</c:f>
              <c:numCache>
                <c:formatCode>General</c:formatCode>
                <c:ptCount val="4"/>
                <c:pt idx="0">
                  <c:v>0</c:v>
                </c:pt>
                <c:pt idx="1">
                  <c:v>0</c:v>
                </c:pt>
                <c:pt idx="2">
                  <c:v>0</c:v>
                </c:pt>
                <c:pt idx="3">
                  <c:v>0</c:v>
                </c:pt>
              </c:numCache>
            </c:numRef>
          </c:yVal>
          <c:bubbleSize>
            <c:numRef>
              <c:f>'Analysis-4 year'!$B$3:$B$6</c:f>
              <c:numCache>
                <c:formatCode>General</c:formatCode>
                <c:ptCount val="4"/>
              </c:numCache>
            </c:numRef>
          </c:bubbleSize>
          <c:bubble3D val="1"/>
        </c:ser>
        <c:ser>
          <c:idx val="0"/>
          <c:order val="1"/>
          <c:tx>
            <c:v>Men</c:v>
          </c:tx>
          <c:spPr>
            <a:solidFill>
              <a:schemeClr val="accent2"/>
            </a:solidFill>
          </c:spPr>
          <c:invertIfNegative val="0"/>
          <c:dLbls>
            <c:dLbl>
              <c:idx val="0"/>
              <c:layout>
                <c:manualLayout>
                  <c:x val="-7.6423460291644929E-2"/>
                  <c:y val="-4.1883679829996232E-2"/>
                </c:manualLayout>
              </c:layout>
              <c:dLblPos val="r"/>
              <c:showLegendKey val="0"/>
              <c:showVal val="1"/>
              <c:showCatName val="0"/>
              <c:showSerName val="0"/>
              <c:showPercent val="0"/>
              <c:showBubbleSize val="0"/>
            </c:dLbl>
            <c:dLbl>
              <c:idx val="1"/>
              <c:layout>
                <c:manualLayout>
                  <c:x val="-8.9966635152974067E-2"/>
                  <c:y val="2.3718098312730262E-2"/>
                </c:manualLayout>
              </c:layout>
              <c:dLblPos val="r"/>
              <c:showLegendKey val="0"/>
              <c:showVal val="1"/>
              <c:showCatName val="0"/>
              <c:showSerName val="0"/>
              <c:showPercent val="0"/>
              <c:showBubbleSize val="0"/>
            </c:dLbl>
            <c:dLbl>
              <c:idx val="2"/>
              <c:layout>
                <c:manualLayout>
                  <c:x val="-0.10511373027364035"/>
                  <c:y val="2.0975190121251052E-2"/>
                </c:manualLayout>
              </c:layout>
              <c:dLblPos val="r"/>
              <c:showLegendKey val="0"/>
              <c:showVal val="1"/>
              <c:showCatName val="0"/>
              <c:showSerName val="0"/>
              <c:showPercent val="0"/>
              <c:showBubbleSize val="0"/>
            </c:dLbl>
            <c:dLbl>
              <c:idx val="3"/>
              <c:layout>
                <c:manualLayout>
                  <c:x val="-0.1022525679252312"/>
                  <c:y val="3.9909915994258242E-3"/>
                </c:manualLayout>
              </c:layout>
              <c:dLblPos val="r"/>
              <c:showLegendKey val="0"/>
              <c:showVal val="1"/>
              <c:showCatName val="0"/>
              <c:showSerName val="0"/>
              <c:showPercent val="0"/>
              <c:showBubbleSize val="0"/>
            </c:dLbl>
            <c:txPr>
              <a:bodyPr/>
              <a:lstStyle/>
              <a:p>
                <a:pPr>
                  <a:defRPr sz="1400" b="1">
                    <a:solidFill>
                      <a:schemeClr val="bg1"/>
                    </a:solidFill>
                  </a:defRPr>
                </a:pPr>
                <a:endParaRPr lang="en-US"/>
              </a:p>
            </c:txPr>
            <c:dLblPos val="ctr"/>
            <c:showLegendKey val="0"/>
            <c:showVal val="1"/>
            <c:showCatName val="0"/>
            <c:showSerName val="0"/>
            <c:showPercent val="0"/>
            <c:showBubbleSize val="0"/>
            <c:showLeaderLines val="0"/>
          </c:dLbls>
          <c:trendline>
            <c:spPr>
              <a:ln w="25400">
                <a:solidFill>
                  <a:srgbClr val="000000"/>
                </a:solidFill>
                <a:prstDash val="solid"/>
              </a:ln>
            </c:spPr>
            <c:trendlineType val="linear"/>
            <c:forward val="2"/>
            <c:dispRSqr val="0"/>
            <c:dispEq val="0"/>
          </c:trendline>
          <c:trendline>
            <c:trendlineType val="linear"/>
            <c:forward val="2"/>
            <c:dispRSqr val="0"/>
            <c:dispEq val="0"/>
          </c:trendline>
          <c:xVal>
            <c:strRef>
              <c:f>'Analysis-4 year'!$A$33:$A$36</c:f>
              <c:strCache>
                <c:ptCount val="4"/>
                <c:pt idx="0">
                  <c:v>Assistant Professor</c:v>
                </c:pt>
                <c:pt idx="1">
                  <c:v>Associate Professor</c:v>
                </c:pt>
                <c:pt idx="2">
                  <c:v>Professor I</c:v>
                </c:pt>
                <c:pt idx="3">
                  <c:v>Professor II</c:v>
                </c:pt>
              </c:strCache>
            </c:strRef>
          </c:xVal>
          <c:yVal>
            <c:numRef>
              <c:f>'Analysis-4 year'!$I$33:$I$36</c:f>
              <c:numCache>
                <c:formatCode>0</c:formatCode>
                <c:ptCount val="4"/>
                <c:pt idx="0">
                  <c:v>94</c:v>
                </c:pt>
                <c:pt idx="1">
                  <c:v>175</c:v>
                </c:pt>
                <c:pt idx="2">
                  <c:v>301</c:v>
                </c:pt>
                <c:pt idx="3">
                  <c:v>171</c:v>
                </c:pt>
              </c:numCache>
            </c:numRef>
          </c:yVal>
          <c:bubbleSize>
            <c:numRef>
              <c:f>'Analysis-4 year'!$J$33:$J$36</c:f>
              <c:numCache>
                <c:formatCode>0.00</c:formatCode>
                <c:ptCount val="4"/>
                <c:pt idx="0">
                  <c:v>0.59493670886075278</c:v>
                </c:pt>
                <c:pt idx="1">
                  <c:v>0.68359375000000044</c:v>
                </c:pt>
                <c:pt idx="2">
                  <c:v>0.82240437158470003</c:v>
                </c:pt>
                <c:pt idx="3">
                  <c:v>0.85929648241206102</c:v>
                </c:pt>
              </c:numCache>
            </c:numRef>
          </c:bubbleSize>
          <c:bubble3D val="1"/>
        </c:ser>
        <c:ser>
          <c:idx val="1"/>
          <c:order val="2"/>
          <c:tx>
            <c:v>Women</c:v>
          </c:tx>
          <c:spPr>
            <a:solidFill>
              <a:schemeClr val="accent1"/>
            </a:solidFill>
            <a:ln w="25400">
              <a:noFill/>
            </a:ln>
          </c:spPr>
          <c:invertIfNegative val="0"/>
          <c:dLbls>
            <c:dLbl>
              <c:idx val="0"/>
              <c:layout>
                <c:manualLayout>
                  <c:x val="-0.10356462841389227"/>
                  <c:y val="1.9435396889186402E-2"/>
                </c:manualLayout>
              </c:layout>
              <c:dLblPos val="r"/>
              <c:showLegendKey val="0"/>
              <c:showVal val="1"/>
              <c:showCatName val="0"/>
              <c:showSerName val="0"/>
              <c:showPercent val="0"/>
              <c:showBubbleSize val="0"/>
            </c:dLbl>
            <c:dLbl>
              <c:idx val="1"/>
              <c:layout>
                <c:manualLayout>
                  <c:x val="-6.7011361457651811E-2"/>
                  <c:y val="8.7108398367629278E-3"/>
                </c:manualLayout>
              </c:layout>
              <c:dLblPos val="r"/>
              <c:showLegendKey val="0"/>
              <c:showVal val="1"/>
              <c:showCatName val="0"/>
              <c:showSerName val="0"/>
              <c:showPercent val="0"/>
              <c:showBubbleSize val="0"/>
            </c:dLbl>
            <c:dLbl>
              <c:idx val="2"/>
              <c:layout>
                <c:manualLayout>
                  <c:x val="-5.6696549581176398E-2"/>
                  <c:y val="8.7108398367629278E-3"/>
                </c:manualLayout>
              </c:layout>
              <c:dLblPos val="r"/>
              <c:showLegendKey val="0"/>
              <c:showVal val="1"/>
              <c:showCatName val="0"/>
              <c:showSerName val="0"/>
              <c:showPercent val="0"/>
              <c:showBubbleSize val="0"/>
            </c:dLbl>
            <c:dLbl>
              <c:idx val="3"/>
              <c:layout>
                <c:manualLayout>
                  <c:x val="-6.6591270707030734E-2"/>
                  <c:y val="8.8567783332988374E-3"/>
                </c:manualLayout>
              </c:layout>
              <c:dLblPos val="r"/>
              <c:showLegendKey val="0"/>
              <c:showVal val="1"/>
              <c:showCatName val="0"/>
              <c:showSerName val="0"/>
              <c:showPercent val="0"/>
              <c:showBubbleSize val="0"/>
            </c:dLbl>
            <c:txPr>
              <a:bodyPr/>
              <a:lstStyle/>
              <a:p>
                <a:pPr>
                  <a:defRPr sz="1400" b="1">
                    <a:solidFill>
                      <a:schemeClr val="bg1"/>
                    </a:solidFill>
                  </a:defRPr>
                </a:pPr>
                <a:endParaRPr lang="en-US"/>
              </a:p>
            </c:txPr>
            <c:dLblPos val="ctr"/>
            <c:showLegendKey val="0"/>
            <c:showVal val="1"/>
            <c:showCatName val="0"/>
            <c:showSerName val="0"/>
            <c:showPercent val="0"/>
            <c:showBubbleSize val="0"/>
            <c:showLeaderLines val="0"/>
          </c:dLbls>
          <c:trendline>
            <c:trendlineType val="linear"/>
            <c:forward val="2"/>
            <c:dispRSqr val="0"/>
            <c:dispEq val="0"/>
          </c:trendline>
          <c:xVal>
            <c:strRef>
              <c:f>'Analysis-4 year'!$A$29:$A$32</c:f>
              <c:strCache>
                <c:ptCount val="4"/>
                <c:pt idx="0">
                  <c:v>Assistant Professor</c:v>
                </c:pt>
                <c:pt idx="1">
                  <c:v>Associate Professor</c:v>
                </c:pt>
                <c:pt idx="2">
                  <c:v>Professor I</c:v>
                </c:pt>
                <c:pt idx="3">
                  <c:v>Professor II</c:v>
                </c:pt>
              </c:strCache>
            </c:strRef>
          </c:xVal>
          <c:yVal>
            <c:numRef>
              <c:f>'Analysis-4 year'!$I$29:$I$32</c:f>
              <c:numCache>
                <c:formatCode>0</c:formatCode>
                <c:ptCount val="4"/>
                <c:pt idx="0">
                  <c:v>64</c:v>
                </c:pt>
                <c:pt idx="1">
                  <c:v>81</c:v>
                </c:pt>
                <c:pt idx="2">
                  <c:v>65</c:v>
                </c:pt>
                <c:pt idx="3">
                  <c:v>28</c:v>
                </c:pt>
              </c:numCache>
            </c:numRef>
          </c:yVal>
          <c:bubbleSize>
            <c:numRef>
              <c:f>'Analysis-4 year'!$J$29:$J$32</c:f>
              <c:numCache>
                <c:formatCode>0.0%</c:formatCode>
                <c:ptCount val="4"/>
                <c:pt idx="0">
                  <c:v>0.40506329113924444</c:v>
                </c:pt>
                <c:pt idx="1">
                  <c:v>0.31640625000000172</c:v>
                </c:pt>
                <c:pt idx="2">
                  <c:v>0.17759562841530124</c:v>
                </c:pt>
                <c:pt idx="3">
                  <c:v>0.14070351758794039</c:v>
                </c:pt>
              </c:numCache>
            </c:numRef>
          </c:bubbleSize>
          <c:bubble3D val="1"/>
        </c:ser>
        <c:dLbls>
          <c:showLegendKey val="0"/>
          <c:showVal val="1"/>
          <c:showCatName val="0"/>
          <c:showSerName val="0"/>
          <c:showPercent val="0"/>
          <c:showBubbleSize val="0"/>
        </c:dLbls>
        <c:bubbleScale val="100"/>
        <c:showNegBubbles val="0"/>
        <c:axId val="301576576"/>
        <c:axId val="301578496"/>
      </c:bubbleChart>
      <c:valAx>
        <c:axId val="301576576"/>
        <c:scaling>
          <c:orientation val="minMax"/>
          <c:max val="5"/>
        </c:scaling>
        <c:delete val="0"/>
        <c:axPos val="b"/>
        <c:title>
          <c:tx>
            <c:rich>
              <a:bodyPr/>
              <a:lstStyle/>
              <a:p>
                <a:pPr>
                  <a:defRPr sz="1400" baseline="0"/>
                </a:pPr>
                <a:r>
                  <a:rPr lang="en-US" sz="1400" baseline="0"/>
                  <a:t>Faculty Rank</a:t>
                </a:r>
              </a:p>
            </c:rich>
          </c:tx>
          <c:layout>
            <c:manualLayout>
              <c:xMode val="edge"/>
              <c:yMode val="edge"/>
              <c:x val="0.42127200662903108"/>
              <c:y val="0.94629124411091803"/>
            </c:manualLayout>
          </c:layout>
          <c:overlay val="0"/>
        </c:title>
        <c:majorTickMark val="out"/>
        <c:minorTickMark val="none"/>
        <c:tickLblPos val="none"/>
        <c:crossAx val="301578496"/>
        <c:crosses val="autoZero"/>
        <c:crossBetween val="midCat"/>
        <c:majorUnit val="1"/>
      </c:valAx>
      <c:valAx>
        <c:axId val="301578496"/>
        <c:scaling>
          <c:orientation val="minMax"/>
          <c:max val="400"/>
          <c:min val="0"/>
        </c:scaling>
        <c:delete val="0"/>
        <c:axPos val="l"/>
        <c:title>
          <c:tx>
            <c:rich>
              <a:bodyPr rot="-5400000" vert="horz"/>
              <a:lstStyle/>
              <a:p>
                <a:pPr>
                  <a:defRPr sz="1400"/>
                </a:pPr>
                <a:r>
                  <a:rPr lang="en-US" sz="1400"/>
                  <a:t>Number of Faculty</a:t>
                </a:r>
              </a:p>
            </c:rich>
          </c:tx>
          <c:overlay val="0"/>
        </c:title>
        <c:numFmt formatCode="General" sourceLinked="1"/>
        <c:majorTickMark val="out"/>
        <c:minorTickMark val="none"/>
        <c:tickLblPos val="nextTo"/>
        <c:crossAx val="301576576"/>
        <c:crosses val="autoZero"/>
        <c:crossBetween val="midCat"/>
      </c:valAx>
    </c:plotArea>
    <c:plotVisOnly val="1"/>
    <c:dispBlanksAs val="gap"/>
    <c:showDLblsOverMax val="0"/>
  </c:chart>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dLbl>
              <c:idx val="0"/>
              <c:layout>
                <c:manualLayout>
                  <c:x val="-0.15990303295421451"/>
                  <c:y val="0.23216181578306477"/>
                </c:manualLayout>
              </c:layout>
              <c:showLegendKey val="0"/>
              <c:showVal val="1"/>
              <c:showCatName val="1"/>
              <c:showSerName val="0"/>
              <c:showPercent val="0"/>
              <c:showBubbleSize val="0"/>
            </c:dLbl>
            <c:dLbl>
              <c:idx val="1"/>
              <c:layout>
                <c:manualLayout>
                  <c:x val="-0.18103066977738894"/>
                  <c:y val="-0.19412856477373067"/>
                </c:manualLayout>
              </c:layout>
              <c:tx>
                <c:rich>
                  <a:bodyPr/>
                  <a:lstStyle/>
                  <a:p>
                    <a:r>
                      <a:rPr lang="en-US"/>
                      <a:t>Other </a:t>
                    </a:r>
                    <a:r>
                      <a:rPr lang="en-US" smtClean="0"/>
                      <a:t>Academic,   30</a:t>
                    </a:r>
                    <a:endParaRPr lang="en-US"/>
                  </a:p>
                </c:rich>
              </c:tx>
              <c:showLegendKey val="0"/>
              <c:showVal val="1"/>
              <c:showCatName val="1"/>
              <c:showSerName val="0"/>
              <c:showPercent val="0"/>
              <c:showBubbleSize val="0"/>
            </c:dLbl>
            <c:dLbl>
              <c:idx val="2"/>
              <c:layout>
                <c:manualLayout>
                  <c:x val="0.23370242782152267"/>
                  <c:y val="-2.82901332473771E-2"/>
                </c:manualLayout>
              </c:layout>
              <c:showLegendKey val="0"/>
              <c:showVal val="1"/>
              <c:showCatName val="1"/>
              <c:showSerName val="0"/>
              <c:showPercent val="0"/>
              <c:showBubbleSize val="0"/>
            </c:dLbl>
            <c:txPr>
              <a:bodyPr/>
              <a:lstStyle/>
              <a:p>
                <a:pPr>
                  <a:defRPr sz="2000" b="1">
                    <a:solidFill>
                      <a:schemeClr val="bg1"/>
                    </a:solidFill>
                  </a:defRPr>
                </a:pPr>
                <a:endParaRPr lang="en-US"/>
              </a:p>
            </c:txPr>
            <c:showLegendKey val="0"/>
            <c:showVal val="1"/>
            <c:showCatName val="1"/>
            <c:showSerName val="0"/>
            <c:showPercent val="0"/>
            <c:showBubbleSize val="0"/>
            <c:showLeaderLines val="0"/>
          </c:dLbls>
          <c:cat>
            <c:strRef>
              <c:f>Sheet1!$B$1:$D$1</c:f>
              <c:strCache>
                <c:ptCount val="3"/>
                <c:pt idx="0">
                  <c:v>Public and Private Sector</c:v>
                </c:pt>
                <c:pt idx="1">
                  <c:v>Other Academic Inst.</c:v>
                </c:pt>
                <c:pt idx="2">
                  <c:v>Rutgers</c:v>
                </c:pt>
              </c:strCache>
            </c:strRef>
          </c:cat>
          <c:val>
            <c:numRef>
              <c:f>Sheet1!$B$2:$D$2</c:f>
              <c:numCache>
                <c:formatCode>General</c:formatCode>
                <c:ptCount val="3"/>
                <c:pt idx="0">
                  <c:v>31</c:v>
                </c:pt>
                <c:pt idx="1">
                  <c:v>30</c:v>
                </c:pt>
                <c:pt idx="2">
                  <c:v>70</c:v>
                </c:pt>
              </c:numCache>
            </c:numRef>
          </c:val>
        </c:ser>
        <c:dLbls>
          <c:showLegendKey val="0"/>
          <c:showVal val="1"/>
          <c:showCatName val="1"/>
          <c:showSerName val="0"/>
          <c:showPercent val="0"/>
          <c:showBubbleSize val="0"/>
          <c:showLeaderLines val="0"/>
        </c:dLbls>
        <c:firstSliceAng val="0"/>
      </c:pieChart>
    </c:plotArea>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Rutgers!$H$10</c:f>
              <c:strCache>
                <c:ptCount val="1"/>
                <c:pt idx="0">
                  <c:v>Assistant</c:v>
                </c:pt>
              </c:strCache>
            </c:strRef>
          </c:tx>
          <c:invertIfNegative val="0"/>
          <c:dLbls>
            <c:txPr>
              <a:bodyPr/>
              <a:lstStyle/>
              <a:p>
                <a:pPr>
                  <a:defRPr sz="1600" b="1">
                    <a:solidFill>
                      <a:schemeClr val="bg1"/>
                    </a:solidFill>
                  </a:defRPr>
                </a:pPr>
                <a:endParaRPr lang="en-US"/>
              </a:p>
            </c:txPr>
            <c:showLegendKey val="0"/>
            <c:showVal val="1"/>
            <c:showCatName val="0"/>
            <c:showSerName val="0"/>
            <c:showPercent val="0"/>
            <c:showBubbleSize val="0"/>
            <c:showLeaderLines val="0"/>
          </c:dLbls>
          <c:cat>
            <c:strRef>
              <c:f>Rutgers!$I$9:$N$9</c:f>
              <c:strCache>
                <c:ptCount val="6"/>
                <c:pt idx="0">
                  <c:v>Law/Business</c:v>
                </c:pt>
                <c:pt idx="1">
                  <c:v>Health</c:v>
                </c:pt>
                <c:pt idx="2">
                  <c:v>Physical Sciences</c:v>
                </c:pt>
                <c:pt idx="3">
                  <c:v>Social Sciences</c:v>
                </c:pt>
                <c:pt idx="4">
                  <c:v>Engineering</c:v>
                </c:pt>
                <c:pt idx="5">
                  <c:v>Biological &amp; Environ. Sciences</c:v>
                </c:pt>
              </c:strCache>
            </c:strRef>
          </c:cat>
          <c:val>
            <c:numRef>
              <c:f>Rutgers!$I$10:$N$10</c:f>
              <c:numCache>
                <c:formatCode>General</c:formatCode>
                <c:ptCount val="6"/>
                <c:pt idx="1">
                  <c:v>1</c:v>
                </c:pt>
                <c:pt idx="2">
                  <c:v>2</c:v>
                </c:pt>
                <c:pt idx="3">
                  <c:v>2</c:v>
                </c:pt>
                <c:pt idx="4">
                  <c:v>1</c:v>
                </c:pt>
                <c:pt idx="5">
                  <c:v>9</c:v>
                </c:pt>
              </c:numCache>
            </c:numRef>
          </c:val>
        </c:ser>
        <c:ser>
          <c:idx val="1"/>
          <c:order val="1"/>
          <c:tx>
            <c:strRef>
              <c:f>Rutgers!$H$11</c:f>
              <c:strCache>
                <c:ptCount val="1"/>
                <c:pt idx="0">
                  <c:v>Assoc</c:v>
                </c:pt>
              </c:strCache>
            </c:strRef>
          </c:tx>
          <c:invertIfNegative val="0"/>
          <c:dLbls>
            <c:txPr>
              <a:bodyPr/>
              <a:lstStyle/>
              <a:p>
                <a:pPr>
                  <a:defRPr sz="1600" b="1">
                    <a:solidFill>
                      <a:schemeClr val="bg1"/>
                    </a:solidFill>
                  </a:defRPr>
                </a:pPr>
                <a:endParaRPr lang="en-US"/>
              </a:p>
            </c:txPr>
            <c:showLegendKey val="0"/>
            <c:showVal val="1"/>
            <c:showCatName val="0"/>
            <c:showSerName val="0"/>
            <c:showPercent val="0"/>
            <c:showBubbleSize val="0"/>
            <c:showLeaderLines val="0"/>
          </c:dLbls>
          <c:cat>
            <c:strRef>
              <c:f>Rutgers!$I$9:$N$9</c:f>
              <c:strCache>
                <c:ptCount val="6"/>
                <c:pt idx="0">
                  <c:v>Law/Business</c:v>
                </c:pt>
                <c:pt idx="1">
                  <c:v>Health</c:v>
                </c:pt>
                <c:pt idx="2">
                  <c:v>Physical Sciences</c:v>
                </c:pt>
                <c:pt idx="3">
                  <c:v>Social Sciences</c:v>
                </c:pt>
                <c:pt idx="4">
                  <c:v>Engineering</c:v>
                </c:pt>
                <c:pt idx="5">
                  <c:v>Biological &amp; Environ. Sciences</c:v>
                </c:pt>
              </c:strCache>
            </c:strRef>
          </c:cat>
          <c:val>
            <c:numRef>
              <c:f>Rutgers!$I$11:$N$11</c:f>
              <c:numCache>
                <c:formatCode>General</c:formatCode>
                <c:ptCount val="6"/>
                <c:pt idx="0">
                  <c:v>1</c:v>
                </c:pt>
                <c:pt idx="1">
                  <c:v>3</c:v>
                </c:pt>
                <c:pt idx="2">
                  <c:v>4</c:v>
                </c:pt>
                <c:pt idx="3">
                  <c:v>2</c:v>
                </c:pt>
                <c:pt idx="4">
                  <c:v>3</c:v>
                </c:pt>
                <c:pt idx="5">
                  <c:v>4</c:v>
                </c:pt>
              </c:numCache>
            </c:numRef>
          </c:val>
        </c:ser>
        <c:ser>
          <c:idx val="2"/>
          <c:order val="2"/>
          <c:tx>
            <c:strRef>
              <c:f>Rutgers!$H$12</c:f>
              <c:strCache>
                <c:ptCount val="1"/>
                <c:pt idx="0">
                  <c:v>Full</c:v>
                </c:pt>
              </c:strCache>
            </c:strRef>
          </c:tx>
          <c:invertIfNegative val="0"/>
          <c:dLbls>
            <c:txPr>
              <a:bodyPr/>
              <a:lstStyle/>
              <a:p>
                <a:pPr>
                  <a:defRPr sz="1600" b="1">
                    <a:solidFill>
                      <a:schemeClr val="bg1"/>
                    </a:solidFill>
                  </a:defRPr>
                </a:pPr>
                <a:endParaRPr lang="en-US"/>
              </a:p>
            </c:txPr>
            <c:showLegendKey val="0"/>
            <c:showVal val="1"/>
            <c:showCatName val="0"/>
            <c:showSerName val="0"/>
            <c:showPercent val="0"/>
            <c:showBubbleSize val="0"/>
            <c:showLeaderLines val="0"/>
          </c:dLbls>
          <c:cat>
            <c:strRef>
              <c:f>Rutgers!$I$9:$N$9</c:f>
              <c:strCache>
                <c:ptCount val="6"/>
                <c:pt idx="0">
                  <c:v>Law/Business</c:v>
                </c:pt>
                <c:pt idx="1">
                  <c:v>Health</c:v>
                </c:pt>
                <c:pt idx="2">
                  <c:v>Physical Sciences</c:v>
                </c:pt>
                <c:pt idx="3">
                  <c:v>Social Sciences</c:v>
                </c:pt>
                <c:pt idx="4">
                  <c:v>Engineering</c:v>
                </c:pt>
                <c:pt idx="5">
                  <c:v>Biological &amp; Environ. Sciences</c:v>
                </c:pt>
              </c:strCache>
            </c:strRef>
          </c:cat>
          <c:val>
            <c:numRef>
              <c:f>Rutgers!$I$12:$N$12</c:f>
              <c:numCache>
                <c:formatCode>General</c:formatCode>
                <c:ptCount val="6"/>
                <c:pt idx="0">
                  <c:v>2</c:v>
                </c:pt>
                <c:pt idx="1">
                  <c:v>1</c:v>
                </c:pt>
                <c:pt idx="2">
                  <c:v>2</c:v>
                </c:pt>
                <c:pt idx="3">
                  <c:v>2</c:v>
                </c:pt>
                <c:pt idx="4">
                  <c:v>4</c:v>
                </c:pt>
                <c:pt idx="5">
                  <c:v>2</c:v>
                </c:pt>
              </c:numCache>
            </c:numRef>
          </c:val>
        </c:ser>
        <c:ser>
          <c:idx val="3"/>
          <c:order val="3"/>
          <c:tx>
            <c:strRef>
              <c:f>Rutgers!$H$13</c:f>
              <c:strCache>
                <c:ptCount val="1"/>
                <c:pt idx="0">
                  <c:v>Non-Tenure/Staff</c:v>
                </c:pt>
              </c:strCache>
            </c:strRef>
          </c:tx>
          <c:invertIfNegative val="0"/>
          <c:dLbls>
            <c:txPr>
              <a:bodyPr/>
              <a:lstStyle/>
              <a:p>
                <a:pPr>
                  <a:defRPr sz="1600" b="1">
                    <a:solidFill>
                      <a:schemeClr val="bg1"/>
                    </a:solidFill>
                  </a:defRPr>
                </a:pPr>
                <a:endParaRPr lang="en-US"/>
              </a:p>
            </c:txPr>
            <c:showLegendKey val="0"/>
            <c:showVal val="1"/>
            <c:showCatName val="0"/>
            <c:showSerName val="0"/>
            <c:showPercent val="0"/>
            <c:showBubbleSize val="0"/>
            <c:showLeaderLines val="0"/>
          </c:dLbls>
          <c:cat>
            <c:strRef>
              <c:f>Rutgers!$I$9:$N$9</c:f>
              <c:strCache>
                <c:ptCount val="6"/>
                <c:pt idx="0">
                  <c:v>Law/Business</c:v>
                </c:pt>
                <c:pt idx="1">
                  <c:v>Health</c:v>
                </c:pt>
                <c:pt idx="2">
                  <c:v>Physical Sciences</c:v>
                </c:pt>
                <c:pt idx="3">
                  <c:v>Social Sciences</c:v>
                </c:pt>
                <c:pt idx="4">
                  <c:v>Engineering</c:v>
                </c:pt>
                <c:pt idx="5">
                  <c:v>Biological &amp; Environ. Sciences</c:v>
                </c:pt>
              </c:strCache>
            </c:strRef>
          </c:cat>
          <c:val>
            <c:numRef>
              <c:f>Rutgers!$I$13:$N$13</c:f>
              <c:numCache>
                <c:formatCode>General</c:formatCode>
                <c:ptCount val="6"/>
                <c:pt idx="0">
                  <c:v>6</c:v>
                </c:pt>
                <c:pt idx="1">
                  <c:v>2</c:v>
                </c:pt>
                <c:pt idx="2">
                  <c:v>1</c:v>
                </c:pt>
                <c:pt idx="3">
                  <c:v>4</c:v>
                </c:pt>
                <c:pt idx="4">
                  <c:v>1</c:v>
                </c:pt>
                <c:pt idx="5">
                  <c:v>7</c:v>
                </c:pt>
              </c:numCache>
            </c:numRef>
          </c:val>
        </c:ser>
        <c:ser>
          <c:idx val="4"/>
          <c:order val="4"/>
          <c:tx>
            <c:strRef>
              <c:f>Rutgers!$H$14</c:f>
              <c:strCache>
                <c:ptCount val="1"/>
                <c:pt idx="0">
                  <c:v>Other Univ.</c:v>
                </c:pt>
              </c:strCache>
            </c:strRef>
          </c:tx>
          <c:invertIfNegative val="0"/>
          <c:dLbls>
            <c:txPr>
              <a:bodyPr/>
              <a:lstStyle/>
              <a:p>
                <a:pPr>
                  <a:defRPr sz="1600" b="1">
                    <a:solidFill>
                      <a:schemeClr val="bg1"/>
                    </a:solidFill>
                  </a:defRPr>
                </a:pPr>
                <a:endParaRPr lang="en-US"/>
              </a:p>
            </c:txPr>
            <c:showLegendKey val="0"/>
            <c:showVal val="1"/>
            <c:showCatName val="0"/>
            <c:showSerName val="0"/>
            <c:showPercent val="0"/>
            <c:showBubbleSize val="0"/>
            <c:showLeaderLines val="0"/>
          </c:dLbls>
          <c:cat>
            <c:strRef>
              <c:f>Rutgers!$I$9:$N$9</c:f>
              <c:strCache>
                <c:ptCount val="6"/>
                <c:pt idx="0">
                  <c:v>Law/Business</c:v>
                </c:pt>
                <c:pt idx="1">
                  <c:v>Health</c:v>
                </c:pt>
                <c:pt idx="2">
                  <c:v>Physical Sciences</c:v>
                </c:pt>
                <c:pt idx="3">
                  <c:v>Social Sciences</c:v>
                </c:pt>
                <c:pt idx="4">
                  <c:v>Engineering</c:v>
                </c:pt>
                <c:pt idx="5">
                  <c:v>Biological &amp; Environ. Sciences</c:v>
                </c:pt>
              </c:strCache>
            </c:strRef>
          </c:cat>
          <c:val>
            <c:numRef>
              <c:f>Rutgers!$I$14:$N$14</c:f>
              <c:numCache>
                <c:formatCode>General</c:formatCode>
                <c:ptCount val="6"/>
                <c:pt idx="0">
                  <c:v>3</c:v>
                </c:pt>
                <c:pt idx="1">
                  <c:v>9</c:v>
                </c:pt>
                <c:pt idx="2">
                  <c:v>6</c:v>
                </c:pt>
                <c:pt idx="3">
                  <c:v>3</c:v>
                </c:pt>
                <c:pt idx="4">
                  <c:v>3</c:v>
                </c:pt>
                <c:pt idx="5">
                  <c:v>6</c:v>
                </c:pt>
              </c:numCache>
            </c:numRef>
          </c:val>
        </c:ser>
        <c:dLbls>
          <c:showLegendKey val="0"/>
          <c:showVal val="1"/>
          <c:showCatName val="0"/>
          <c:showSerName val="0"/>
          <c:showPercent val="0"/>
          <c:showBubbleSize val="0"/>
        </c:dLbls>
        <c:gapWidth val="95"/>
        <c:overlap val="100"/>
        <c:axId val="304201728"/>
        <c:axId val="304203264"/>
      </c:barChart>
      <c:catAx>
        <c:axId val="304201728"/>
        <c:scaling>
          <c:orientation val="minMax"/>
        </c:scaling>
        <c:delete val="0"/>
        <c:axPos val="l"/>
        <c:majorTickMark val="none"/>
        <c:minorTickMark val="none"/>
        <c:tickLblPos val="nextTo"/>
        <c:txPr>
          <a:bodyPr/>
          <a:lstStyle/>
          <a:p>
            <a:pPr>
              <a:defRPr sz="1600"/>
            </a:pPr>
            <a:endParaRPr lang="en-US"/>
          </a:p>
        </c:txPr>
        <c:crossAx val="304203264"/>
        <c:crosses val="autoZero"/>
        <c:auto val="1"/>
        <c:lblAlgn val="ctr"/>
        <c:lblOffset val="100"/>
        <c:noMultiLvlLbl val="0"/>
      </c:catAx>
      <c:valAx>
        <c:axId val="304203264"/>
        <c:scaling>
          <c:orientation val="minMax"/>
        </c:scaling>
        <c:delete val="1"/>
        <c:axPos val="b"/>
        <c:numFmt formatCode="General" sourceLinked="1"/>
        <c:majorTickMark val="out"/>
        <c:minorTickMark val="none"/>
        <c:tickLblPos val="none"/>
        <c:crossAx val="304201728"/>
        <c:crosses val="autoZero"/>
        <c:crossBetween val="between"/>
      </c:valAx>
    </c:plotArea>
    <c:legend>
      <c:legendPos val="t"/>
      <c:overlay val="0"/>
      <c:txPr>
        <a:bodyPr/>
        <a:lstStyle/>
        <a:p>
          <a:pPr>
            <a:defRPr sz="2000"/>
          </a:pPr>
          <a:endParaRPr lang="en-US"/>
        </a:p>
      </c:txPr>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layout>
                <c:manualLayout>
                  <c:x val="-0.19609048868891396"/>
                  <c:y val="0.1979546725930374"/>
                </c:manualLayout>
              </c:layout>
              <c:tx>
                <c:rich>
                  <a:bodyPr/>
                  <a:lstStyle/>
                  <a:p>
                    <a:r>
                      <a:rPr lang="en-US" sz="1400" dirty="0">
                        <a:solidFill>
                          <a:schemeClr val="bg1"/>
                        </a:solidFill>
                      </a:rPr>
                      <a:t>Associate </a:t>
                    </a:r>
                    <a:r>
                      <a:rPr lang="en-US" sz="1400" dirty="0" smtClean="0">
                        <a:solidFill>
                          <a:schemeClr val="bg1"/>
                        </a:solidFill>
                      </a:rPr>
                      <a:t>Professor, </a:t>
                    </a:r>
                    <a:r>
                      <a:rPr lang="en-US" sz="1400" dirty="0">
                        <a:solidFill>
                          <a:schemeClr val="bg1"/>
                        </a:solidFill>
                      </a:rPr>
                      <a:t>7</a:t>
                    </a:r>
                  </a:p>
                </c:rich>
              </c:tx>
              <c:showLegendKey val="0"/>
              <c:showVal val="1"/>
              <c:showCatName val="1"/>
              <c:showSerName val="0"/>
              <c:showPercent val="0"/>
              <c:showBubbleSize val="0"/>
            </c:dLbl>
            <c:dLbl>
              <c:idx val="1"/>
              <c:layout>
                <c:manualLayout>
                  <c:x val="-0.15914386389627258"/>
                  <c:y val="-0.17734795125749364"/>
                </c:manualLayout>
              </c:layout>
              <c:tx>
                <c:rich>
                  <a:bodyPr/>
                  <a:lstStyle/>
                  <a:p>
                    <a:r>
                      <a:rPr lang="en-US" dirty="0"/>
                      <a:t>Full </a:t>
                    </a:r>
                    <a:r>
                      <a:rPr lang="en-US" dirty="0" smtClean="0"/>
                      <a:t>Professor, </a:t>
                    </a:r>
                    <a:r>
                      <a:rPr lang="en-US" dirty="0"/>
                      <a:t>10</a:t>
                    </a:r>
                  </a:p>
                </c:rich>
              </c:tx>
              <c:showLegendKey val="0"/>
              <c:showVal val="1"/>
              <c:showCatName val="1"/>
              <c:showSerName val="0"/>
              <c:showPercent val="0"/>
              <c:showBubbleSize val="0"/>
            </c:dLbl>
            <c:dLbl>
              <c:idx val="2"/>
              <c:layout>
                <c:manualLayout>
                  <c:x val="0.19557826105070206"/>
                  <c:y val="-5.3208770318953026E-2"/>
                </c:manualLayout>
              </c:layout>
              <c:tx>
                <c:rich>
                  <a:bodyPr/>
                  <a:lstStyle/>
                  <a:p>
                    <a:r>
                      <a:rPr lang="en-US" dirty="0" smtClean="0"/>
                      <a:t>Non-Tenure Track, </a:t>
                    </a:r>
                    <a:r>
                      <a:rPr lang="en-US" dirty="0"/>
                      <a:t>7</a:t>
                    </a:r>
                  </a:p>
                </c:rich>
              </c:tx>
              <c:showLegendKey val="0"/>
              <c:showVal val="1"/>
              <c:showCatName val="1"/>
              <c:showSerName val="0"/>
              <c:showPercent val="0"/>
              <c:showBubbleSize val="0"/>
            </c:dLbl>
            <c:dLbl>
              <c:idx val="3"/>
              <c:layout>
                <c:manualLayout>
                  <c:x val="0.10399252122768131"/>
                  <c:y val="0.18819237122867"/>
                </c:manualLayout>
              </c:layout>
              <c:tx>
                <c:rich>
                  <a:bodyPr/>
                  <a:lstStyle/>
                  <a:p>
                    <a:r>
                      <a:rPr lang="en-US" dirty="0" smtClean="0"/>
                      <a:t>Staff, </a:t>
                    </a:r>
                    <a:r>
                      <a:rPr lang="en-US" dirty="0"/>
                      <a:t>4</a:t>
                    </a:r>
                  </a:p>
                </c:rich>
              </c:tx>
              <c:showLegendKey val="0"/>
              <c:showVal val="1"/>
              <c:showCatName val="1"/>
              <c:showSerName val="0"/>
              <c:showPercent val="0"/>
              <c:showBubbleSize val="0"/>
            </c:dLbl>
            <c:txPr>
              <a:bodyPr/>
              <a:lstStyle/>
              <a:p>
                <a:pPr>
                  <a:defRPr sz="1400" b="1">
                    <a:solidFill>
                      <a:schemeClr val="bg1"/>
                    </a:solidFill>
                  </a:defRPr>
                </a:pPr>
                <a:endParaRPr lang="en-US"/>
              </a:p>
            </c:txPr>
            <c:showLegendKey val="0"/>
            <c:showVal val="1"/>
            <c:showCatName val="1"/>
            <c:showSerName val="0"/>
            <c:showPercent val="0"/>
            <c:showBubbleSize val="0"/>
            <c:showLeaderLines val="0"/>
          </c:dLbls>
          <c:cat>
            <c:strRef>
              <c:f>Sheet1!$A$1:$A$4</c:f>
              <c:strCache>
                <c:ptCount val="4"/>
                <c:pt idx="0">
                  <c:v>Associate Professors</c:v>
                </c:pt>
                <c:pt idx="1">
                  <c:v>Full Professors</c:v>
                </c:pt>
                <c:pt idx="2">
                  <c:v>Non-Tenrue Track </c:v>
                </c:pt>
                <c:pt idx="3">
                  <c:v>Staff </c:v>
                </c:pt>
              </c:strCache>
            </c:strRef>
          </c:cat>
          <c:val>
            <c:numRef>
              <c:f>Sheet1!$B$1:$B$4</c:f>
              <c:numCache>
                <c:formatCode>General</c:formatCode>
                <c:ptCount val="4"/>
                <c:pt idx="0">
                  <c:v>7</c:v>
                </c:pt>
                <c:pt idx="1">
                  <c:v>10</c:v>
                </c:pt>
                <c:pt idx="2">
                  <c:v>7</c:v>
                </c:pt>
                <c:pt idx="3">
                  <c:v>4</c:v>
                </c:pt>
              </c:numCache>
            </c:numRef>
          </c:val>
        </c:ser>
        <c:dLbls>
          <c:showLegendKey val="0"/>
          <c:showVal val="1"/>
          <c:showCatName val="1"/>
          <c:showSerName val="0"/>
          <c:showPercent val="0"/>
          <c:showBubbleSize val="0"/>
          <c:showLeaderLines val="0"/>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6143487507446"/>
          <c:y val="0.13453945017436419"/>
          <c:w val="0.71995534266082706"/>
          <c:h val="0.74289408189566508"/>
        </c:manualLayout>
      </c:layout>
      <c:bubbleChart>
        <c:varyColors val="0"/>
        <c:ser>
          <c:idx val="2"/>
          <c:order val="0"/>
          <c:tx>
            <c:v>series 1</c:v>
          </c:tx>
          <c:spPr>
            <a:noFill/>
            <a:ln w="25400">
              <a:noFill/>
            </a:ln>
          </c:spPr>
          <c:invertIfNegative val="0"/>
          <c:dLbls>
            <c:dLblPos val="ctr"/>
            <c:showLegendKey val="0"/>
            <c:showVal val="1"/>
            <c:showCatName val="0"/>
            <c:showSerName val="0"/>
            <c:showPercent val="0"/>
            <c:showBubbleSize val="0"/>
            <c:showLeaderLines val="0"/>
          </c:dLbls>
          <c:yVal>
            <c:numRef>
              <c:f>'Analysis-4 year'!$A$3:$A$6</c:f>
              <c:numCache>
                <c:formatCode>General</c:formatCode>
                <c:ptCount val="4"/>
                <c:pt idx="0">
                  <c:v>0</c:v>
                </c:pt>
                <c:pt idx="1">
                  <c:v>0</c:v>
                </c:pt>
                <c:pt idx="2">
                  <c:v>0</c:v>
                </c:pt>
                <c:pt idx="3">
                  <c:v>0</c:v>
                </c:pt>
              </c:numCache>
            </c:numRef>
          </c:yVal>
          <c:bubbleSize>
            <c:numRef>
              <c:f>'Analysis-4 year'!$B$3:$B$6</c:f>
              <c:numCache>
                <c:formatCode>General</c:formatCode>
                <c:ptCount val="4"/>
              </c:numCache>
            </c:numRef>
          </c:bubbleSize>
          <c:bubble3D val="1"/>
        </c:ser>
        <c:ser>
          <c:idx val="0"/>
          <c:order val="1"/>
          <c:tx>
            <c:v>Men</c:v>
          </c:tx>
          <c:spPr>
            <a:solidFill>
              <a:schemeClr val="accent2"/>
            </a:solidFill>
          </c:spPr>
          <c:invertIfNegative val="0"/>
          <c:dLbls>
            <c:dLbl>
              <c:idx val="0"/>
              <c:layout>
                <c:manualLayout>
                  <c:x val="-0.14814190417633602"/>
                  <c:y val="-4.1883679829995961E-2"/>
                </c:manualLayout>
              </c:layout>
              <c:dLblPos val="r"/>
              <c:showLegendKey val="0"/>
              <c:showVal val="1"/>
              <c:showCatName val="0"/>
              <c:showSerName val="0"/>
              <c:showPercent val="0"/>
              <c:showBubbleSize val="0"/>
            </c:dLbl>
            <c:dLbl>
              <c:idx val="1"/>
              <c:layout>
                <c:manualLayout>
                  <c:x val="-0.15468815768306041"/>
                  <c:y val="-8.1275873574801309E-3"/>
                </c:manualLayout>
              </c:layout>
              <c:dLblPos val="r"/>
              <c:showLegendKey val="0"/>
              <c:showVal val="1"/>
              <c:showCatName val="0"/>
              <c:showSerName val="0"/>
              <c:showPercent val="0"/>
              <c:showBubbleSize val="0"/>
            </c:dLbl>
            <c:dLbl>
              <c:idx val="2"/>
              <c:layout>
                <c:manualLayout>
                  <c:x val="-0.14709526783491203"/>
                  <c:y val="1.460615545122588E-2"/>
                </c:manualLayout>
              </c:layout>
              <c:dLblPos val="r"/>
              <c:showLegendKey val="0"/>
              <c:showVal val="1"/>
              <c:showCatName val="0"/>
              <c:showSerName val="0"/>
              <c:showPercent val="0"/>
              <c:showBubbleSize val="0"/>
            </c:dLbl>
            <c:dLbl>
              <c:idx val="3"/>
              <c:layout>
                <c:manualLayout>
                  <c:x val="-0.15123106501267441"/>
                  <c:y val="1.460615545122588E-2"/>
                </c:manualLayout>
              </c:layout>
              <c:dLblPos val="r"/>
              <c:showLegendKey val="0"/>
              <c:showVal val="1"/>
              <c:showCatName val="0"/>
              <c:showSerName val="0"/>
              <c:showPercent val="0"/>
              <c:showBubbleSize val="0"/>
            </c:dLbl>
            <c:txPr>
              <a:bodyPr/>
              <a:lstStyle/>
              <a:p>
                <a:pPr>
                  <a:defRPr sz="1400" b="1">
                    <a:solidFill>
                      <a:schemeClr val="bg1"/>
                    </a:solidFill>
                  </a:defRPr>
                </a:pPr>
                <a:endParaRPr lang="en-US"/>
              </a:p>
            </c:txPr>
            <c:dLblPos val="ctr"/>
            <c:showLegendKey val="0"/>
            <c:showVal val="1"/>
            <c:showCatName val="0"/>
            <c:showSerName val="0"/>
            <c:showPercent val="0"/>
            <c:showBubbleSize val="0"/>
            <c:showLeaderLines val="0"/>
          </c:dLbls>
          <c:trendline>
            <c:spPr>
              <a:ln w="25400">
                <a:solidFill>
                  <a:srgbClr val="000000"/>
                </a:solidFill>
                <a:prstDash val="solid"/>
              </a:ln>
            </c:spPr>
            <c:trendlineType val="linear"/>
            <c:forward val="2"/>
            <c:dispRSqr val="0"/>
            <c:dispEq val="0"/>
          </c:trendline>
          <c:trendline>
            <c:trendlineType val="linear"/>
            <c:forward val="2"/>
            <c:dispRSqr val="0"/>
            <c:dispEq val="0"/>
          </c:trendline>
          <c:xVal>
            <c:strRef>
              <c:f>'Analysis-4 year'!$A$33:$A$36</c:f>
              <c:strCache>
                <c:ptCount val="4"/>
                <c:pt idx="0">
                  <c:v>Assistant Professor</c:v>
                </c:pt>
                <c:pt idx="1">
                  <c:v>Associate Professor</c:v>
                </c:pt>
                <c:pt idx="2">
                  <c:v>Professor I</c:v>
                </c:pt>
                <c:pt idx="3">
                  <c:v>Professor II</c:v>
                </c:pt>
              </c:strCache>
            </c:strRef>
          </c:xVal>
          <c:yVal>
            <c:numRef>
              <c:f>'Analysis-4 year'!$I$33:$I$36</c:f>
              <c:numCache>
                <c:formatCode>0</c:formatCode>
                <c:ptCount val="4"/>
                <c:pt idx="0">
                  <c:v>94</c:v>
                </c:pt>
                <c:pt idx="1">
                  <c:v>175</c:v>
                </c:pt>
                <c:pt idx="2">
                  <c:v>301</c:v>
                </c:pt>
                <c:pt idx="3">
                  <c:v>171</c:v>
                </c:pt>
              </c:numCache>
            </c:numRef>
          </c:yVal>
          <c:bubbleSize>
            <c:numRef>
              <c:f>'Analysis-4 year'!$J$33:$J$36</c:f>
              <c:numCache>
                <c:formatCode>0.00</c:formatCode>
                <c:ptCount val="4"/>
                <c:pt idx="0">
                  <c:v>0.59493670886075301</c:v>
                </c:pt>
                <c:pt idx="1">
                  <c:v>0.68359375</c:v>
                </c:pt>
                <c:pt idx="2">
                  <c:v>0.8224043715846997</c:v>
                </c:pt>
                <c:pt idx="3">
                  <c:v>0.85929648241206069</c:v>
                </c:pt>
              </c:numCache>
            </c:numRef>
          </c:bubbleSize>
          <c:bubble3D val="1"/>
        </c:ser>
        <c:ser>
          <c:idx val="1"/>
          <c:order val="2"/>
          <c:tx>
            <c:v>Women</c:v>
          </c:tx>
          <c:spPr>
            <a:solidFill>
              <a:schemeClr val="accent1"/>
            </a:solidFill>
            <a:ln w="25400">
              <a:noFill/>
            </a:ln>
          </c:spPr>
          <c:invertIfNegative val="0"/>
          <c:dLbls>
            <c:dLbl>
              <c:idx val="0"/>
              <c:layout>
                <c:manualLayout>
                  <c:x val="-0.1280538531550055"/>
                  <c:y val="-1.8779342723004692E-2"/>
                </c:manualLayout>
              </c:layout>
              <c:dLblPos val="r"/>
              <c:showLegendKey val="0"/>
              <c:showVal val="1"/>
              <c:showCatName val="0"/>
              <c:showSerName val="0"/>
              <c:showPercent val="0"/>
              <c:showBubbleSize val="0"/>
            </c:dLbl>
            <c:dLbl>
              <c:idx val="1"/>
              <c:layout>
                <c:manualLayout>
                  <c:x val="-7.7506765775584407E-2"/>
                  <c:y val="-1.2519561815336465E-2"/>
                </c:manualLayout>
              </c:layout>
              <c:dLblPos val="r"/>
              <c:showLegendKey val="0"/>
              <c:showVal val="1"/>
              <c:showCatName val="0"/>
              <c:showSerName val="0"/>
              <c:showPercent val="0"/>
              <c:showBubbleSize val="0"/>
            </c:dLbl>
            <c:dLbl>
              <c:idx val="2"/>
              <c:layout>
                <c:manualLayout>
                  <c:x val="-6.7191927603139814E-2"/>
                  <c:y val="-1.2519561815336465E-2"/>
                </c:manualLayout>
              </c:layout>
              <c:dLblPos val="r"/>
              <c:showLegendKey val="0"/>
              <c:showVal val="1"/>
              <c:showCatName val="0"/>
              <c:showSerName val="0"/>
              <c:showPercent val="0"/>
              <c:showBubbleSize val="0"/>
            </c:dLbl>
            <c:dLbl>
              <c:idx val="3"/>
              <c:layout>
                <c:manualLayout>
                  <c:x val="-6.659122198826499E-2"/>
                  <c:y val="-2.0865932930648208E-2"/>
                </c:manualLayout>
              </c:layout>
              <c:dLblPos val="r"/>
              <c:showLegendKey val="0"/>
              <c:showVal val="1"/>
              <c:showCatName val="0"/>
              <c:showSerName val="0"/>
              <c:showPercent val="0"/>
              <c:showBubbleSize val="0"/>
            </c:dLbl>
            <c:txPr>
              <a:bodyPr/>
              <a:lstStyle/>
              <a:p>
                <a:pPr>
                  <a:defRPr sz="1400" b="1">
                    <a:solidFill>
                      <a:schemeClr val="bg1"/>
                    </a:solidFill>
                  </a:defRPr>
                </a:pPr>
                <a:endParaRPr lang="en-US"/>
              </a:p>
            </c:txPr>
            <c:dLblPos val="ctr"/>
            <c:showLegendKey val="0"/>
            <c:showVal val="1"/>
            <c:showCatName val="0"/>
            <c:showSerName val="0"/>
            <c:showPercent val="0"/>
            <c:showBubbleSize val="0"/>
            <c:showLeaderLines val="0"/>
          </c:dLbls>
          <c:trendline>
            <c:trendlineType val="linear"/>
            <c:forward val="2"/>
            <c:dispRSqr val="0"/>
            <c:dispEq val="0"/>
          </c:trendline>
          <c:xVal>
            <c:strRef>
              <c:f>'Analysis-4 year'!$A$29:$A$32</c:f>
              <c:strCache>
                <c:ptCount val="4"/>
                <c:pt idx="0">
                  <c:v>Assistant Professor</c:v>
                </c:pt>
                <c:pt idx="1">
                  <c:v>Associate Professor</c:v>
                </c:pt>
                <c:pt idx="2">
                  <c:v>Professor I</c:v>
                </c:pt>
                <c:pt idx="3">
                  <c:v>Professor II</c:v>
                </c:pt>
              </c:strCache>
            </c:strRef>
          </c:xVal>
          <c:yVal>
            <c:numRef>
              <c:f>'Analysis-4 year'!$I$29:$I$32</c:f>
              <c:numCache>
                <c:formatCode>0</c:formatCode>
                <c:ptCount val="4"/>
                <c:pt idx="0">
                  <c:v>64</c:v>
                </c:pt>
                <c:pt idx="1">
                  <c:v>81</c:v>
                </c:pt>
                <c:pt idx="2">
                  <c:v>65</c:v>
                </c:pt>
                <c:pt idx="3">
                  <c:v>28</c:v>
                </c:pt>
              </c:numCache>
            </c:numRef>
          </c:yVal>
          <c:bubbleSize>
            <c:numRef>
              <c:f>'Analysis-4 year'!$J$29:$J$32</c:f>
              <c:numCache>
                <c:formatCode>0.0%</c:formatCode>
                <c:ptCount val="4"/>
                <c:pt idx="0">
                  <c:v>0.40506329113924416</c:v>
                </c:pt>
                <c:pt idx="1">
                  <c:v>0.31640625000000183</c:v>
                </c:pt>
                <c:pt idx="2">
                  <c:v>0.17759562841530074</c:v>
                </c:pt>
                <c:pt idx="3">
                  <c:v>0.14070351758794064</c:v>
                </c:pt>
              </c:numCache>
            </c:numRef>
          </c:bubbleSize>
          <c:bubble3D val="1"/>
        </c:ser>
        <c:dLbls>
          <c:showLegendKey val="0"/>
          <c:showVal val="1"/>
          <c:showCatName val="0"/>
          <c:showSerName val="0"/>
          <c:showPercent val="0"/>
          <c:showBubbleSize val="0"/>
        </c:dLbls>
        <c:bubbleScale val="100"/>
        <c:showNegBubbles val="0"/>
        <c:axId val="229017856"/>
        <c:axId val="229032320"/>
      </c:bubbleChart>
      <c:valAx>
        <c:axId val="229017856"/>
        <c:scaling>
          <c:orientation val="minMax"/>
          <c:max val="5"/>
        </c:scaling>
        <c:delete val="0"/>
        <c:axPos val="b"/>
        <c:title>
          <c:tx>
            <c:rich>
              <a:bodyPr/>
              <a:lstStyle/>
              <a:p>
                <a:pPr>
                  <a:defRPr sz="1400" baseline="0"/>
                </a:pPr>
                <a:r>
                  <a:rPr lang="en-US" sz="1400" baseline="0"/>
                  <a:t>Faculty Rank</a:t>
                </a:r>
              </a:p>
            </c:rich>
          </c:tx>
          <c:layout>
            <c:manualLayout>
              <c:xMode val="edge"/>
              <c:yMode val="edge"/>
              <c:x val="0.42127200662903141"/>
              <c:y val="0.94629124411091814"/>
            </c:manualLayout>
          </c:layout>
          <c:overlay val="0"/>
        </c:title>
        <c:majorTickMark val="out"/>
        <c:minorTickMark val="none"/>
        <c:tickLblPos val="none"/>
        <c:crossAx val="229032320"/>
        <c:crosses val="autoZero"/>
        <c:crossBetween val="midCat"/>
        <c:majorUnit val="1"/>
      </c:valAx>
      <c:valAx>
        <c:axId val="229032320"/>
        <c:scaling>
          <c:orientation val="minMax"/>
          <c:max val="400"/>
          <c:min val="0"/>
        </c:scaling>
        <c:delete val="0"/>
        <c:axPos val="l"/>
        <c:title>
          <c:tx>
            <c:rich>
              <a:bodyPr rot="-5400000" vert="horz"/>
              <a:lstStyle/>
              <a:p>
                <a:pPr>
                  <a:defRPr sz="1400"/>
                </a:pPr>
                <a:r>
                  <a:rPr lang="en-US" sz="1400"/>
                  <a:t>Number of Faculty</a:t>
                </a:r>
              </a:p>
            </c:rich>
          </c:tx>
          <c:overlay val="0"/>
        </c:title>
        <c:numFmt formatCode="General" sourceLinked="1"/>
        <c:majorTickMark val="out"/>
        <c:minorTickMark val="none"/>
        <c:tickLblPos val="nextTo"/>
        <c:crossAx val="229017856"/>
        <c:crosses val="autoZero"/>
        <c:crossBetween val="midCat"/>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7"/>
          </c:dPt>
          <c:dPt>
            <c:idx val="1"/>
            <c:bubble3D val="0"/>
            <c:explosion val="10"/>
          </c:dPt>
          <c:dLbls>
            <c:dLbl>
              <c:idx val="0"/>
              <c:layout>
                <c:manualLayout>
                  <c:x val="-0.21990763524351123"/>
                  <c:y val="8.4611475434488742E-2"/>
                </c:manualLayout>
              </c:layout>
              <c:tx>
                <c:rich>
                  <a:bodyPr/>
                  <a:lstStyle/>
                  <a:p>
                    <a:pPr>
                      <a:defRPr sz="1600">
                        <a:solidFill>
                          <a:schemeClr val="bg1"/>
                        </a:solidFill>
                      </a:defRPr>
                    </a:pPr>
                    <a:r>
                      <a:rPr lang="en-US" dirty="0" smtClean="0"/>
                      <a:t>NTT</a:t>
                    </a:r>
                    <a:r>
                      <a:rPr lang="en-US" dirty="0"/>
                      <a:t>
35%</a:t>
                    </a:r>
                  </a:p>
                </c:rich>
              </c:tx>
              <c:spPr/>
              <c:showLegendKey val="0"/>
              <c:showVal val="0"/>
              <c:showCatName val="1"/>
              <c:showSerName val="0"/>
              <c:showPercent val="1"/>
              <c:showBubbleSize val="0"/>
            </c:dLbl>
            <c:dLbl>
              <c:idx val="1"/>
              <c:layout>
                <c:manualLayout>
                  <c:x val="-0.11374102325751023"/>
                  <c:y val="-0.13632547682229512"/>
                </c:manualLayout>
              </c:layout>
              <c:tx>
                <c:rich>
                  <a:bodyPr/>
                  <a:lstStyle/>
                  <a:p>
                    <a:pPr>
                      <a:defRPr sz="1200">
                        <a:solidFill>
                          <a:schemeClr val="bg1"/>
                        </a:solidFill>
                      </a:defRPr>
                    </a:pPr>
                    <a:r>
                      <a:rPr lang="en-US" sz="1600" dirty="0" err="1" smtClean="0">
                        <a:solidFill>
                          <a:schemeClr val="bg1"/>
                        </a:solidFill>
                      </a:rPr>
                      <a:t>Ass’t</a:t>
                    </a:r>
                    <a:r>
                      <a:rPr lang="en-US" sz="1600" dirty="0" smtClean="0">
                        <a:solidFill>
                          <a:schemeClr val="bg1"/>
                        </a:solidFill>
                      </a:rPr>
                      <a:t> Prof</a:t>
                    </a:r>
                    <a:r>
                      <a:rPr lang="en-US" sz="1600" dirty="0">
                        <a:solidFill>
                          <a:schemeClr val="bg1"/>
                        </a:solidFill>
                      </a:rPr>
                      <a:t>
17%</a:t>
                    </a:r>
                  </a:p>
                </c:rich>
              </c:tx>
              <c:spPr/>
              <c:showLegendKey val="0"/>
              <c:showVal val="0"/>
              <c:showCatName val="1"/>
              <c:showSerName val="0"/>
              <c:showPercent val="1"/>
              <c:showBubbleSize val="0"/>
            </c:dLbl>
            <c:dLbl>
              <c:idx val="2"/>
              <c:layout>
                <c:manualLayout>
                  <c:x val="0.17588537109944591"/>
                  <c:y val="-0.16688296916776341"/>
                </c:manualLayout>
              </c:layout>
              <c:tx>
                <c:rich>
                  <a:bodyPr/>
                  <a:lstStyle/>
                  <a:p>
                    <a:r>
                      <a:rPr lang="en-US" sz="1600" dirty="0" smtClean="0">
                        <a:solidFill>
                          <a:schemeClr val="bg1"/>
                        </a:solidFill>
                      </a:rPr>
                      <a:t>As</a:t>
                    </a:r>
                    <a:r>
                      <a:rPr lang="en-US" sz="1600" baseline="0" dirty="0" smtClean="0">
                        <a:solidFill>
                          <a:schemeClr val="bg1"/>
                        </a:solidFill>
                      </a:rPr>
                      <a:t>soc</a:t>
                    </a:r>
                    <a:r>
                      <a:rPr lang="en-US" sz="1600" dirty="0" smtClean="0">
                        <a:solidFill>
                          <a:schemeClr val="bg1"/>
                        </a:solidFill>
                      </a:rPr>
                      <a:t> Prof
22%</a:t>
                    </a:r>
                    <a:endParaRPr lang="en-US" sz="1600" dirty="0">
                      <a:solidFill>
                        <a:schemeClr val="bg1"/>
                      </a:solidFill>
                    </a:endParaRPr>
                  </a:p>
                </c:rich>
              </c:tx>
              <c:showLegendKey val="0"/>
              <c:showVal val="0"/>
              <c:showCatName val="1"/>
              <c:showSerName val="0"/>
              <c:showPercent val="1"/>
              <c:showBubbleSize val="0"/>
            </c:dLbl>
            <c:dLbl>
              <c:idx val="3"/>
              <c:layout>
                <c:manualLayout>
                  <c:x val="0.16493055555555555"/>
                  <c:y val="0.10139880921832961"/>
                </c:manualLayout>
              </c:layout>
              <c:tx>
                <c:rich>
                  <a:bodyPr/>
                  <a:lstStyle/>
                  <a:p>
                    <a:r>
                      <a:rPr lang="en-US" sz="1600" dirty="0" smtClean="0">
                        <a:solidFill>
                          <a:schemeClr val="bg1"/>
                        </a:solidFill>
                      </a:rPr>
                      <a:t>PI
18%</a:t>
                    </a:r>
                    <a:endParaRPr lang="en-US" sz="1600" dirty="0">
                      <a:solidFill>
                        <a:schemeClr val="bg1"/>
                      </a:solidFill>
                    </a:endParaRPr>
                  </a:p>
                </c:rich>
              </c:tx>
              <c:showLegendKey val="0"/>
              <c:showVal val="0"/>
              <c:showCatName val="1"/>
              <c:showSerName val="0"/>
              <c:showPercent val="1"/>
              <c:showBubbleSize val="0"/>
            </c:dLbl>
            <c:dLbl>
              <c:idx val="4"/>
              <c:layout>
                <c:manualLayout>
                  <c:x val="4.4041858048993875E-2"/>
                  <c:y val="0.14403836968464551"/>
                </c:manualLayout>
              </c:layout>
              <c:tx>
                <c:rich>
                  <a:bodyPr/>
                  <a:lstStyle/>
                  <a:p>
                    <a:r>
                      <a:rPr lang="en-US" sz="1600" dirty="0" smtClean="0">
                        <a:solidFill>
                          <a:schemeClr val="bg1"/>
                        </a:solidFill>
                      </a:rPr>
                      <a:t>P II</a:t>
                    </a:r>
                    <a:r>
                      <a:rPr lang="en-US" sz="1600" dirty="0">
                        <a:solidFill>
                          <a:schemeClr val="bg1"/>
                        </a:solidFill>
                      </a:rPr>
                      <a:t>
8%</a:t>
                    </a:r>
                  </a:p>
                </c:rich>
              </c:tx>
              <c:showLegendKey val="0"/>
              <c:showVal val="0"/>
              <c:showCatName val="1"/>
              <c:showSerName val="0"/>
              <c:showPercent val="1"/>
              <c:showBubbleSize val="0"/>
            </c:dLbl>
            <c:txPr>
              <a:bodyPr/>
              <a:lstStyle/>
              <a:p>
                <a:pPr>
                  <a:defRPr sz="1200"/>
                </a:pPr>
                <a:endParaRPr lang="en-US"/>
              </a:p>
            </c:txPr>
            <c:showLegendKey val="0"/>
            <c:showVal val="0"/>
            <c:showCatName val="1"/>
            <c:showSerName val="0"/>
            <c:showPercent val="1"/>
            <c:showBubbleSize val="0"/>
            <c:showLeaderLines val="1"/>
          </c:dLbls>
          <c:cat>
            <c:strRef>
              <c:f>Analysis!$A$15:$A$19</c:f>
              <c:strCache>
                <c:ptCount val="5"/>
                <c:pt idx="0">
                  <c:v>NTT/NT</c:v>
                </c:pt>
                <c:pt idx="1">
                  <c:v>Assistant Professor</c:v>
                </c:pt>
                <c:pt idx="2">
                  <c:v>Associate Professor</c:v>
                </c:pt>
                <c:pt idx="3">
                  <c:v>Professor I</c:v>
                </c:pt>
                <c:pt idx="4">
                  <c:v>Professor II</c:v>
                </c:pt>
              </c:strCache>
            </c:strRef>
          </c:cat>
          <c:val>
            <c:numRef>
              <c:f>Analysis!$I$15:$I$19</c:f>
              <c:numCache>
                <c:formatCode>0</c:formatCode>
                <c:ptCount val="5"/>
                <c:pt idx="0" formatCode="General">
                  <c:v>131</c:v>
                </c:pt>
                <c:pt idx="1">
                  <c:v>64</c:v>
                </c:pt>
                <c:pt idx="2">
                  <c:v>81</c:v>
                </c:pt>
                <c:pt idx="3">
                  <c:v>65</c:v>
                </c:pt>
                <c:pt idx="4">
                  <c:v>28</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12"/>
          </c:dPt>
          <c:dPt>
            <c:idx val="1"/>
            <c:bubble3D val="0"/>
            <c:explosion val="13"/>
          </c:dPt>
          <c:dLbls>
            <c:dLbl>
              <c:idx val="0"/>
              <c:layout>
                <c:manualLayout>
                  <c:x val="-0.16597417198347689"/>
                  <c:y val="0.18302292107311513"/>
                </c:manualLayout>
              </c:layout>
              <c:tx>
                <c:rich>
                  <a:bodyPr/>
                  <a:lstStyle/>
                  <a:p>
                    <a:r>
                      <a:rPr lang="en-US" sz="1600" dirty="0" smtClean="0">
                        <a:solidFill>
                          <a:schemeClr val="bg1"/>
                        </a:solidFill>
                      </a:rPr>
                      <a:t>NTT</a:t>
                    </a:r>
                    <a:r>
                      <a:rPr lang="en-US" sz="1600" dirty="0">
                        <a:solidFill>
                          <a:schemeClr val="bg1"/>
                        </a:solidFill>
                      </a:rPr>
                      <a:t>
23%</a:t>
                    </a:r>
                  </a:p>
                </c:rich>
              </c:tx>
              <c:showLegendKey val="0"/>
              <c:showVal val="0"/>
              <c:showCatName val="1"/>
              <c:showSerName val="0"/>
              <c:showPercent val="1"/>
              <c:showBubbleSize val="0"/>
            </c:dLbl>
            <c:dLbl>
              <c:idx val="1"/>
              <c:layout>
                <c:manualLayout>
                  <c:x val="-8.2963420503735549E-2"/>
                  <c:y val="-4.2980371116650408E-2"/>
                </c:manualLayout>
              </c:layout>
              <c:tx>
                <c:rich>
                  <a:bodyPr/>
                  <a:lstStyle/>
                  <a:p>
                    <a:pPr>
                      <a:defRPr sz="1600">
                        <a:solidFill>
                          <a:schemeClr val="bg1"/>
                        </a:solidFill>
                      </a:defRPr>
                    </a:pPr>
                    <a:r>
                      <a:rPr lang="en-US" sz="1600" dirty="0" err="1" smtClean="0">
                        <a:solidFill>
                          <a:schemeClr val="bg1"/>
                        </a:solidFill>
                      </a:rPr>
                      <a:t>Ass’t</a:t>
                    </a:r>
                    <a:r>
                      <a:rPr lang="en-US" sz="1600" dirty="0" smtClean="0">
                        <a:solidFill>
                          <a:schemeClr val="bg1"/>
                        </a:solidFill>
                      </a:rPr>
                      <a:t> Prof</a:t>
                    </a:r>
                    <a:r>
                      <a:rPr lang="en-US" sz="1600" dirty="0">
                        <a:solidFill>
                          <a:schemeClr val="bg1"/>
                        </a:solidFill>
                      </a:rPr>
                      <a:t>
10%</a:t>
                    </a:r>
                  </a:p>
                </c:rich>
              </c:tx>
              <c:spPr/>
              <c:showLegendKey val="0"/>
              <c:showVal val="0"/>
              <c:showCatName val="1"/>
              <c:showSerName val="0"/>
              <c:showPercent val="1"/>
              <c:showBubbleSize val="0"/>
            </c:dLbl>
            <c:dLbl>
              <c:idx val="2"/>
              <c:layout>
                <c:manualLayout>
                  <c:x val="-0.14655766566219824"/>
                  <c:y val="-0.18846373894363749"/>
                </c:manualLayout>
              </c:layout>
              <c:tx>
                <c:rich>
                  <a:bodyPr/>
                  <a:lstStyle/>
                  <a:p>
                    <a:r>
                      <a:rPr lang="en-US" sz="1600" dirty="0" smtClean="0">
                        <a:solidFill>
                          <a:schemeClr val="bg1"/>
                        </a:solidFill>
                      </a:rPr>
                      <a:t>Assoc Prof</a:t>
                    </a:r>
                    <a:r>
                      <a:rPr lang="en-US" sz="1600" dirty="0">
                        <a:solidFill>
                          <a:schemeClr val="bg1"/>
                        </a:solidFill>
                      </a:rPr>
                      <a:t>
18%</a:t>
                    </a:r>
                  </a:p>
                </c:rich>
              </c:tx>
              <c:showLegendKey val="0"/>
              <c:showVal val="0"/>
              <c:showCatName val="1"/>
              <c:showSerName val="0"/>
              <c:showPercent val="1"/>
              <c:showBubbleSize val="0"/>
            </c:dLbl>
            <c:dLbl>
              <c:idx val="3"/>
              <c:layout>
                <c:manualLayout>
                  <c:x val="0.21096972092662394"/>
                  <c:y val="-0.12240818146134742"/>
                </c:manualLayout>
              </c:layout>
              <c:tx>
                <c:rich>
                  <a:bodyPr/>
                  <a:lstStyle/>
                  <a:p>
                    <a:pPr>
                      <a:defRPr sz="1600">
                        <a:solidFill>
                          <a:schemeClr val="bg1"/>
                        </a:solidFill>
                      </a:defRPr>
                    </a:pPr>
                    <a:r>
                      <a:rPr lang="en-US" sz="1600" dirty="0" smtClean="0">
                        <a:solidFill>
                          <a:schemeClr val="bg1"/>
                        </a:solidFill>
                      </a:rPr>
                      <a:t>PI</a:t>
                    </a:r>
                    <a:r>
                      <a:rPr lang="en-US" sz="1600" dirty="0">
                        <a:solidFill>
                          <a:schemeClr val="bg1"/>
                        </a:solidFill>
                      </a:rPr>
                      <a:t>
31%</a:t>
                    </a:r>
                  </a:p>
                </c:rich>
              </c:tx>
              <c:spPr/>
              <c:showLegendKey val="0"/>
              <c:showVal val="0"/>
              <c:showCatName val="1"/>
              <c:showSerName val="0"/>
              <c:showPercent val="1"/>
              <c:showBubbleSize val="0"/>
            </c:dLbl>
            <c:dLbl>
              <c:idx val="4"/>
              <c:layout>
                <c:manualLayout>
                  <c:x val="0.15151898933885974"/>
                  <c:y val="0.1716426566184521"/>
                </c:manualLayout>
              </c:layout>
              <c:tx>
                <c:rich>
                  <a:bodyPr/>
                  <a:lstStyle/>
                  <a:p>
                    <a:pPr>
                      <a:defRPr sz="1600">
                        <a:solidFill>
                          <a:schemeClr val="bg1"/>
                        </a:solidFill>
                      </a:defRPr>
                    </a:pPr>
                    <a:r>
                      <a:rPr lang="en-US" sz="1600" dirty="0" smtClean="0">
                        <a:solidFill>
                          <a:schemeClr val="bg1"/>
                        </a:solidFill>
                      </a:rPr>
                      <a:t>P </a:t>
                    </a:r>
                    <a:r>
                      <a:rPr lang="en-US" sz="1600" dirty="0">
                        <a:solidFill>
                          <a:schemeClr val="bg1"/>
                        </a:solidFill>
                      </a:rPr>
                      <a:t>II
18%</a:t>
                    </a:r>
                  </a:p>
                </c:rich>
              </c:tx>
              <c:spPr/>
              <c:showLegendKey val="0"/>
              <c:showVal val="0"/>
              <c:showCatName val="1"/>
              <c:showSerName val="0"/>
              <c:showPercent val="1"/>
              <c:showBubbleSize val="0"/>
            </c:dLbl>
            <c:txPr>
              <a:bodyPr/>
              <a:lstStyle/>
              <a:p>
                <a:pPr>
                  <a:defRPr sz="1400">
                    <a:solidFill>
                      <a:schemeClr val="bg1"/>
                    </a:solidFill>
                  </a:defRPr>
                </a:pPr>
                <a:endParaRPr lang="en-US"/>
              </a:p>
            </c:txPr>
            <c:showLegendKey val="0"/>
            <c:showVal val="0"/>
            <c:showCatName val="1"/>
            <c:showSerName val="0"/>
            <c:showPercent val="1"/>
            <c:showBubbleSize val="0"/>
            <c:showLeaderLines val="1"/>
          </c:dLbls>
          <c:cat>
            <c:strRef>
              <c:f>Analysis!$A$15:$A$19</c:f>
              <c:strCache>
                <c:ptCount val="5"/>
                <c:pt idx="0">
                  <c:v>NTT/NT</c:v>
                </c:pt>
                <c:pt idx="1">
                  <c:v>Assistant Professor</c:v>
                </c:pt>
                <c:pt idx="2">
                  <c:v>Associate Professor</c:v>
                </c:pt>
                <c:pt idx="3">
                  <c:v>Professor I</c:v>
                </c:pt>
                <c:pt idx="4">
                  <c:v>Professor II</c:v>
                </c:pt>
              </c:strCache>
            </c:strRef>
          </c:cat>
          <c:val>
            <c:numRef>
              <c:f>Analysis!$I$20:$I$24</c:f>
              <c:numCache>
                <c:formatCode>0</c:formatCode>
                <c:ptCount val="5"/>
                <c:pt idx="0">
                  <c:v>228</c:v>
                </c:pt>
                <c:pt idx="1">
                  <c:v>94</c:v>
                </c:pt>
                <c:pt idx="2">
                  <c:v>175</c:v>
                </c:pt>
                <c:pt idx="3">
                  <c:v>301</c:v>
                </c:pt>
                <c:pt idx="4">
                  <c:v>171</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000000"/>
                </a:solidFill>
              </a:defRPr>
            </a:pPr>
            <a:r>
              <a:rPr lang="en-US" sz="1400" dirty="0" smtClean="0">
                <a:solidFill>
                  <a:srgbClr val="000000"/>
                </a:solidFill>
              </a:rPr>
              <a:t>Female </a:t>
            </a:r>
            <a:r>
              <a:rPr lang="en-US" sz="1400" dirty="0">
                <a:solidFill>
                  <a:srgbClr val="000000"/>
                </a:solidFill>
              </a:rPr>
              <a:t>SEM </a:t>
            </a:r>
            <a:r>
              <a:rPr lang="en-US" sz="1400" dirty="0" smtClean="0">
                <a:solidFill>
                  <a:srgbClr val="000000"/>
                </a:solidFill>
              </a:rPr>
              <a:t>Faculty</a:t>
            </a:r>
            <a:endParaRPr lang="en-US" sz="1400" dirty="0">
              <a:solidFill>
                <a:srgbClr val="000000"/>
              </a:solidFill>
            </a:endParaRPr>
          </a:p>
        </c:rich>
      </c:tx>
      <c:layout>
        <c:manualLayout>
          <c:xMode val="edge"/>
          <c:yMode val="edge"/>
          <c:x val="0.33791492662607797"/>
          <c:y val="0.93051389030739251"/>
        </c:manualLayout>
      </c:layout>
      <c:overlay val="0"/>
    </c:title>
    <c:autoTitleDeleted val="0"/>
    <c:plotArea>
      <c:layout/>
      <c:pieChart>
        <c:varyColors val="1"/>
        <c:ser>
          <c:idx val="0"/>
          <c:order val="0"/>
          <c:dLbls>
            <c:dLbl>
              <c:idx val="1"/>
              <c:spPr/>
              <c:txPr>
                <a:bodyPr/>
                <a:lstStyle/>
                <a:p>
                  <a:pPr>
                    <a:defRPr sz="1400" b="1">
                      <a:solidFill>
                        <a:schemeClr val="bg1"/>
                      </a:solidFill>
                    </a:defRPr>
                  </a:pPr>
                  <a:endParaRPr lang="en-US"/>
                </a:p>
              </c:txPr>
              <c:showLegendKey val="0"/>
              <c:showVal val="0"/>
              <c:showCatName val="0"/>
              <c:showSerName val="0"/>
              <c:showPercent val="1"/>
              <c:showBubbleSize val="0"/>
            </c:dLbl>
            <c:dLbl>
              <c:idx val="2"/>
              <c:spPr/>
              <c:txPr>
                <a:bodyPr/>
                <a:lstStyle/>
                <a:p>
                  <a:pPr>
                    <a:defRPr sz="1400" b="1">
                      <a:solidFill>
                        <a:schemeClr val="bg1"/>
                      </a:solidFill>
                    </a:defRPr>
                  </a:pPr>
                  <a:endParaRPr lang="en-US"/>
                </a:p>
              </c:txPr>
              <c:showLegendKey val="0"/>
              <c:showVal val="0"/>
              <c:showCatName val="0"/>
              <c:showSerName val="0"/>
              <c:showPercent val="1"/>
              <c:showBubbleSize val="0"/>
            </c:dLbl>
            <c:dLbl>
              <c:idx val="4"/>
              <c:layout>
                <c:manualLayout>
                  <c:x val="9.3563320209974002E-2"/>
                  <c:y val="-0.13567691707455448"/>
                </c:manualLayout>
              </c:layout>
              <c:spPr/>
              <c:txPr>
                <a:bodyPr/>
                <a:lstStyle/>
                <a:p>
                  <a:pPr>
                    <a:defRPr sz="1400" b="1">
                      <a:solidFill>
                        <a:schemeClr val="bg1"/>
                      </a:solidFill>
                    </a:defRPr>
                  </a:pPr>
                  <a:endParaRPr lang="en-US"/>
                </a:p>
              </c:txPr>
              <c:showLegendKey val="0"/>
              <c:showVal val="0"/>
              <c:showCatName val="0"/>
              <c:showSerName val="0"/>
              <c:showPercent val="1"/>
              <c:showBubbleSize val="0"/>
            </c:dLbl>
            <c:txPr>
              <a:bodyPr/>
              <a:lstStyle/>
              <a:p>
                <a:pPr>
                  <a:defRPr sz="1400" b="1">
                    <a:solidFill>
                      <a:srgbClr val="000000"/>
                    </a:solidFill>
                  </a:defRPr>
                </a:pPr>
                <a:endParaRPr lang="en-US"/>
              </a:p>
            </c:txPr>
            <c:showLegendKey val="0"/>
            <c:showVal val="0"/>
            <c:showCatName val="0"/>
            <c:showSerName val="0"/>
            <c:showPercent val="1"/>
            <c:showBubbleSize val="0"/>
            <c:showLeaderLines val="0"/>
          </c:dLbls>
          <c:cat>
            <c:strRef>
              <c:f>ANALYSIS!$O$2:$S$2</c:f>
              <c:strCache>
                <c:ptCount val="5"/>
                <c:pt idx="0">
                  <c:v>American Indian/Alaskan Native</c:v>
                </c:pt>
                <c:pt idx="1">
                  <c:v>Asian/Pacific Islander</c:v>
                </c:pt>
                <c:pt idx="2">
                  <c:v>Black</c:v>
                </c:pt>
                <c:pt idx="3">
                  <c:v>Hispanic</c:v>
                </c:pt>
                <c:pt idx="4">
                  <c:v>White (all others)</c:v>
                </c:pt>
              </c:strCache>
            </c:strRef>
          </c:cat>
          <c:val>
            <c:numRef>
              <c:f>ANALYSIS!$I$6:$M$6</c:f>
              <c:numCache>
                <c:formatCode>General</c:formatCode>
                <c:ptCount val="5"/>
                <c:pt idx="0">
                  <c:v>0</c:v>
                </c:pt>
                <c:pt idx="1">
                  <c:v>27</c:v>
                </c:pt>
                <c:pt idx="2">
                  <c:v>15</c:v>
                </c:pt>
                <c:pt idx="3">
                  <c:v>9</c:v>
                </c:pt>
                <c:pt idx="4">
                  <c:v>187</c:v>
                </c:pt>
              </c:numCache>
            </c:numRef>
          </c:val>
        </c:ser>
        <c:dLbls>
          <c:showLegendKey val="0"/>
          <c:showVal val="0"/>
          <c:showCatName val="0"/>
          <c:showSerName val="0"/>
          <c:showPercent val="1"/>
          <c:showBubbleSize val="0"/>
          <c:showLeaderLines val="0"/>
        </c:dLbls>
        <c:firstSliceAng val="0"/>
      </c:pieChart>
    </c:plotArea>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000000"/>
                </a:solidFill>
              </a:defRPr>
            </a:pPr>
            <a:r>
              <a:rPr lang="en-US" sz="1400" dirty="0" smtClean="0">
                <a:solidFill>
                  <a:srgbClr val="000000"/>
                </a:solidFill>
              </a:rPr>
              <a:t>Male </a:t>
            </a:r>
            <a:r>
              <a:rPr lang="en-US" sz="1400" dirty="0">
                <a:solidFill>
                  <a:srgbClr val="000000"/>
                </a:solidFill>
              </a:rPr>
              <a:t>SEM </a:t>
            </a:r>
            <a:r>
              <a:rPr lang="en-US" sz="1400" dirty="0" smtClean="0">
                <a:solidFill>
                  <a:srgbClr val="000000"/>
                </a:solidFill>
              </a:rPr>
              <a:t>Faculty</a:t>
            </a:r>
            <a:endParaRPr lang="en-US" sz="1400" dirty="0">
              <a:solidFill>
                <a:srgbClr val="000000"/>
              </a:solidFill>
            </a:endParaRPr>
          </a:p>
        </c:rich>
      </c:tx>
      <c:layout>
        <c:manualLayout>
          <c:xMode val="edge"/>
          <c:yMode val="edge"/>
          <c:x val="0.36507961504811892"/>
          <c:y val="0.92022623016717564"/>
        </c:manualLayout>
      </c:layout>
      <c:overlay val="0"/>
    </c:title>
    <c:autoTitleDeleted val="0"/>
    <c:plotArea>
      <c:layout/>
      <c:pieChart>
        <c:varyColors val="1"/>
        <c:ser>
          <c:idx val="0"/>
          <c:order val="0"/>
          <c:dLbls>
            <c:dLbl>
              <c:idx val="1"/>
              <c:spPr/>
              <c:txPr>
                <a:bodyPr/>
                <a:lstStyle/>
                <a:p>
                  <a:pPr>
                    <a:defRPr sz="1400" b="1">
                      <a:solidFill>
                        <a:schemeClr val="bg1"/>
                      </a:solidFill>
                    </a:defRPr>
                  </a:pPr>
                  <a:endParaRPr lang="en-US"/>
                </a:p>
              </c:txPr>
              <c:showLegendKey val="0"/>
              <c:showVal val="0"/>
              <c:showCatName val="0"/>
              <c:showSerName val="0"/>
              <c:showPercent val="1"/>
              <c:showBubbleSize val="0"/>
            </c:dLbl>
            <c:dLbl>
              <c:idx val="4"/>
              <c:layout>
                <c:manualLayout>
                  <c:x val="9.2987095363079877E-2"/>
                  <c:y val="-0.13311756638528288"/>
                </c:manualLayout>
              </c:layout>
              <c:spPr/>
              <c:txPr>
                <a:bodyPr/>
                <a:lstStyle/>
                <a:p>
                  <a:pPr>
                    <a:defRPr sz="1400" b="1">
                      <a:solidFill>
                        <a:schemeClr val="bg1"/>
                      </a:solidFill>
                    </a:defRPr>
                  </a:pPr>
                  <a:endParaRPr lang="en-US"/>
                </a:p>
              </c:txPr>
              <c:showLegendKey val="0"/>
              <c:showVal val="0"/>
              <c:showCatName val="0"/>
              <c:showSerName val="0"/>
              <c:showPercent val="1"/>
              <c:showBubbleSize val="0"/>
            </c:dLbl>
            <c:txPr>
              <a:bodyPr/>
              <a:lstStyle/>
              <a:p>
                <a:pPr>
                  <a:defRPr sz="1400" b="1"/>
                </a:pPr>
                <a:endParaRPr lang="en-US"/>
              </a:p>
            </c:txPr>
            <c:showLegendKey val="0"/>
            <c:showVal val="0"/>
            <c:showCatName val="0"/>
            <c:showSerName val="0"/>
            <c:showPercent val="1"/>
            <c:showBubbleSize val="0"/>
            <c:showLeaderLines val="0"/>
          </c:dLbls>
          <c:cat>
            <c:strRef>
              <c:f>ANALYSIS!$O$2:$S$2</c:f>
              <c:strCache>
                <c:ptCount val="5"/>
                <c:pt idx="0">
                  <c:v>American Indian/Alaskan Native</c:v>
                </c:pt>
                <c:pt idx="1">
                  <c:v>Asian/Pacific Islander</c:v>
                </c:pt>
                <c:pt idx="2">
                  <c:v>Black</c:v>
                </c:pt>
                <c:pt idx="3">
                  <c:v>Hispanic</c:v>
                </c:pt>
                <c:pt idx="4">
                  <c:v>White (all others)</c:v>
                </c:pt>
              </c:strCache>
            </c:strRef>
          </c:cat>
          <c:val>
            <c:numRef>
              <c:f>ANALYSIS!$O$6:$S$6</c:f>
              <c:numCache>
                <c:formatCode>General</c:formatCode>
                <c:ptCount val="5"/>
                <c:pt idx="0">
                  <c:v>1</c:v>
                </c:pt>
                <c:pt idx="1">
                  <c:v>126</c:v>
                </c:pt>
                <c:pt idx="2">
                  <c:v>18</c:v>
                </c:pt>
                <c:pt idx="3">
                  <c:v>22</c:v>
                </c:pt>
                <c:pt idx="4">
                  <c:v>574</c:v>
                </c:pt>
              </c:numCache>
            </c:numRef>
          </c:val>
        </c:ser>
        <c:dLbls>
          <c:showLegendKey val="0"/>
          <c:showVal val="0"/>
          <c:showCatName val="0"/>
          <c:showSerName val="0"/>
          <c:showPercent val="1"/>
          <c:showBubbleSize val="0"/>
          <c:showLeaderLines val="0"/>
        </c:dLbls>
        <c:firstSliceAng val="0"/>
      </c:pieChart>
    </c:plotArea>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bar"/>
        <c:grouping val="stacked"/>
        <c:varyColors val="0"/>
        <c:ser>
          <c:idx val="0"/>
          <c:order val="0"/>
          <c:tx>
            <c:v>Women</c:v>
          </c:tx>
          <c:invertIfNegative val="0"/>
          <c:val>
            <c:numRef>
              <c:f>ANALYSIS!$Q$2:$S$2</c:f>
              <c:numCache>
                <c:formatCode>General</c:formatCode>
                <c:ptCount val="3"/>
                <c:pt idx="0">
                  <c:v>34</c:v>
                </c:pt>
                <c:pt idx="1">
                  <c:v>0</c:v>
                </c:pt>
                <c:pt idx="2">
                  <c:v>0</c:v>
                </c:pt>
              </c:numCache>
            </c:numRef>
          </c:val>
        </c:ser>
        <c:ser>
          <c:idx val="1"/>
          <c:order val="1"/>
          <c:tx>
            <c:v>Men</c:v>
          </c:tx>
          <c:invertIfNegative val="0"/>
          <c:val>
            <c:numRef>
              <c:f>ANALYSIS!$Q$3:$S$3</c:f>
              <c:numCache>
                <c:formatCode>General</c:formatCode>
                <c:ptCount val="3"/>
                <c:pt idx="0">
                  <c:v>82</c:v>
                </c:pt>
                <c:pt idx="1">
                  <c:v>0</c:v>
                </c:pt>
                <c:pt idx="2">
                  <c:v>0</c:v>
                </c:pt>
              </c:numCache>
            </c:numRef>
          </c:val>
        </c:ser>
        <c:dLbls>
          <c:showLegendKey val="0"/>
          <c:showVal val="0"/>
          <c:showCatName val="0"/>
          <c:showSerName val="0"/>
          <c:showPercent val="0"/>
          <c:showBubbleSize val="0"/>
        </c:dLbls>
        <c:gapWidth val="150"/>
        <c:overlap val="100"/>
        <c:axId val="229659008"/>
        <c:axId val="229660928"/>
      </c:barChart>
      <c:catAx>
        <c:axId val="229659008"/>
        <c:scaling>
          <c:orientation val="minMax"/>
        </c:scaling>
        <c:delete val="1"/>
        <c:axPos val="l"/>
        <c:title>
          <c:tx>
            <c:rich>
              <a:bodyPr rot="0" vert="horz"/>
              <a:lstStyle/>
              <a:p>
                <a:pPr>
                  <a:defRPr sz="1400" b="1">
                    <a:solidFill>
                      <a:srgbClr val="000000"/>
                    </a:solidFill>
                  </a:defRPr>
                </a:pPr>
                <a:r>
                  <a:rPr lang="en-US" sz="1400" b="1">
                    <a:solidFill>
                      <a:srgbClr val="000000"/>
                    </a:solidFill>
                  </a:rPr>
                  <a:t>Total New</a:t>
                </a:r>
              </a:p>
              <a:p>
                <a:pPr>
                  <a:defRPr sz="1400" b="1">
                    <a:solidFill>
                      <a:srgbClr val="000000"/>
                    </a:solidFill>
                  </a:defRPr>
                </a:pPr>
                <a:r>
                  <a:rPr lang="en-US" sz="1400" b="1">
                    <a:solidFill>
                      <a:srgbClr val="000000"/>
                    </a:solidFill>
                  </a:rPr>
                  <a:t>Hires to Date</a:t>
                </a:r>
              </a:p>
            </c:rich>
          </c:tx>
          <c:layout>
            <c:manualLayout>
              <c:xMode val="edge"/>
              <c:yMode val="edge"/>
              <c:x val="1.6666666666666701E-2"/>
              <c:y val="0.65071558763488957"/>
            </c:manualLayout>
          </c:layout>
          <c:overlay val="0"/>
        </c:title>
        <c:majorTickMark val="out"/>
        <c:minorTickMark val="none"/>
        <c:tickLblPos val="none"/>
        <c:crossAx val="229660928"/>
        <c:crosses val="autoZero"/>
        <c:auto val="1"/>
        <c:lblAlgn val="ctr"/>
        <c:lblOffset val="100"/>
        <c:noMultiLvlLbl val="0"/>
      </c:catAx>
      <c:valAx>
        <c:axId val="229660928"/>
        <c:scaling>
          <c:orientation val="minMax"/>
        </c:scaling>
        <c:delete val="0"/>
        <c:axPos val="b"/>
        <c:majorGridlines/>
        <c:numFmt formatCode="General" sourceLinked="1"/>
        <c:majorTickMark val="out"/>
        <c:minorTickMark val="none"/>
        <c:tickLblPos val="nextTo"/>
        <c:crossAx val="229659008"/>
        <c:crosses val="autoZero"/>
        <c:crossBetween val="between"/>
      </c:valAx>
    </c:plotArea>
    <c:plotVisOnly val="1"/>
    <c:dispBlanksAs val="gap"/>
    <c:showDLblsOverMax val="0"/>
  </c:chart>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v>Women</c:v>
          </c:tx>
          <c:invertIfNegative val="0"/>
          <c:cat>
            <c:strRef>
              <c:f>ANALYSIS!$R$5:$T$5</c:f>
              <c:strCache>
                <c:ptCount val="3"/>
                <c:pt idx="0">
                  <c:v>2009-10</c:v>
                </c:pt>
                <c:pt idx="1">
                  <c:v>2008-09</c:v>
                </c:pt>
                <c:pt idx="2">
                  <c:v>2007-08</c:v>
                </c:pt>
              </c:strCache>
            </c:strRef>
          </c:cat>
          <c:val>
            <c:numRef>
              <c:f>ANALYSIS!$R$6:$T$6</c:f>
              <c:numCache>
                <c:formatCode>General</c:formatCode>
                <c:ptCount val="3"/>
                <c:pt idx="0">
                  <c:v>9</c:v>
                </c:pt>
                <c:pt idx="1">
                  <c:v>20</c:v>
                </c:pt>
                <c:pt idx="2">
                  <c:v>5</c:v>
                </c:pt>
              </c:numCache>
            </c:numRef>
          </c:val>
        </c:ser>
        <c:ser>
          <c:idx val="1"/>
          <c:order val="1"/>
          <c:tx>
            <c:v>Men</c:v>
          </c:tx>
          <c:invertIfNegative val="0"/>
          <c:cat>
            <c:strRef>
              <c:f>ANALYSIS!$R$5:$T$5</c:f>
              <c:strCache>
                <c:ptCount val="3"/>
                <c:pt idx="0">
                  <c:v>2009-10</c:v>
                </c:pt>
                <c:pt idx="1">
                  <c:v>2008-09</c:v>
                </c:pt>
                <c:pt idx="2">
                  <c:v>2007-08</c:v>
                </c:pt>
              </c:strCache>
            </c:strRef>
          </c:cat>
          <c:val>
            <c:numRef>
              <c:f>ANALYSIS!$R$7:$T$7</c:f>
              <c:numCache>
                <c:formatCode>General</c:formatCode>
                <c:ptCount val="3"/>
                <c:pt idx="0">
                  <c:v>21</c:v>
                </c:pt>
                <c:pt idx="1">
                  <c:v>30</c:v>
                </c:pt>
                <c:pt idx="2">
                  <c:v>31</c:v>
                </c:pt>
              </c:numCache>
            </c:numRef>
          </c:val>
        </c:ser>
        <c:dLbls>
          <c:showLegendKey val="0"/>
          <c:showVal val="0"/>
          <c:showCatName val="0"/>
          <c:showSerName val="0"/>
          <c:showPercent val="0"/>
          <c:showBubbleSize val="0"/>
        </c:dLbls>
        <c:gapWidth val="150"/>
        <c:overlap val="100"/>
        <c:axId val="229698560"/>
        <c:axId val="229700352"/>
      </c:barChart>
      <c:catAx>
        <c:axId val="229698560"/>
        <c:scaling>
          <c:orientation val="minMax"/>
        </c:scaling>
        <c:delete val="0"/>
        <c:axPos val="l"/>
        <c:numFmt formatCode="General" sourceLinked="1"/>
        <c:majorTickMark val="out"/>
        <c:minorTickMark val="none"/>
        <c:tickLblPos val="nextTo"/>
        <c:txPr>
          <a:bodyPr rot="0" vert="horz"/>
          <a:lstStyle/>
          <a:p>
            <a:pPr>
              <a:defRPr sz="1400" b="1" i="0" u="none" strike="noStrike" baseline="0">
                <a:solidFill>
                  <a:srgbClr val="000000"/>
                </a:solidFill>
                <a:latin typeface="+mn-lt"/>
                <a:ea typeface="Calibri"/>
                <a:cs typeface="Calibri"/>
              </a:defRPr>
            </a:pPr>
            <a:endParaRPr lang="en-US"/>
          </a:p>
        </c:txPr>
        <c:crossAx val="229700352"/>
        <c:crosses val="autoZero"/>
        <c:auto val="1"/>
        <c:lblAlgn val="ctr"/>
        <c:lblOffset val="100"/>
        <c:noMultiLvlLbl val="0"/>
      </c:catAx>
      <c:valAx>
        <c:axId val="229700352"/>
        <c:scaling>
          <c:orientation val="minMax"/>
        </c:scaling>
        <c:delete val="0"/>
        <c:axPos val="b"/>
        <c:majorGridlines/>
        <c:numFmt formatCode="General" sourceLinked="1"/>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229698560"/>
        <c:crosses val="autoZero"/>
        <c:crossBetween val="between"/>
      </c:valAx>
    </c:plotArea>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v>Women</c:v>
          </c:tx>
          <c:invertIfNegative val="0"/>
          <c:cat>
            <c:strRef>
              <c:f>ANALYSIS!$A$36:$A$38</c:f>
              <c:strCache>
                <c:ptCount val="3"/>
                <c:pt idx="0">
                  <c:v>New Brunswick</c:v>
                </c:pt>
                <c:pt idx="1">
                  <c:v>Newark</c:v>
                </c:pt>
                <c:pt idx="2">
                  <c:v>Camden</c:v>
                </c:pt>
              </c:strCache>
            </c:strRef>
          </c:cat>
          <c:val>
            <c:numRef>
              <c:f>ANALYSIS!$B$36:$B$38</c:f>
              <c:numCache>
                <c:formatCode>General</c:formatCode>
                <c:ptCount val="3"/>
                <c:pt idx="0">
                  <c:v>27</c:v>
                </c:pt>
                <c:pt idx="1">
                  <c:v>6</c:v>
                </c:pt>
                <c:pt idx="2">
                  <c:v>1</c:v>
                </c:pt>
              </c:numCache>
            </c:numRef>
          </c:val>
        </c:ser>
        <c:ser>
          <c:idx val="1"/>
          <c:order val="1"/>
          <c:tx>
            <c:v>Men</c:v>
          </c:tx>
          <c:invertIfNegative val="0"/>
          <c:cat>
            <c:strRef>
              <c:f>ANALYSIS!$A$36:$A$38</c:f>
              <c:strCache>
                <c:ptCount val="3"/>
                <c:pt idx="0">
                  <c:v>New Brunswick</c:v>
                </c:pt>
                <c:pt idx="1">
                  <c:v>Newark</c:v>
                </c:pt>
                <c:pt idx="2">
                  <c:v>Camden</c:v>
                </c:pt>
              </c:strCache>
            </c:strRef>
          </c:cat>
          <c:val>
            <c:numRef>
              <c:f>ANALYSIS!$C$36:$C$38</c:f>
              <c:numCache>
                <c:formatCode>General</c:formatCode>
                <c:ptCount val="3"/>
                <c:pt idx="0">
                  <c:v>66</c:v>
                </c:pt>
                <c:pt idx="1">
                  <c:v>9</c:v>
                </c:pt>
                <c:pt idx="2">
                  <c:v>7</c:v>
                </c:pt>
              </c:numCache>
            </c:numRef>
          </c:val>
        </c:ser>
        <c:dLbls>
          <c:showLegendKey val="0"/>
          <c:showVal val="0"/>
          <c:showCatName val="0"/>
          <c:showSerName val="0"/>
          <c:showPercent val="0"/>
          <c:showBubbleSize val="0"/>
        </c:dLbls>
        <c:gapWidth val="150"/>
        <c:overlap val="100"/>
        <c:axId val="229741312"/>
        <c:axId val="229742848"/>
      </c:barChart>
      <c:catAx>
        <c:axId val="229741312"/>
        <c:scaling>
          <c:orientation val="minMax"/>
        </c:scaling>
        <c:delete val="0"/>
        <c:axPos val="b"/>
        <c:majorTickMark val="out"/>
        <c:minorTickMark val="none"/>
        <c:tickLblPos val="nextTo"/>
        <c:txPr>
          <a:bodyPr/>
          <a:lstStyle/>
          <a:p>
            <a:pPr>
              <a:defRPr sz="1400" b="1">
                <a:solidFill>
                  <a:srgbClr val="060502"/>
                </a:solidFill>
              </a:defRPr>
            </a:pPr>
            <a:endParaRPr lang="en-US"/>
          </a:p>
        </c:txPr>
        <c:crossAx val="229742848"/>
        <c:crosses val="autoZero"/>
        <c:auto val="1"/>
        <c:lblAlgn val="ctr"/>
        <c:lblOffset val="100"/>
        <c:noMultiLvlLbl val="0"/>
      </c:catAx>
      <c:valAx>
        <c:axId val="229742848"/>
        <c:scaling>
          <c:orientation val="minMax"/>
        </c:scaling>
        <c:delete val="0"/>
        <c:axPos val="l"/>
        <c:majorGridlines/>
        <c:title>
          <c:tx>
            <c:rich>
              <a:bodyPr rot="-5400000" vert="horz"/>
              <a:lstStyle/>
              <a:p>
                <a:pPr>
                  <a:defRPr b="1">
                    <a:solidFill>
                      <a:srgbClr val="060502"/>
                    </a:solidFill>
                  </a:defRPr>
                </a:pPr>
                <a:r>
                  <a:rPr lang="en-US" sz="1400" b="1">
                    <a:solidFill>
                      <a:srgbClr val="060502"/>
                    </a:solidFill>
                  </a:rPr>
                  <a:t>Number of Faculty</a:t>
                </a:r>
              </a:p>
            </c:rich>
          </c:tx>
          <c:overlay val="0"/>
        </c:title>
        <c:numFmt formatCode="General" sourceLinked="1"/>
        <c:majorTickMark val="out"/>
        <c:minorTickMark val="none"/>
        <c:tickLblPos val="nextTo"/>
        <c:crossAx val="229741312"/>
        <c:crosses val="autoZero"/>
        <c:crossBetween val="between"/>
      </c:valAx>
    </c:plotArea>
    <c:plotVisOnly val="1"/>
    <c:dispBlanksAs val="gap"/>
    <c:showDLblsOverMax val="0"/>
  </c:chart>
  <c:externalData r:id="rId1">
    <c:autoUpdate val="0"/>
  </c:externalData>
  <c:userShapes r:id="rId2"/>
</c:chartSpace>
</file>

<file path=ppt/diagrams/_rels/data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image" Target="../media/image45.jpeg"/></Relationships>
</file>

<file path=ppt/diagrams/_rels/data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image" Target="../media/image49.jpeg"/></Relationships>
</file>

<file path=ppt/diagrams/_rels/data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image" Target="../media/image52.jpeg"/></Relationships>
</file>

<file path=ppt/diagrams/_rels/data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image" Target="../media/image52.jpeg"/></Relationships>
</file>

<file path=ppt/diagrams/_rels/data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image" Target="../media/image5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2D3105-8ABC-4AF5-A92A-F4F15F924C00}"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n-US"/>
        </a:p>
      </dgm:t>
    </dgm:pt>
    <dgm:pt modelId="{6AA486A7-6902-482C-A00A-BAC7699ACDD0}">
      <dgm:prSet/>
      <dgm:spPr/>
      <dgm:t>
        <a:bodyPr/>
        <a:lstStyle/>
        <a:p>
          <a:pPr rtl="0"/>
          <a:r>
            <a:rPr lang="en-US" b="1" dirty="0" smtClean="0"/>
            <a:t>Joan W. Bennett</a:t>
          </a:r>
          <a:r>
            <a:rPr lang="en-US" dirty="0" smtClean="0"/>
            <a:t>  PI</a:t>
          </a:r>
          <a:endParaRPr lang="en-US" dirty="0"/>
        </a:p>
      </dgm:t>
    </dgm:pt>
    <dgm:pt modelId="{349C6230-8EEC-45D6-9FAB-F5123423377B}" type="parTrans" cxnId="{B069BAF6-900E-4299-8191-0FFEEBDA4C6F}">
      <dgm:prSet/>
      <dgm:spPr/>
      <dgm:t>
        <a:bodyPr/>
        <a:lstStyle/>
        <a:p>
          <a:endParaRPr lang="en-US"/>
        </a:p>
      </dgm:t>
    </dgm:pt>
    <dgm:pt modelId="{5AB17C60-D807-4561-8D69-BBA664EAA00E}" type="sibTrans" cxnId="{B069BAF6-900E-4299-8191-0FFEEBDA4C6F}">
      <dgm:prSet/>
      <dgm:spPr/>
      <dgm:t>
        <a:bodyPr/>
        <a:lstStyle/>
        <a:p>
          <a:endParaRPr lang="en-US"/>
        </a:p>
      </dgm:t>
    </dgm:pt>
    <dgm:pt modelId="{B07F9994-1173-4D2C-8827-12E98B9CD995}">
      <dgm:prSet/>
      <dgm:spPr/>
      <dgm:t>
        <a:bodyPr/>
        <a:lstStyle/>
        <a:p>
          <a:pPr rtl="0"/>
          <a:r>
            <a:rPr lang="en-US" b="1" dirty="0" smtClean="0"/>
            <a:t>Doreen Valentine </a:t>
          </a:r>
          <a:r>
            <a:rPr lang="en-US" dirty="0" smtClean="0"/>
            <a:t>Director</a:t>
          </a:r>
          <a:endParaRPr lang="en-US" dirty="0"/>
        </a:p>
      </dgm:t>
    </dgm:pt>
    <dgm:pt modelId="{1374FF21-71CB-4270-ADA8-CE38C3F0FD32}" type="parTrans" cxnId="{D8D4607B-1476-4257-A3A4-C06F20511E56}">
      <dgm:prSet/>
      <dgm:spPr/>
      <dgm:t>
        <a:bodyPr/>
        <a:lstStyle/>
        <a:p>
          <a:endParaRPr lang="en-US"/>
        </a:p>
      </dgm:t>
    </dgm:pt>
    <dgm:pt modelId="{A4420920-9900-4A09-AB45-3AEDD77BDCCB}" type="sibTrans" cxnId="{D8D4607B-1476-4257-A3A4-C06F20511E56}">
      <dgm:prSet/>
      <dgm:spPr/>
      <dgm:t>
        <a:bodyPr/>
        <a:lstStyle/>
        <a:p>
          <a:endParaRPr lang="en-US"/>
        </a:p>
      </dgm:t>
    </dgm:pt>
    <dgm:pt modelId="{A79CEC7A-2335-438D-9182-4629F364F346}">
      <dgm:prSet/>
      <dgm:spPr/>
      <dgm:t>
        <a:bodyPr/>
        <a:lstStyle/>
        <a:p>
          <a:pPr rtl="0"/>
          <a:r>
            <a:rPr lang="en-US" b="1" dirty="0" smtClean="0"/>
            <a:t>Patricia </a:t>
          </a:r>
          <a:r>
            <a:rPr lang="en-US" b="1" dirty="0" err="1" smtClean="0"/>
            <a:t>Roos</a:t>
          </a:r>
          <a:r>
            <a:rPr lang="en-US" b="1" dirty="0" smtClean="0"/>
            <a:t>     </a:t>
          </a:r>
          <a:r>
            <a:rPr lang="en-US" b="0" dirty="0" smtClean="0"/>
            <a:t>C</a:t>
          </a:r>
          <a:r>
            <a:rPr lang="en-US" dirty="0" smtClean="0"/>
            <a:t>o-PI</a:t>
          </a:r>
          <a:endParaRPr lang="en-US" dirty="0"/>
        </a:p>
      </dgm:t>
    </dgm:pt>
    <dgm:pt modelId="{4C67842B-329E-44F5-A29E-C4A2158B6D85}" type="parTrans" cxnId="{6EE0513E-BA28-4A93-8FBE-33FB253011FD}">
      <dgm:prSet/>
      <dgm:spPr/>
      <dgm:t>
        <a:bodyPr/>
        <a:lstStyle/>
        <a:p>
          <a:endParaRPr lang="en-US"/>
        </a:p>
      </dgm:t>
    </dgm:pt>
    <dgm:pt modelId="{C8F74983-7F14-411A-8C1A-57E59F1E6F0B}" type="sibTrans" cxnId="{6EE0513E-BA28-4A93-8FBE-33FB253011FD}">
      <dgm:prSet/>
      <dgm:spPr/>
      <dgm:t>
        <a:bodyPr/>
        <a:lstStyle/>
        <a:p>
          <a:endParaRPr lang="en-US"/>
        </a:p>
      </dgm:t>
    </dgm:pt>
    <dgm:pt modelId="{1BDBC4BF-EB56-4115-B7AD-D741389BF58E}">
      <dgm:prSet/>
      <dgm:spPr/>
      <dgm:t>
        <a:bodyPr/>
        <a:lstStyle/>
        <a:p>
          <a:pPr rtl="0"/>
          <a:r>
            <a:rPr lang="en-US" b="1" dirty="0" smtClean="0"/>
            <a:t>Doreen Valentine </a:t>
          </a:r>
          <a:r>
            <a:rPr lang="en-US" dirty="0" smtClean="0"/>
            <a:t>Director</a:t>
          </a:r>
          <a:endParaRPr lang="en-US" dirty="0"/>
        </a:p>
      </dgm:t>
    </dgm:pt>
    <dgm:pt modelId="{0314E15F-D947-491F-80C5-F2FE5508E544}" type="parTrans" cxnId="{B922A869-9850-4216-A958-171C8E37BE1C}">
      <dgm:prSet/>
      <dgm:spPr/>
      <dgm:t>
        <a:bodyPr/>
        <a:lstStyle/>
        <a:p>
          <a:endParaRPr lang="en-US"/>
        </a:p>
      </dgm:t>
    </dgm:pt>
    <dgm:pt modelId="{108376FB-A696-463A-A64D-6561DE078131}" type="sibTrans" cxnId="{B922A869-9850-4216-A958-171C8E37BE1C}">
      <dgm:prSet/>
      <dgm:spPr/>
      <dgm:t>
        <a:bodyPr/>
        <a:lstStyle/>
        <a:p>
          <a:endParaRPr lang="en-US"/>
        </a:p>
      </dgm:t>
    </dgm:pt>
    <dgm:pt modelId="{47D981C6-587A-480F-BAB0-9C56815CDBB6}">
      <dgm:prSet/>
      <dgm:spPr/>
      <dgm:t>
        <a:bodyPr/>
        <a:lstStyle/>
        <a:p>
          <a:pPr rtl="0"/>
          <a:r>
            <a:rPr lang="en-US" b="1" dirty="0" smtClean="0"/>
            <a:t>Natalie </a:t>
          </a:r>
          <a:r>
            <a:rPr lang="en-US" b="1" dirty="0" err="1" smtClean="0"/>
            <a:t>Batmanian</a:t>
          </a:r>
          <a:r>
            <a:rPr lang="en-US" b="1" dirty="0" smtClean="0"/>
            <a:t> </a:t>
          </a:r>
          <a:r>
            <a:rPr lang="en-US" dirty="0" smtClean="0"/>
            <a:t>Director</a:t>
          </a:r>
          <a:endParaRPr lang="en-US" dirty="0"/>
        </a:p>
      </dgm:t>
    </dgm:pt>
    <dgm:pt modelId="{20D980BA-0F6D-4B6D-9115-9BFB4C40C329}" type="parTrans" cxnId="{C8FDEBC4-88F3-4761-9852-EF65E4E135A1}">
      <dgm:prSet/>
      <dgm:spPr/>
      <dgm:t>
        <a:bodyPr/>
        <a:lstStyle/>
        <a:p>
          <a:endParaRPr lang="en-US"/>
        </a:p>
      </dgm:t>
    </dgm:pt>
    <dgm:pt modelId="{1E8D7080-35FD-4406-982E-98E0DFEF0E19}" type="sibTrans" cxnId="{C8FDEBC4-88F3-4761-9852-EF65E4E135A1}">
      <dgm:prSet/>
      <dgm:spPr/>
      <dgm:t>
        <a:bodyPr/>
        <a:lstStyle/>
        <a:p>
          <a:endParaRPr lang="en-US"/>
        </a:p>
      </dgm:t>
    </dgm:pt>
    <dgm:pt modelId="{503A1383-4560-46A1-9092-E130C364911A}">
      <dgm:prSet/>
      <dgm:spPr/>
      <dgm:t>
        <a:bodyPr/>
        <a:lstStyle/>
        <a:p>
          <a:pPr rtl="0"/>
          <a:r>
            <a:rPr lang="en-US" b="1" dirty="0" smtClean="0"/>
            <a:t>Helen </a:t>
          </a:r>
          <a:r>
            <a:rPr lang="en-US" b="1" dirty="0" err="1" smtClean="0"/>
            <a:t>Buettner</a:t>
          </a:r>
          <a:r>
            <a:rPr lang="en-US" b="1" dirty="0" smtClean="0"/>
            <a:t>    </a:t>
          </a:r>
          <a:r>
            <a:rPr lang="en-US" b="0" dirty="0" smtClean="0"/>
            <a:t>C</a:t>
          </a:r>
          <a:r>
            <a:rPr lang="en-US" dirty="0" smtClean="0"/>
            <a:t>o-PI</a:t>
          </a:r>
          <a:endParaRPr lang="en-US" dirty="0"/>
        </a:p>
      </dgm:t>
    </dgm:pt>
    <dgm:pt modelId="{6FED0514-28AD-48CD-8940-DB2F72B965FD}" type="parTrans" cxnId="{E1A98CA2-DB51-4C43-8120-2A04697DDF72}">
      <dgm:prSet/>
      <dgm:spPr/>
      <dgm:t>
        <a:bodyPr/>
        <a:lstStyle/>
        <a:p>
          <a:endParaRPr lang="en-US"/>
        </a:p>
      </dgm:t>
    </dgm:pt>
    <dgm:pt modelId="{DCF64629-E998-420F-9825-DC2D20A611F6}" type="sibTrans" cxnId="{E1A98CA2-DB51-4C43-8120-2A04697DDF72}">
      <dgm:prSet/>
      <dgm:spPr/>
      <dgm:t>
        <a:bodyPr/>
        <a:lstStyle/>
        <a:p>
          <a:endParaRPr lang="en-US"/>
        </a:p>
      </dgm:t>
    </dgm:pt>
    <dgm:pt modelId="{BE938BD4-5E20-44A5-AD5B-6B2334FB545C}">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dirty="0" smtClean="0"/>
            <a:t>Rutgers University and the Office for the Promotion of Women in SEM</a:t>
          </a:r>
          <a:endParaRPr lang="en-US" dirty="0"/>
        </a:p>
      </dgm:t>
    </dgm:pt>
    <dgm:pt modelId="{0033B090-2D4E-4CF6-8F81-771E1793F43B}" type="parTrans" cxnId="{317896A2-B785-4DA2-BF8F-511E177674CB}">
      <dgm:prSet/>
      <dgm:spPr/>
      <dgm:t>
        <a:bodyPr/>
        <a:lstStyle/>
        <a:p>
          <a:endParaRPr lang="en-US"/>
        </a:p>
      </dgm:t>
    </dgm:pt>
    <dgm:pt modelId="{DEAE1251-E98B-40EA-88E3-72A7CDAD7F29}" type="sibTrans" cxnId="{317896A2-B785-4DA2-BF8F-511E177674CB}">
      <dgm:prSet/>
      <dgm:spPr/>
      <dgm:t>
        <a:bodyPr/>
        <a:lstStyle/>
        <a:p>
          <a:endParaRPr lang="en-US"/>
        </a:p>
      </dgm:t>
    </dgm:pt>
    <dgm:pt modelId="{AF150599-92CE-4B06-8392-D2DE36488363}">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dirty="0" smtClean="0"/>
            <a:t>Architecture of RU FAIR ADVANCE</a:t>
          </a:r>
          <a:endParaRPr lang="en-US" dirty="0"/>
        </a:p>
      </dgm:t>
    </dgm:pt>
    <dgm:pt modelId="{FD243DE3-896B-4A10-9FAE-4AB001FBC5C8}" type="parTrans" cxnId="{D0FC8CC3-1D30-463A-A716-2D725E8B3A2D}">
      <dgm:prSet/>
      <dgm:spPr/>
      <dgm:t>
        <a:bodyPr/>
        <a:lstStyle/>
        <a:p>
          <a:endParaRPr lang="en-US"/>
        </a:p>
      </dgm:t>
    </dgm:pt>
    <dgm:pt modelId="{E73F8CB4-1E88-4C9A-A9A5-1DEC7C223A66}" type="sibTrans" cxnId="{D0FC8CC3-1D30-463A-A716-2D725E8B3A2D}">
      <dgm:prSet/>
      <dgm:spPr/>
      <dgm:t>
        <a:bodyPr/>
        <a:lstStyle/>
        <a:p>
          <a:endParaRPr lang="en-US"/>
        </a:p>
      </dgm:t>
    </dgm:pt>
    <dgm:pt modelId="{29E01AB4-9F06-4BBD-91C1-2B650C74F490}">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smtClean="0"/>
            <a:t>Research</a:t>
          </a:r>
          <a:r>
            <a:rPr lang="en-US" b="1" dirty="0" smtClean="0"/>
            <a:t>: From Toolkit Indicators to Mixed Methods Approaches</a:t>
          </a:r>
          <a:endParaRPr lang="en-US" dirty="0"/>
        </a:p>
      </dgm:t>
    </dgm:pt>
    <dgm:pt modelId="{21776C62-66FB-441C-B4F7-CA168D3AD7A7}" type="parTrans" cxnId="{3DB108CA-A03B-4C94-96A7-24DF1204CDD1}">
      <dgm:prSet/>
      <dgm:spPr/>
      <dgm:t>
        <a:bodyPr/>
        <a:lstStyle/>
        <a:p>
          <a:endParaRPr lang="en-US"/>
        </a:p>
      </dgm:t>
    </dgm:pt>
    <dgm:pt modelId="{374CD7D9-A54B-4291-AE27-F02EB011A53B}" type="sibTrans" cxnId="{3DB108CA-A03B-4C94-96A7-24DF1204CDD1}">
      <dgm:prSet/>
      <dgm:spPr/>
      <dgm:t>
        <a:bodyPr/>
        <a:lstStyle/>
        <a:p>
          <a:endParaRPr lang="en-US"/>
        </a:p>
      </dgm:t>
    </dgm:pt>
    <dgm:pt modelId="{513894C8-76F6-4050-A105-9CC74D25C7B2}">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smtClean="0"/>
            <a:t>Recruitment </a:t>
          </a:r>
          <a:r>
            <a:rPr lang="en-US" b="1" dirty="0" smtClean="0"/>
            <a:t>and Retention</a:t>
          </a:r>
          <a:endParaRPr lang="en-US" dirty="0"/>
        </a:p>
      </dgm:t>
    </dgm:pt>
    <dgm:pt modelId="{22721EEF-933B-4BDC-A1E3-67D5B57CB6A3}" type="parTrans" cxnId="{038A6395-BC86-4812-87CF-AA2D17F6F57F}">
      <dgm:prSet/>
      <dgm:spPr/>
      <dgm:t>
        <a:bodyPr/>
        <a:lstStyle/>
        <a:p>
          <a:endParaRPr lang="en-US"/>
        </a:p>
      </dgm:t>
    </dgm:pt>
    <dgm:pt modelId="{E82B711F-ABC8-4D6D-80D2-815EAD2BF57F}" type="sibTrans" cxnId="{038A6395-BC86-4812-87CF-AA2D17F6F57F}">
      <dgm:prSet/>
      <dgm:spPr/>
      <dgm:t>
        <a:bodyPr/>
        <a:lstStyle/>
        <a:p>
          <a:endParaRPr lang="en-US"/>
        </a:p>
      </dgm:t>
    </dgm:pt>
    <dgm:pt modelId="{F167C236-ECE1-457B-86CB-BD07906C6210}">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smtClean="0"/>
            <a:t>Leadership </a:t>
          </a:r>
          <a:r>
            <a:rPr lang="en-US" b="1" dirty="0" smtClean="0"/>
            <a:t>and Professional Development</a:t>
          </a:r>
          <a:endParaRPr lang="en-US" dirty="0"/>
        </a:p>
      </dgm:t>
    </dgm:pt>
    <dgm:pt modelId="{B2BAC39B-849D-4A1C-A34F-061B617CF4D8}" type="parTrans" cxnId="{D9220215-EE05-46B4-8B38-5D98CA5C0C10}">
      <dgm:prSet/>
      <dgm:spPr/>
      <dgm:t>
        <a:bodyPr/>
        <a:lstStyle/>
        <a:p>
          <a:endParaRPr lang="en-US"/>
        </a:p>
      </dgm:t>
    </dgm:pt>
    <dgm:pt modelId="{47D44675-F548-4840-8DD8-86092E6E342E}" type="sibTrans" cxnId="{D9220215-EE05-46B4-8B38-5D98CA5C0C10}">
      <dgm:prSet/>
      <dgm:spPr/>
      <dgm:t>
        <a:bodyPr/>
        <a:lstStyle/>
        <a:p>
          <a:endParaRPr lang="en-US"/>
        </a:p>
      </dgm:t>
    </dgm:pt>
    <dgm:pt modelId="{A5E87C0F-9528-40C0-B779-3D24D37BF4A4}">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smtClean="0"/>
            <a:t>RU </a:t>
          </a:r>
          <a:r>
            <a:rPr lang="en-US" b="1" dirty="0" smtClean="0"/>
            <a:t>FAIR Professors and Concluding Thoughts</a:t>
          </a:r>
          <a:endParaRPr lang="en-US" dirty="0"/>
        </a:p>
      </dgm:t>
    </dgm:pt>
    <dgm:pt modelId="{3F667A1F-B91C-4190-AC81-1CE8364C1100}" type="parTrans" cxnId="{64B04CFE-8F5D-4718-83BC-411CD8AC0FA2}">
      <dgm:prSet/>
      <dgm:spPr/>
      <dgm:t>
        <a:bodyPr/>
        <a:lstStyle/>
        <a:p>
          <a:endParaRPr lang="en-US"/>
        </a:p>
      </dgm:t>
    </dgm:pt>
    <dgm:pt modelId="{8C6F1471-B4B7-488F-8E37-67F72A22B538}" type="sibTrans" cxnId="{64B04CFE-8F5D-4718-83BC-411CD8AC0FA2}">
      <dgm:prSet/>
      <dgm:spPr/>
      <dgm:t>
        <a:bodyPr/>
        <a:lstStyle/>
        <a:p>
          <a:endParaRPr lang="en-US"/>
        </a:p>
      </dgm:t>
    </dgm:pt>
    <dgm:pt modelId="{12C2A97C-F93A-4F3D-86DA-33F406149C09}" type="pres">
      <dgm:prSet presAssocID="{FC2D3105-8ABC-4AF5-A92A-F4F15F924C00}" presName="Name0" presStyleCnt="0">
        <dgm:presLayoutVars>
          <dgm:dir/>
          <dgm:animLvl val="lvl"/>
          <dgm:resizeHandles val="exact"/>
        </dgm:presLayoutVars>
      </dgm:prSet>
      <dgm:spPr/>
      <dgm:t>
        <a:bodyPr/>
        <a:lstStyle/>
        <a:p>
          <a:endParaRPr lang="en-US"/>
        </a:p>
      </dgm:t>
    </dgm:pt>
    <dgm:pt modelId="{06EE0E43-AF29-4EB4-8949-B8348C0566C3}" type="pres">
      <dgm:prSet presAssocID="{6AA486A7-6902-482C-A00A-BAC7699ACDD0}" presName="linNode" presStyleCnt="0"/>
      <dgm:spPr/>
    </dgm:pt>
    <dgm:pt modelId="{0D78C732-646D-4755-9626-4A690BAFFEAD}" type="pres">
      <dgm:prSet presAssocID="{6AA486A7-6902-482C-A00A-BAC7699ACDD0}" presName="parentText" presStyleLbl="node1" presStyleIdx="0" presStyleCnt="6">
        <dgm:presLayoutVars>
          <dgm:chMax val="1"/>
          <dgm:bulletEnabled val="1"/>
        </dgm:presLayoutVars>
      </dgm:prSet>
      <dgm:spPr/>
      <dgm:t>
        <a:bodyPr/>
        <a:lstStyle/>
        <a:p>
          <a:endParaRPr lang="en-US"/>
        </a:p>
      </dgm:t>
    </dgm:pt>
    <dgm:pt modelId="{0A4CF805-1007-4B04-98BE-8738C05C44E6}" type="pres">
      <dgm:prSet presAssocID="{6AA486A7-6902-482C-A00A-BAC7699ACDD0}" presName="descendantText" presStyleLbl="alignAccFollowNode1" presStyleIdx="0" presStyleCnt="6">
        <dgm:presLayoutVars>
          <dgm:bulletEnabled val="1"/>
        </dgm:presLayoutVars>
      </dgm:prSet>
      <dgm:spPr/>
      <dgm:t>
        <a:bodyPr/>
        <a:lstStyle/>
        <a:p>
          <a:endParaRPr lang="en-US"/>
        </a:p>
      </dgm:t>
    </dgm:pt>
    <dgm:pt modelId="{0E2F482A-8BEF-4258-9DB7-1CF1BEF69838}" type="pres">
      <dgm:prSet presAssocID="{5AB17C60-D807-4561-8D69-BBA664EAA00E}" presName="sp" presStyleCnt="0"/>
      <dgm:spPr/>
    </dgm:pt>
    <dgm:pt modelId="{566C86B3-9E0E-47E0-BA98-33213995DD33}" type="pres">
      <dgm:prSet presAssocID="{B07F9994-1173-4D2C-8827-12E98B9CD995}" presName="linNode" presStyleCnt="0"/>
      <dgm:spPr/>
    </dgm:pt>
    <dgm:pt modelId="{5161B6F6-850B-49C8-B754-6A6802F7786E}" type="pres">
      <dgm:prSet presAssocID="{B07F9994-1173-4D2C-8827-12E98B9CD995}" presName="parentText" presStyleLbl="node1" presStyleIdx="1" presStyleCnt="6">
        <dgm:presLayoutVars>
          <dgm:chMax val="1"/>
          <dgm:bulletEnabled val="1"/>
        </dgm:presLayoutVars>
      </dgm:prSet>
      <dgm:spPr/>
      <dgm:t>
        <a:bodyPr/>
        <a:lstStyle/>
        <a:p>
          <a:endParaRPr lang="en-US"/>
        </a:p>
      </dgm:t>
    </dgm:pt>
    <dgm:pt modelId="{86E2ED8D-3DDC-4494-BDF1-D8ACC1C98C25}" type="pres">
      <dgm:prSet presAssocID="{B07F9994-1173-4D2C-8827-12E98B9CD995}" presName="descendantText" presStyleLbl="alignAccFollowNode1" presStyleIdx="1" presStyleCnt="6">
        <dgm:presLayoutVars>
          <dgm:bulletEnabled val="1"/>
        </dgm:presLayoutVars>
      </dgm:prSet>
      <dgm:spPr/>
      <dgm:t>
        <a:bodyPr/>
        <a:lstStyle/>
        <a:p>
          <a:endParaRPr lang="en-US"/>
        </a:p>
      </dgm:t>
    </dgm:pt>
    <dgm:pt modelId="{C2E48663-8ECE-42F0-B0C7-9934C4911DA8}" type="pres">
      <dgm:prSet presAssocID="{A4420920-9900-4A09-AB45-3AEDD77BDCCB}" presName="sp" presStyleCnt="0"/>
      <dgm:spPr/>
    </dgm:pt>
    <dgm:pt modelId="{52AAD854-94B4-4153-BBF7-B755D802C95B}" type="pres">
      <dgm:prSet presAssocID="{A79CEC7A-2335-438D-9182-4629F364F346}" presName="linNode" presStyleCnt="0"/>
      <dgm:spPr/>
    </dgm:pt>
    <dgm:pt modelId="{FE4A9A89-BF79-460B-B344-1E188CD5BBBA}" type="pres">
      <dgm:prSet presAssocID="{A79CEC7A-2335-438D-9182-4629F364F346}" presName="parentText" presStyleLbl="node1" presStyleIdx="2" presStyleCnt="6">
        <dgm:presLayoutVars>
          <dgm:chMax val="1"/>
          <dgm:bulletEnabled val="1"/>
        </dgm:presLayoutVars>
      </dgm:prSet>
      <dgm:spPr/>
      <dgm:t>
        <a:bodyPr/>
        <a:lstStyle/>
        <a:p>
          <a:endParaRPr lang="en-US"/>
        </a:p>
      </dgm:t>
    </dgm:pt>
    <dgm:pt modelId="{A95D2471-F0D6-4690-BEF7-E07EF54D2CA2}" type="pres">
      <dgm:prSet presAssocID="{A79CEC7A-2335-438D-9182-4629F364F346}" presName="descendantText" presStyleLbl="alignAccFollowNode1" presStyleIdx="2" presStyleCnt="6">
        <dgm:presLayoutVars>
          <dgm:bulletEnabled val="1"/>
        </dgm:presLayoutVars>
      </dgm:prSet>
      <dgm:spPr/>
      <dgm:t>
        <a:bodyPr/>
        <a:lstStyle/>
        <a:p>
          <a:endParaRPr lang="en-US"/>
        </a:p>
      </dgm:t>
    </dgm:pt>
    <dgm:pt modelId="{934D60BC-72F7-4BB7-A548-EA9AC73B9C24}" type="pres">
      <dgm:prSet presAssocID="{C8F74983-7F14-411A-8C1A-57E59F1E6F0B}" presName="sp" presStyleCnt="0"/>
      <dgm:spPr/>
    </dgm:pt>
    <dgm:pt modelId="{2A6CDB6C-4CF2-46C3-B446-B887DA01D27F}" type="pres">
      <dgm:prSet presAssocID="{1BDBC4BF-EB56-4115-B7AD-D741389BF58E}" presName="linNode" presStyleCnt="0"/>
      <dgm:spPr/>
    </dgm:pt>
    <dgm:pt modelId="{EA8A5013-C743-4FC5-A0C0-1F8244170E54}" type="pres">
      <dgm:prSet presAssocID="{1BDBC4BF-EB56-4115-B7AD-D741389BF58E}" presName="parentText" presStyleLbl="node1" presStyleIdx="3" presStyleCnt="6">
        <dgm:presLayoutVars>
          <dgm:chMax val="1"/>
          <dgm:bulletEnabled val="1"/>
        </dgm:presLayoutVars>
      </dgm:prSet>
      <dgm:spPr/>
      <dgm:t>
        <a:bodyPr/>
        <a:lstStyle/>
        <a:p>
          <a:endParaRPr lang="en-US"/>
        </a:p>
      </dgm:t>
    </dgm:pt>
    <dgm:pt modelId="{15A60EEF-1A1E-4BC8-A755-FF9C3EFA78F9}" type="pres">
      <dgm:prSet presAssocID="{1BDBC4BF-EB56-4115-B7AD-D741389BF58E}" presName="descendantText" presStyleLbl="alignAccFollowNode1" presStyleIdx="3" presStyleCnt="6">
        <dgm:presLayoutVars>
          <dgm:bulletEnabled val="1"/>
        </dgm:presLayoutVars>
      </dgm:prSet>
      <dgm:spPr/>
      <dgm:t>
        <a:bodyPr/>
        <a:lstStyle/>
        <a:p>
          <a:endParaRPr lang="en-US"/>
        </a:p>
      </dgm:t>
    </dgm:pt>
    <dgm:pt modelId="{842768FF-35BF-4392-9ABD-760F26B9AE1A}" type="pres">
      <dgm:prSet presAssocID="{108376FB-A696-463A-A64D-6561DE078131}" presName="sp" presStyleCnt="0"/>
      <dgm:spPr/>
    </dgm:pt>
    <dgm:pt modelId="{8C72CC83-E17F-47EA-8BD4-A1B689216E2D}" type="pres">
      <dgm:prSet presAssocID="{47D981C6-587A-480F-BAB0-9C56815CDBB6}" presName="linNode" presStyleCnt="0"/>
      <dgm:spPr/>
    </dgm:pt>
    <dgm:pt modelId="{F8536131-06F5-4FB0-A62A-0DAED90B8CA4}" type="pres">
      <dgm:prSet presAssocID="{47D981C6-587A-480F-BAB0-9C56815CDBB6}" presName="parentText" presStyleLbl="node1" presStyleIdx="4" presStyleCnt="6">
        <dgm:presLayoutVars>
          <dgm:chMax val="1"/>
          <dgm:bulletEnabled val="1"/>
        </dgm:presLayoutVars>
      </dgm:prSet>
      <dgm:spPr/>
      <dgm:t>
        <a:bodyPr/>
        <a:lstStyle/>
        <a:p>
          <a:endParaRPr lang="en-US"/>
        </a:p>
      </dgm:t>
    </dgm:pt>
    <dgm:pt modelId="{9D1FF439-9A0B-4AC4-BF69-2E1DFCC2393D}" type="pres">
      <dgm:prSet presAssocID="{47D981C6-587A-480F-BAB0-9C56815CDBB6}" presName="descendantText" presStyleLbl="alignAccFollowNode1" presStyleIdx="4" presStyleCnt="6">
        <dgm:presLayoutVars>
          <dgm:bulletEnabled val="1"/>
        </dgm:presLayoutVars>
      </dgm:prSet>
      <dgm:spPr/>
      <dgm:t>
        <a:bodyPr/>
        <a:lstStyle/>
        <a:p>
          <a:endParaRPr lang="en-US"/>
        </a:p>
      </dgm:t>
    </dgm:pt>
    <dgm:pt modelId="{A277E8DD-1C58-4DA3-A0C4-3E26862EE91A}" type="pres">
      <dgm:prSet presAssocID="{1E8D7080-35FD-4406-982E-98E0DFEF0E19}" presName="sp" presStyleCnt="0"/>
      <dgm:spPr/>
    </dgm:pt>
    <dgm:pt modelId="{B792FFC5-242A-4AFF-8375-41BE9AF6693B}" type="pres">
      <dgm:prSet presAssocID="{503A1383-4560-46A1-9092-E130C364911A}" presName="linNode" presStyleCnt="0"/>
      <dgm:spPr/>
    </dgm:pt>
    <dgm:pt modelId="{95A7B0E3-1014-4D02-83E4-2061B7F8B940}" type="pres">
      <dgm:prSet presAssocID="{503A1383-4560-46A1-9092-E130C364911A}" presName="parentText" presStyleLbl="node1" presStyleIdx="5" presStyleCnt="6">
        <dgm:presLayoutVars>
          <dgm:chMax val="1"/>
          <dgm:bulletEnabled val="1"/>
        </dgm:presLayoutVars>
      </dgm:prSet>
      <dgm:spPr/>
      <dgm:t>
        <a:bodyPr/>
        <a:lstStyle/>
        <a:p>
          <a:endParaRPr lang="en-US"/>
        </a:p>
      </dgm:t>
    </dgm:pt>
    <dgm:pt modelId="{C5470DE8-3369-49DF-967B-4C60B68A9D1D}" type="pres">
      <dgm:prSet presAssocID="{503A1383-4560-46A1-9092-E130C364911A}" presName="descendantText" presStyleLbl="alignAccFollowNode1" presStyleIdx="5" presStyleCnt="6">
        <dgm:presLayoutVars>
          <dgm:bulletEnabled val="1"/>
        </dgm:presLayoutVars>
      </dgm:prSet>
      <dgm:spPr/>
      <dgm:t>
        <a:bodyPr/>
        <a:lstStyle/>
        <a:p>
          <a:endParaRPr lang="en-US"/>
        </a:p>
      </dgm:t>
    </dgm:pt>
  </dgm:ptLst>
  <dgm:cxnLst>
    <dgm:cxn modelId="{3DB108CA-A03B-4C94-96A7-24DF1204CDD1}" srcId="{A79CEC7A-2335-438D-9182-4629F364F346}" destId="{29E01AB4-9F06-4BBD-91C1-2B650C74F490}" srcOrd="0" destOrd="0" parTransId="{21776C62-66FB-441C-B4F7-CA168D3AD7A7}" sibTransId="{374CD7D9-A54B-4291-AE27-F02EB011A53B}"/>
    <dgm:cxn modelId="{E1A98CA2-DB51-4C43-8120-2A04697DDF72}" srcId="{FC2D3105-8ABC-4AF5-A92A-F4F15F924C00}" destId="{503A1383-4560-46A1-9092-E130C364911A}" srcOrd="5" destOrd="0" parTransId="{6FED0514-28AD-48CD-8940-DB2F72B965FD}" sibTransId="{DCF64629-E998-420F-9825-DC2D20A611F6}"/>
    <dgm:cxn modelId="{D0FC8CC3-1D30-463A-A716-2D725E8B3A2D}" srcId="{B07F9994-1173-4D2C-8827-12E98B9CD995}" destId="{AF150599-92CE-4B06-8392-D2DE36488363}" srcOrd="0" destOrd="0" parTransId="{FD243DE3-896B-4A10-9FAE-4AB001FBC5C8}" sibTransId="{E73F8CB4-1E88-4C9A-A9A5-1DEC7C223A66}"/>
    <dgm:cxn modelId="{877643A1-479C-40FA-A713-CE1876A5A798}" type="presOf" srcId="{AF150599-92CE-4B06-8392-D2DE36488363}" destId="{86E2ED8D-3DDC-4494-BDF1-D8ACC1C98C25}" srcOrd="0" destOrd="0" presId="urn:microsoft.com/office/officeart/2005/8/layout/vList5"/>
    <dgm:cxn modelId="{C8FDEBC4-88F3-4761-9852-EF65E4E135A1}" srcId="{FC2D3105-8ABC-4AF5-A92A-F4F15F924C00}" destId="{47D981C6-587A-480F-BAB0-9C56815CDBB6}" srcOrd="4" destOrd="0" parTransId="{20D980BA-0F6D-4B6D-9115-9BFB4C40C329}" sibTransId="{1E8D7080-35FD-4406-982E-98E0DFEF0E19}"/>
    <dgm:cxn modelId="{D9220215-EE05-46B4-8B38-5D98CA5C0C10}" srcId="{47D981C6-587A-480F-BAB0-9C56815CDBB6}" destId="{F167C236-ECE1-457B-86CB-BD07906C6210}" srcOrd="0" destOrd="0" parTransId="{B2BAC39B-849D-4A1C-A34F-061B617CF4D8}" sibTransId="{47D44675-F548-4840-8DD8-86092E6E342E}"/>
    <dgm:cxn modelId="{317896A2-B785-4DA2-BF8F-511E177674CB}" srcId="{6AA486A7-6902-482C-A00A-BAC7699ACDD0}" destId="{BE938BD4-5E20-44A5-AD5B-6B2334FB545C}" srcOrd="0" destOrd="0" parTransId="{0033B090-2D4E-4CF6-8F81-771E1793F43B}" sibTransId="{DEAE1251-E98B-40EA-88E3-72A7CDAD7F29}"/>
    <dgm:cxn modelId="{E512FD54-8F84-45D8-81CC-9D4A9B198694}" type="presOf" srcId="{F167C236-ECE1-457B-86CB-BD07906C6210}" destId="{9D1FF439-9A0B-4AC4-BF69-2E1DFCC2393D}" srcOrd="0" destOrd="0" presId="urn:microsoft.com/office/officeart/2005/8/layout/vList5"/>
    <dgm:cxn modelId="{6EE0513E-BA28-4A93-8FBE-33FB253011FD}" srcId="{FC2D3105-8ABC-4AF5-A92A-F4F15F924C00}" destId="{A79CEC7A-2335-438D-9182-4629F364F346}" srcOrd="2" destOrd="0" parTransId="{4C67842B-329E-44F5-A29E-C4A2158B6D85}" sibTransId="{C8F74983-7F14-411A-8C1A-57E59F1E6F0B}"/>
    <dgm:cxn modelId="{D8D4607B-1476-4257-A3A4-C06F20511E56}" srcId="{FC2D3105-8ABC-4AF5-A92A-F4F15F924C00}" destId="{B07F9994-1173-4D2C-8827-12E98B9CD995}" srcOrd="1" destOrd="0" parTransId="{1374FF21-71CB-4270-ADA8-CE38C3F0FD32}" sibTransId="{A4420920-9900-4A09-AB45-3AEDD77BDCCB}"/>
    <dgm:cxn modelId="{B069BAF6-900E-4299-8191-0FFEEBDA4C6F}" srcId="{FC2D3105-8ABC-4AF5-A92A-F4F15F924C00}" destId="{6AA486A7-6902-482C-A00A-BAC7699ACDD0}" srcOrd="0" destOrd="0" parTransId="{349C6230-8EEC-45D6-9FAB-F5123423377B}" sibTransId="{5AB17C60-D807-4561-8D69-BBA664EAA00E}"/>
    <dgm:cxn modelId="{038A6395-BC86-4812-87CF-AA2D17F6F57F}" srcId="{1BDBC4BF-EB56-4115-B7AD-D741389BF58E}" destId="{513894C8-76F6-4050-A105-9CC74D25C7B2}" srcOrd="0" destOrd="0" parTransId="{22721EEF-933B-4BDC-A1E3-67D5B57CB6A3}" sibTransId="{E82B711F-ABC8-4D6D-80D2-815EAD2BF57F}"/>
    <dgm:cxn modelId="{149E6627-4238-4CC2-9BD9-D256F67113EC}" type="presOf" srcId="{6AA486A7-6902-482C-A00A-BAC7699ACDD0}" destId="{0D78C732-646D-4755-9626-4A690BAFFEAD}" srcOrd="0" destOrd="0" presId="urn:microsoft.com/office/officeart/2005/8/layout/vList5"/>
    <dgm:cxn modelId="{C8DF1F7E-19BF-4F0C-A30F-FAE28B04A726}" type="presOf" srcId="{BE938BD4-5E20-44A5-AD5B-6B2334FB545C}" destId="{0A4CF805-1007-4B04-98BE-8738C05C44E6}" srcOrd="0" destOrd="0" presId="urn:microsoft.com/office/officeart/2005/8/layout/vList5"/>
    <dgm:cxn modelId="{CE2B1E98-AB06-40F1-84D3-54E79DA3CA30}" type="presOf" srcId="{503A1383-4560-46A1-9092-E130C364911A}" destId="{95A7B0E3-1014-4D02-83E4-2061B7F8B940}" srcOrd="0" destOrd="0" presId="urn:microsoft.com/office/officeart/2005/8/layout/vList5"/>
    <dgm:cxn modelId="{D0D510CA-473E-4D9B-AAAA-542105BDA741}" type="presOf" srcId="{513894C8-76F6-4050-A105-9CC74D25C7B2}" destId="{15A60EEF-1A1E-4BC8-A755-FF9C3EFA78F9}" srcOrd="0" destOrd="0" presId="urn:microsoft.com/office/officeart/2005/8/layout/vList5"/>
    <dgm:cxn modelId="{C2BD806C-530C-4ABC-85E2-DC7BD93E58E8}" type="presOf" srcId="{B07F9994-1173-4D2C-8827-12E98B9CD995}" destId="{5161B6F6-850B-49C8-B754-6A6802F7786E}" srcOrd="0" destOrd="0" presId="urn:microsoft.com/office/officeart/2005/8/layout/vList5"/>
    <dgm:cxn modelId="{1EDBDC6F-7182-45EA-A1BD-CD716270039A}" type="presOf" srcId="{47D981C6-587A-480F-BAB0-9C56815CDBB6}" destId="{F8536131-06F5-4FB0-A62A-0DAED90B8CA4}" srcOrd="0" destOrd="0" presId="urn:microsoft.com/office/officeart/2005/8/layout/vList5"/>
    <dgm:cxn modelId="{379675F8-CA6D-4EB9-ACF2-47F79D08C39E}" type="presOf" srcId="{A5E87C0F-9528-40C0-B779-3D24D37BF4A4}" destId="{C5470DE8-3369-49DF-967B-4C60B68A9D1D}" srcOrd="0" destOrd="0" presId="urn:microsoft.com/office/officeart/2005/8/layout/vList5"/>
    <dgm:cxn modelId="{FA671298-7B91-4A5C-A49B-82F0FD452A87}" type="presOf" srcId="{FC2D3105-8ABC-4AF5-A92A-F4F15F924C00}" destId="{12C2A97C-F93A-4F3D-86DA-33F406149C09}" srcOrd="0" destOrd="0" presId="urn:microsoft.com/office/officeart/2005/8/layout/vList5"/>
    <dgm:cxn modelId="{64B04CFE-8F5D-4718-83BC-411CD8AC0FA2}" srcId="{503A1383-4560-46A1-9092-E130C364911A}" destId="{A5E87C0F-9528-40C0-B779-3D24D37BF4A4}" srcOrd="0" destOrd="0" parTransId="{3F667A1F-B91C-4190-AC81-1CE8364C1100}" sibTransId="{8C6F1471-B4B7-488F-8E37-67F72A22B538}"/>
    <dgm:cxn modelId="{1D5032AA-F0D9-486B-B419-4EA85D2D92CE}" type="presOf" srcId="{1BDBC4BF-EB56-4115-B7AD-D741389BF58E}" destId="{EA8A5013-C743-4FC5-A0C0-1F8244170E54}" srcOrd="0" destOrd="0" presId="urn:microsoft.com/office/officeart/2005/8/layout/vList5"/>
    <dgm:cxn modelId="{47DB8736-7BC2-48C7-9423-4AE8FA58F16D}" type="presOf" srcId="{A79CEC7A-2335-438D-9182-4629F364F346}" destId="{FE4A9A89-BF79-460B-B344-1E188CD5BBBA}" srcOrd="0" destOrd="0" presId="urn:microsoft.com/office/officeart/2005/8/layout/vList5"/>
    <dgm:cxn modelId="{B922A869-9850-4216-A958-171C8E37BE1C}" srcId="{FC2D3105-8ABC-4AF5-A92A-F4F15F924C00}" destId="{1BDBC4BF-EB56-4115-B7AD-D741389BF58E}" srcOrd="3" destOrd="0" parTransId="{0314E15F-D947-491F-80C5-F2FE5508E544}" sibTransId="{108376FB-A696-463A-A64D-6561DE078131}"/>
    <dgm:cxn modelId="{3A96BA6E-44EF-4907-90FF-73FA07BAC3B2}" type="presOf" srcId="{29E01AB4-9F06-4BBD-91C1-2B650C74F490}" destId="{A95D2471-F0D6-4690-BEF7-E07EF54D2CA2}" srcOrd="0" destOrd="0" presId="urn:microsoft.com/office/officeart/2005/8/layout/vList5"/>
    <dgm:cxn modelId="{1319D1A9-7492-47B5-8DE1-584209C74B33}" type="presParOf" srcId="{12C2A97C-F93A-4F3D-86DA-33F406149C09}" destId="{06EE0E43-AF29-4EB4-8949-B8348C0566C3}" srcOrd="0" destOrd="0" presId="urn:microsoft.com/office/officeart/2005/8/layout/vList5"/>
    <dgm:cxn modelId="{76CFED71-8DD3-431B-9C26-B38FAF88C05A}" type="presParOf" srcId="{06EE0E43-AF29-4EB4-8949-B8348C0566C3}" destId="{0D78C732-646D-4755-9626-4A690BAFFEAD}" srcOrd="0" destOrd="0" presId="urn:microsoft.com/office/officeart/2005/8/layout/vList5"/>
    <dgm:cxn modelId="{5A8E147D-8C18-420C-A031-338FF7B431AE}" type="presParOf" srcId="{06EE0E43-AF29-4EB4-8949-B8348C0566C3}" destId="{0A4CF805-1007-4B04-98BE-8738C05C44E6}" srcOrd="1" destOrd="0" presId="urn:microsoft.com/office/officeart/2005/8/layout/vList5"/>
    <dgm:cxn modelId="{4C23F13B-F214-4402-A5D5-F819848F6B48}" type="presParOf" srcId="{12C2A97C-F93A-4F3D-86DA-33F406149C09}" destId="{0E2F482A-8BEF-4258-9DB7-1CF1BEF69838}" srcOrd="1" destOrd="0" presId="urn:microsoft.com/office/officeart/2005/8/layout/vList5"/>
    <dgm:cxn modelId="{7277299F-FFA5-4181-86FB-424E0328DDAA}" type="presParOf" srcId="{12C2A97C-F93A-4F3D-86DA-33F406149C09}" destId="{566C86B3-9E0E-47E0-BA98-33213995DD33}" srcOrd="2" destOrd="0" presId="urn:microsoft.com/office/officeart/2005/8/layout/vList5"/>
    <dgm:cxn modelId="{448FA7B7-F9BC-4300-89E9-E5941839B635}" type="presParOf" srcId="{566C86B3-9E0E-47E0-BA98-33213995DD33}" destId="{5161B6F6-850B-49C8-B754-6A6802F7786E}" srcOrd="0" destOrd="0" presId="urn:microsoft.com/office/officeart/2005/8/layout/vList5"/>
    <dgm:cxn modelId="{3636FA93-7EB0-407A-B742-D17202AC6993}" type="presParOf" srcId="{566C86B3-9E0E-47E0-BA98-33213995DD33}" destId="{86E2ED8D-3DDC-4494-BDF1-D8ACC1C98C25}" srcOrd="1" destOrd="0" presId="urn:microsoft.com/office/officeart/2005/8/layout/vList5"/>
    <dgm:cxn modelId="{E52F5A12-0D1C-4B4C-B8A6-7BB621ED9F7E}" type="presParOf" srcId="{12C2A97C-F93A-4F3D-86DA-33F406149C09}" destId="{C2E48663-8ECE-42F0-B0C7-9934C4911DA8}" srcOrd="3" destOrd="0" presId="urn:microsoft.com/office/officeart/2005/8/layout/vList5"/>
    <dgm:cxn modelId="{F36D967C-902F-4240-A538-E2018F94A0B3}" type="presParOf" srcId="{12C2A97C-F93A-4F3D-86DA-33F406149C09}" destId="{52AAD854-94B4-4153-BBF7-B755D802C95B}" srcOrd="4" destOrd="0" presId="urn:microsoft.com/office/officeart/2005/8/layout/vList5"/>
    <dgm:cxn modelId="{B8FE1E0F-7D7F-4FBA-9EDE-2CEDAB61A1F6}" type="presParOf" srcId="{52AAD854-94B4-4153-BBF7-B755D802C95B}" destId="{FE4A9A89-BF79-460B-B344-1E188CD5BBBA}" srcOrd="0" destOrd="0" presId="urn:microsoft.com/office/officeart/2005/8/layout/vList5"/>
    <dgm:cxn modelId="{EBE167CA-270C-4146-B5B6-78DB50D8F7D9}" type="presParOf" srcId="{52AAD854-94B4-4153-BBF7-B755D802C95B}" destId="{A95D2471-F0D6-4690-BEF7-E07EF54D2CA2}" srcOrd="1" destOrd="0" presId="urn:microsoft.com/office/officeart/2005/8/layout/vList5"/>
    <dgm:cxn modelId="{F161F3AE-A795-410B-BB99-49F02A43CB2F}" type="presParOf" srcId="{12C2A97C-F93A-4F3D-86DA-33F406149C09}" destId="{934D60BC-72F7-4BB7-A548-EA9AC73B9C24}" srcOrd="5" destOrd="0" presId="urn:microsoft.com/office/officeart/2005/8/layout/vList5"/>
    <dgm:cxn modelId="{4FA54763-D216-4076-8BEA-40AE75440E28}" type="presParOf" srcId="{12C2A97C-F93A-4F3D-86DA-33F406149C09}" destId="{2A6CDB6C-4CF2-46C3-B446-B887DA01D27F}" srcOrd="6" destOrd="0" presId="urn:microsoft.com/office/officeart/2005/8/layout/vList5"/>
    <dgm:cxn modelId="{C31941BA-5B67-44BD-8135-A9EF4E203584}" type="presParOf" srcId="{2A6CDB6C-4CF2-46C3-B446-B887DA01D27F}" destId="{EA8A5013-C743-4FC5-A0C0-1F8244170E54}" srcOrd="0" destOrd="0" presId="urn:microsoft.com/office/officeart/2005/8/layout/vList5"/>
    <dgm:cxn modelId="{D73EE7C7-49DC-4D4D-940B-1403FDC32D9E}" type="presParOf" srcId="{2A6CDB6C-4CF2-46C3-B446-B887DA01D27F}" destId="{15A60EEF-1A1E-4BC8-A755-FF9C3EFA78F9}" srcOrd="1" destOrd="0" presId="urn:microsoft.com/office/officeart/2005/8/layout/vList5"/>
    <dgm:cxn modelId="{D7D45F20-97DE-457B-8731-35E7B101AD75}" type="presParOf" srcId="{12C2A97C-F93A-4F3D-86DA-33F406149C09}" destId="{842768FF-35BF-4392-9ABD-760F26B9AE1A}" srcOrd="7" destOrd="0" presId="urn:microsoft.com/office/officeart/2005/8/layout/vList5"/>
    <dgm:cxn modelId="{68F07601-DBAF-44B7-B087-38E888CFA928}" type="presParOf" srcId="{12C2A97C-F93A-4F3D-86DA-33F406149C09}" destId="{8C72CC83-E17F-47EA-8BD4-A1B689216E2D}" srcOrd="8" destOrd="0" presId="urn:microsoft.com/office/officeart/2005/8/layout/vList5"/>
    <dgm:cxn modelId="{3694ADDC-3812-4038-81BD-EE5C1051B4C5}" type="presParOf" srcId="{8C72CC83-E17F-47EA-8BD4-A1B689216E2D}" destId="{F8536131-06F5-4FB0-A62A-0DAED90B8CA4}" srcOrd="0" destOrd="0" presId="urn:microsoft.com/office/officeart/2005/8/layout/vList5"/>
    <dgm:cxn modelId="{48679374-3FFD-47A7-A43E-241BBB5A0A21}" type="presParOf" srcId="{8C72CC83-E17F-47EA-8BD4-A1B689216E2D}" destId="{9D1FF439-9A0B-4AC4-BF69-2E1DFCC2393D}" srcOrd="1" destOrd="0" presId="urn:microsoft.com/office/officeart/2005/8/layout/vList5"/>
    <dgm:cxn modelId="{BEE93324-955F-4A13-8B1B-646801CD7CDB}" type="presParOf" srcId="{12C2A97C-F93A-4F3D-86DA-33F406149C09}" destId="{A277E8DD-1C58-4DA3-A0C4-3E26862EE91A}" srcOrd="9" destOrd="0" presId="urn:microsoft.com/office/officeart/2005/8/layout/vList5"/>
    <dgm:cxn modelId="{796A847A-C050-40A6-94A3-D0AB18076454}" type="presParOf" srcId="{12C2A97C-F93A-4F3D-86DA-33F406149C09}" destId="{B792FFC5-242A-4AFF-8375-41BE9AF6693B}" srcOrd="10" destOrd="0" presId="urn:microsoft.com/office/officeart/2005/8/layout/vList5"/>
    <dgm:cxn modelId="{524390D2-B0EA-42DD-B6FD-54B67294665A}" type="presParOf" srcId="{B792FFC5-242A-4AFF-8375-41BE9AF6693B}" destId="{95A7B0E3-1014-4D02-83E4-2061B7F8B940}" srcOrd="0" destOrd="0" presId="urn:microsoft.com/office/officeart/2005/8/layout/vList5"/>
    <dgm:cxn modelId="{61239AF5-1692-4DC1-8117-382D8AF6D985}" type="presParOf" srcId="{B792FFC5-242A-4AFF-8375-41BE9AF6693B}" destId="{C5470DE8-3369-49DF-967B-4C60B68A9D1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36D57B-0D39-42AB-A0F9-4E781CE20D37}"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F817A93F-1B9F-40EF-B7B9-514653CF6FD7}">
      <dgm:prSet custT="1"/>
      <dgm:spPr/>
      <dgm:t>
        <a:bodyPr/>
        <a:lstStyle/>
        <a:p>
          <a:pPr rtl="0"/>
          <a:r>
            <a:rPr lang="en-US" sz="1600" dirty="0" smtClean="0">
              <a:solidFill>
                <a:schemeClr val="tx2"/>
              </a:solidFill>
            </a:rPr>
            <a:t>5 female mathematicians invited for a guest lecture series</a:t>
          </a:r>
        </a:p>
        <a:p>
          <a:pPr rtl="0"/>
          <a:r>
            <a:rPr lang="en-US" sz="1600" dirty="0" smtClean="0">
              <a:solidFill>
                <a:schemeClr val="tx2"/>
              </a:solidFill>
            </a:rPr>
            <a:t>Mechanism of Support: Mini-grant</a:t>
          </a:r>
          <a:endParaRPr lang="en-US" sz="1600" dirty="0">
            <a:solidFill>
              <a:schemeClr val="tx2"/>
            </a:solidFill>
          </a:endParaRPr>
        </a:p>
      </dgm:t>
    </dgm:pt>
    <dgm:pt modelId="{4C97DEED-DD2E-44DD-A421-A6F5C01EC63B}" type="parTrans" cxnId="{D4B0FE25-B405-46E8-BD3B-49B318E8EE38}">
      <dgm:prSet/>
      <dgm:spPr/>
      <dgm:t>
        <a:bodyPr/>
        <a:lstStyle/>
        <a:p>
          <a:endParaRPr lang="en-US"/>
        </a:p>
      </dgm:t>
    </dgm:pt>
    <dgm:pt modelId="{02869268-7304-4BAA-B9B6-94EBE191D35B}" type="sibTrans" cxnId="{D4B0FE25-B405-46E8-BD3B-49B318E8EE38}">
      <dgm:prSet/>
      <dgm:spPr/>
      <dgm:t>
        <a:bodyPr/>
        <a:lstStyle/>
        <a:p>
          <a:endParaRPr lang="en-US"/>
        </a:p>
      </dgm:t>
    </dgm:pt>
    <dgm:pt modelId="{D52495EE-B3D9-4289-822B-03AFD14D2813}">
      <dgm:prSet custT="1"/>
      <dgm:spPr/>
      <dgm:t>
        <a:bodyPr/>
        <a:lstStyle/>
        <a:p>
          <a:pPr rtl="0"/>
          <a:r>
            <a:rPr lang="en-US" sz="1600" dirty="0" smtClean="0">
              <a:solidFill>
                <a:schemeClr val="tx2"/>
              </a:solidFill>
            </a:rPr>
            <a:t>executive leadership takes decisive action</a:t>
          </a:r>
          <a:endParaRPr lang="en-US" sz="1600" dirty="0">
            <a:solidFill>
              <a:schemeClr val="tx2"/>
            </a:solidFill>
          </a:endParaRPr>
        </a:p>
      </dgm:t>
    </dgm:pt>
    <dgm:pt modelId="{8F56CC21-B525-44A0-B0E7-06DDBD0B8BFE}" type="parTrans" cxnId="{B967511C-F898-4BD6-9249-CC29CFBAFA70}">
      <dgm:prSet/>
      <dgm:spPr/>
      <dgm:t>
        <a:bodyPr/>
        <a:lstStyle/>
        <a:p>
          <a:endParaRPr lang="en-US"/>
        </a:p>
      </dgm:t>
    </dgm:pt>
    <dgm:pt modelId="{EB374C0A-E111-4207-AE67-0F577F5F359E}" type="sibTrans" cxnId="{B967511C-F898-4BD6-9249-CC29CFBAFA70}">
      <dgm:prSet/>
      <dgm:spPr/>
      <dgm:t>
        <a:bodyPr/>
        <a:lstStyle/>
        <a:p>
          <a:endParaRPr lang="en-US"/>
        </a:p>
      </dgm:t>
    </dgm:pt>
    <dgm:pt modelId="{9440658B-1B27-49FE-989B-80A59F29C09D}">
      <dgm:prSet custT="1"/>
      <dgm:spPr/>
      <dgm:t>
        <a:bodyPr/>
        <a:lstStyle/>
        <a:p>
          <a:pPr rtl="0"/>
          <a:r>
            <a:rPr lang="en-US" sz="1600" dirty="0" smtClean="0">
              <a:solidFill>
                <a:schemeClr val="tx2"/>
              </a:solidFill>
            </a:rPr>
            <a:t>3 offers made</a:t>
          </a:r>
        </a:p>
        <a:p>
          <a:pPr rtl="0"/>
          <a:r>
            <a:rPr lang="en-US" sz="1600" dirty="0" smtClean="0">
              <a:solidFill>
                <a:schemeClr val="tx2"/>
              </a:solidFill>
            </a:rPr>
            <a:t>2 accepted</a:t>
          </a:r>
          <a:endParaRPr lang="en-US" sz="1600" dirty="0">
            <a:solidFill>
              <a:schemeClr val="tx2"/>
            </a:solidFill>
          </a:endParaRPr>
        </a:p>
      </dgm:t>
    </dgm:pt>
    <dgm:pt modelId="{2E343406-C200-4410-90A3-8FFC24105752}" type="parTrans" cxnId="{7851410C-C50F-46CD-8B34-BB88F742F91E}">
      <dgm:prSet/>
      <dgm:spPr/>
      <dgm:t>
        <a:bodyPr/>
        <a:lstStyle/>
        <a:p>
          <a:endParaRPr lang="en-US"/>
        </a:p>
      </dgm:t>
    </dgm:pt>
    <dgm:pt modelId="{6FAC02DB-3298-45B7-B9A8-2A13253474F7}" type="sibTrans" cxnId="{7851410C-C50F-46CD-8B34-BB88F742F91E}">
      <dgm:prSet/>
      <dgm:spPr/>
      <dgm:t>
        <a:bodyPr/>
        <a:lstStyle/>
        <a:p>
          <a:endParaRPr lang="en-US"/>
        </a:p>
      </dgm:t>
    </dgm:pt>
    <dgm:pt modelId="{6DA7B2AE-4316-41C4-92C7-E37708395D17}">
      <dgm:prSet custT="1"/>
      <dgm:spPr/>
      <dgm:t>
        <a:bodyPr/>
        <a:lstStyle/>
        <a:p>
          <a:pPr rtl="0"/>
          <a:r>
            <a:rPr lang="en-US" sz="1600" dirty="0" smtClean="0">
              <a:solidFill>
                <a:schemeClr val="tx2"/>
              </a:solidFill>
            </a:rPr>
            <a:t>leads to a cluster recruitment and hiring</a:t>
          </a:r>
          <a:endParaRPr lang="en-US" sz="1600" dirty="0">
            <a:solidFill>
              <a:schemeClr val="tx2"/>
            </a:solidFill>
          </a:endParaRPr>
        </a:p>
      </dgm:t>
    </dgm:pt>
    <dgm:pt modelId="{0503B43C-1FCD-4E1C-8A34-04E08A25D832}" type="parTrans" cxnId="{8BB45B93-FD06-4EF5-BC2A-A78BEAE3A81F}">
      <dgm:prSet/>
      <dgm:spPr/>
      <dgm:t>
        <a:bodyPr/>
        <a:lstStyle/>
        <a:p>
          <a:endParaRPr lang="en-US"/>
        </a:p>
      </dgm:t>
    </dgm:pt>
    <dgm:pt modelId="{3B5DF9B3-EA5F-4B7E-BAE6-FAFE4831ABEC}" type="sibTrans" cxnId="{8BB45B93-FD06-4EF5-BC2A-A78BEAE3A81F}">
      <dgm:prSet/>
      <dgm:spPr/>
      <dgm:t>
        <a:bodyPr/>
        <a:lstStyle/>
        <a:p>
          <a:endParaRPr lang="en-US"/>
        </a:p>
      </dgm:t>
    </dgm:pt>
    <dgm:pt modelId="{4A2B4509-7779-4771-9DDD-099D0F750E37}" type="pres">
      <dgm:prSet presAssocID="{AD36D57B-0D39-42AB-A0F9-4E781CE20D37}" presName="arrowDiagram" presStyleCnt="0">
        <dgm:presLayoutVars>
          <dgm:chMax val="5"/>
          <dgm:dir/>
          <dgm:resizeHandles val="exact"/>
        </dgm:presLayoutVars>
      </dgm:prSet>
      <dgm:spPr/>
      <dgm:t>
        <a:bodyPr/>
        <a:lstStyle/>
        <a:p>
          <a:endParaRPr lang="en-US"/>
        </a:p>
      </dgm:t>
    </dgm:pt>
    <dgm:pt modelId="{8B682E77-577C-4EED-BD5B-84ACF6734BEB}" type="pres">
      <dgm:prSet presAssocID="{AD36D57B-0D39-42AB-A0F9-4E781CE20D37}" presName="arrow" presStyleLbl="bgShp" presStyleIdx="0" presStyleCnt="1"/>
      <dgm:spPr/>
    </dgm:pt>
    <dgm:pt modelId="{776017FD-1DAE-486B-AE48-C378605A5B50}" type="pres">
      <dgm:prSet presAssocID="{AD36D57B-0D39-42AB-A0F9-4E781CE20D37}" presName="arrowDiagram4" presStyleCnt="0"/>
      <dgm:spPr/>
    </dgm:pt>
    <dgm:pt modelId="{AE60F380-EE6D-44F5-98BE-CF78EBFAD401}" type="pres">
      <dgm:prSet presAssocID="{F817A93F-1B9F-40EF-B7B9-514653CF6FD7}" presName="bullet4a" presStyleLbl="node1" presStyleIdx="0" presStyleCnt="4"/>
      <dgm:spPr/>
    </dgm:pt>
    <dgm:pt modelId="{2CCD5269-1A39-49D9-A698-FC966FCA46F3}" type="pres">
      <dgm:prSet presAssocID="{F817A93F-1B9F-40EF-B7B9-514653CF6FD7}" presName="textBox4a" presStyleLbl="revTx" presStyleIdx="0" presStyleCnt="4" custScaleX="195709" custScaleY="127245" custLinFactNeighborX="29955" custLinFactNeighborY="41036">
        <dgm:presLayoutVars>
          <dgm:bulletEnabled val="1"/>
        </dgm:presLayoutVars>
      </dgm:prSet>
      <dgm:spPr/>
      <dgm:t>
        <a:bodyPr/>
        <a:lstStyle/>
        <a:p>
          <a:endParaRPr lang="en-US"/>
        </a:p>
      </dgm:t>
    </dgm:pt>
    <dgm:pt modelId="{04BFC5E2-47AD-4133-90DA-280F6267F340}" type="pres">
      <dgm:prSet presAssocID="{D52495EE-B3D9-4289-822B-03AFD14D2813}" presName="bullet4b" presStyleLbl="node1" presStyleIdx="1" presStyleCnt="4"/>
      <dgm:spPr/>
    </dgm:pt>
    <dgm:pt modelId="{2DCD68B6-52C6-4EF4-8F0A-D808DB6D27C0}" type="pres">
      <dgm:prSet presAssocID="{D52495EE-B3D9-4289-822B-03AFD14D2813}" presName="textBox4b" presStyleLbl="revTx" presStyleIdx="1" presStyleCnt="4" custScaleX="142106" custScaleY="73707" custLinFactNeighborX="11013" custLinFactNeighborY="1534">
        <dgm:presLayoutVars>
          <dgm:bulletEnabled val="1"/>
        </dgm:presLayoutVars>
      </dgm:prSet>
      <dgm:spPr/>
      <dgm:t>
        <a:bodyPr/>
        <a:lstStyle/>
        <a:p>
          <a:endParaRPr lang="en-US"/>
        </a:p>
      </dgm:t>
    </dgm:pt>
    <dgm:pt modelId="{2AF6287C-9E53-47AD-8A9C-12D8D756D766}" type="pres">
      <dgm:prSet presAssocID="{6DA7B2AE-4316-41C4-92C7-E37708395D17}" presName="bullet4c" presStyleLbl="node1" presStyleIdx="2" presStyleCnt="4"/>
      <dgm:spPr/>
    </dgm:pt>
    <dgm:pt modelId="{B5657C76-F5D8-476C-BD1B-E8046F8D0817}" type="pres">
      <dgm:prSet presAssocID="{6DA7B2AE-4316-41C4-92C7-E37708395D17}" presName="textBox4c" presStyleLbl="revTx" presStyleIdx="2" presStyleCnt="4" custScaleX="208517" custLinFactNeighborX="48408" custLinFactNeighborY="13371">
        <dgm:presLayoutVars>
          <dgm:bulletEnabled val="1"/>
        </dgm:presLayoutVars>
      </dgm:prSet>
      <dgm:spPr/>
      <dgm:t>
        <a:bodyPr/>
        <a:lstStyle/>
        <a:p>
          <a:endParaRPr lang="en-US"/>
        </a:p>
      </dgm:t>
    </dgm:pt>
    <dgm:pt modelId="{9A216D89-6EED-4C45-B045-095048CC700E}" type="pres">
      <dgm:prSet presAssocID="{9440658B-1B27-49FE-989B-80A59F29C09D}" presName="bullet4d" presStyleLbl="node1" presStyleIdx="3" presStyleCnt="4"/>
      <dgm:spPr/>
    </dgm:pt>
    <dgm:pt modelId="{1DAFF411-AA4A-401D-B64B-7107833F3F7E}" type="pres">
      <dgm:prSet presAssocID="{9440658B-1B27-49FE-989B-80A59F29C09D}" presName="textBox4d" presStyleLbl="revTx" presStyleIdx="3" presStyleCnt="4" custScaleX="141449" custScaleY="65859" custLinFactNeighborX="-65935" custLinFactNeighborY="-59496">
        <dgm:presLayoutVars>
          <dgm:bulletEnabled val="1"/>
        </dgm:presLayoutVars>
      </dgm:prSet>
      <dgm:spPr/>
      <dgm:t>
        <a:bodyPr/>
        <a:lstStyle/>
        <a:p>
          <a:endParaRPr lang="en-US"/>
        </a:p>
      </dgm:t>
    </dgm:pt>
  </dgm:ptLst>
  <dgm:cxnLst>
    <dgm:cxn modelId="{B967511C-F898-4BD6-9249-CC29CFBAFA70}" srcId="{AD36D57B-0D39-42AB-A0F9-4E781CE20D37}" destId="{D52495EE-B3D9-4289-822B-03AFD14D2813}" srcOrd="1" destOrd="0" parTransId="{8F56CC21-B525-44A0-B0E7-06DDBD0B8BFE}" sibTransId="{EB374C0A-E111-4207-AE67-0F577F5F359E}"/>
    <dgm:cxn modelId="{E532572D-C185-4DA9-8740-83E1C12C6969}" type="presOf" srcId="{F817A93F-1B9F-40EF-B7B9-514653CF6FD7}" destId="{2CCD5269-1A39-49D9-A698-FC966FCA46F3}" srcOrd="0" destOrd="0" presId="urn:microsoft.com/office/officeart/2005/8/layout/arrow2"/>
    <dgm:cxn modelId="{8BB45B93-FD06-4EF5-BC2A-A78BEAE3A81F}" srcId="{AD36D57B-0D39-42AB-A0F9-4E781CE20D37}" destId="{6DA7B2AE-4316-41C4-92C7-E37708395D17}" srcOrd="2" destOrd="0" parTransId="{0503B43C-1FCD-4E1C-8A34-04E08A25D832}" sibTransId="{3B5DF9B3-EA5F-4B7E-BAE6-FAFE4831ABEC}"/>
    <dgm:cxn modelId="{F20CA8D3-9A71-449C-8511-7F61BFD9C7E6}" type="presOf" srcId="{6DA7B2AE-4316-41C4-92C7-E37708395D17}" destId="{B5657C76-F5D8-476C-BD1B-E8046F8D0817}" srcOrd="0" destOrd="0" presId="urn:microsoft.com/office/officeart/2005/8/layout/arrow2"/>
    <dgm:cxn modelId="{3C3238EE-8FBE-4D64-AD6C-521C1A4D53DA}" type="presOf" srcId="{D52495EE-B3D9-4289-822B-03AFD14D2813}" destId="{2DCD68B6-52C6-4EF4-8F0A-D808DB6D27C0}" srcOrd="0" destOrd="0" presId="urn:microsoft.com/office/officeart/2005/8/layout/arrow2"/>
    <dgm:cxn modelId="{7851410C-C50F-46CD-8B34-BB88F742F91E}" srcId="{AD36D57B-0D39-42AB-A0F9-4E781CE20D37}" destId="{9440658B-1B27-49FE-989B-80A59F29C09D}" srcOrd="3" destOrd="0" parTransId="{2E343406-C200-4410-90A3-8FFC24105752}" sibTransId="{6FAC02DB-3298-45B7-B9A8-2A13253474F7}"/>
    <dgm:cxn modelId="{5C75F7C1-B138-4343-A60B-3F12ACC4D843}" type="presOf" srcId="{AD36D57B-0D39-42AB-A0F9-4E781CE20D37}" destId="{4A2B4509-7779-4771-9DDD-099D0F750E37}" srcOrd="0" destOrd="0" presId="urn:microsoft.com/office/officeart/2005/8/layout/arrow2"/>
    <dgm:cxn modelId="{59A4D9E0-2EF5-46A1-9FE3-CDF0C88B7A2E}" type="presOf" srcId="{9440658B-1B27-49FE-989B-80A59F29C09D}" destId="{1DAFF411-AA4A-401D-B64B-7107833F3F7E}" srcOrd="0" destOrd="0" presId="urn:microsoft.com/office/officeart/2005/8/layout/arrow2"/>
    <dgm:cxn modelId="{D4B0FE25-B405-46E8-BD3B-49B318E8EE38}" srcId="{AD36D57B-0D39-42AB-A0F9-4E781CE20D37}" destId="{F817A93F-1B9F-40EF-B7B9-514653CF6FD7}" srcOrd="0" destOrd="0" parTransId="{4C97DEED-DD2E-44DD-A421-A6F5C01EC63B}" sibTransId="{02869268-7304-4BAA-B9B6-94EBE191D35B}"/>
    <dgm:cxn modelId="{DF2BB2F6-57B3-4DC8-9E83-417C7F508A1F}" type="presParOf" srcId="{4A2B4509-7779-4771-9DDD-099D0F750E37}" destId="{8B682E77-577C-4EED-BD5B-84ACF6734BEB}" srcOrd="0" destOrd="0" presId="urn:microsoft.com/office/officeart/2005/8/layout/arrow2"/>
    <dgm:cxn modelId="{F8C72688-516C-4C73-A2CF-170222527EB1}" type="presParOf" srcId="{4A2B4509-7779-4771-9DDD-099D0F750E37}" destId="{776017FD-1DAE-486B-AE48-C378605A5B50}" srcOrd="1" destOrd="0" presId="urn:microsoft.com/office/officeart/2005/8/layout/arrow2"/>
    <dgm:cxn modelId="{EBF868C5-BFE3-4C55-9E1B-AF59CEDA5084}" type="presParOf" srcId="{776017FD-1DAE-486B-AE48-C378605A5B50}" destId="{AE60F380-EE6D-44F5-98BE-CF78EBFAD401}" srcOrd="0" destOrd="0" presId="urn:microsoft.com/office/officeart/2005/8/layout/arrow2"/>
    <dgm:cxn modelId="{11F4C7C5-D1AD-4399-B1F1-02C24CEBF296}" type="presParOf" srcId="{776017FD-1DAE-486B-AE48-C378605A5B50}" destId="{2CCD5269-1A39-49D9-A698-FC966FCA46F3}" srcOrd="1" destOrd="0" presId="urn:microsoft.com/office/officeart/2005/8/layout/arrow2"/>
    <dgm:cxn modelId="{30FAE2D2-7680-49EF-A288-0437EB29CE36}" type="presParOf" srcId="{776017FD-1DAE-486B-AE48-C378605A5B50}" destId="{04BFC5E2-47AD-4133-90DA-280F6267F340}" srcOrd="2" destOrd="0" presId="urn:microsoft.com/office/officeart/2005/8/layout/arrow2"/>
    <dgm:cxn modelId="{9E6FC610-067F-4036-A9C4-4073E80DDFE3}" type="presParOf" srcId="{776017FD-1DAE-486B-AE48-C378605A5B50}" destId="{2DCD68B6-52C6-4EF4-8F0A-D808DB6D27C0}" srcOrd="3" destOrd="0" presId="urn:microsoft.com/office/officeart/2005/8/layout/arrow2"/>
    <dgm:cxn modelId="{7EA93F80-783B-4088-96BB-174CD60ED793}" type="presParOf" srcId="{776017FD-1DAE-486B-AE48-C378605A5B50}" destId="{2AF6287C-9E53-47AD-8A9C-12D8D756D766}" srcOrd="4" destOrd="0" presId="urn:microsoft.com/office/officeart/2005/8/layout/arrow2"/>
    <dgm:cxn modelId="{C7CBA801-72B2-4504-A439-08B3A81C3AB6}" type="presParOf" srcId="{776017FD-1DAE-486B-AE48-C378605A5B50}" destId="{B5657C76-F5D8-476C-BD1B-E8046F8D0817}" srcOrd="5" destOrd="0" presId="urn:microsoft.com/office/officeart/2005/8/layout/arrow2"/>
    <dgm:cxn modelId="{464BA87E-9340-434F-8B16-9C74CCF40AD6}" type="presParOf" srcId="{776017FD-1DAE-486B-AE48-C378605A5B50}" destId="{9A216D89-6EED-4C45-B045-095048CC700E}" srcOrd="6" destOrd="0" presId="urn:microsoft.com/office/officeart/2005/8/layout/arrow2"/>
    <dgm:cxn modelId="{0725FBA9-BADE-4CB8-9E0E-281CAD387319}" type="presParOf" srcId="{776017FD-1DAE-486B-AE48-C378605A5B50}" destId="{1DAFF411-AA4A-401D-B64B-7107833F3F7E}"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2E842C5-B8DB-4E8E-83C7-A230E1D5C0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A9CBD8F-6F73-4F36-911C-80086967F45E}">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t>Faculty Resource Toolkit</a:t>
          </a:r>
          <a:endParaRPr lang="en-US" sz="2400" dirty="0"/>
        </a:p>
      </dgm:t>
    </dgm:pt>
    <dgm:pt modelId="{98203CAD-2E14-4E2A-B6BD-93E2E7BC034F}" type="parTrans" cxnId="{12D0C558-C95F-49A2-A48D-12F7DC18F95F}">
      <dgm:prSet/>
      <dgm:spPr/>
      <dgm:t>
        <a:bodyPr/>
        <a:lstStyle/>
        <a:p>
          <a:endParaRPr lang="en-US"/>
        </a:p>
      </dgm:t>
    </dgm:pt>
    <dgm:pt modelId="{C313F95C-C1E1-4CE0-A707-8B0457B3D886}" type="sibTrans" cxnId="{12D0C558-C95F-49A2-A48D-12F7DC18F95F}">
      <dgm:prSet/>
      <dgm:spPr/>
      <dgm:t>
        <a:bodyPr/>
        <a:lstStyle/>
        <a:p>
          <a:endParaRPr lang="en-US"/>
        </a:p>
      </dgm:t>
    </dgm:pt>
    <dgm:pt modelId="{56CC2C98-0E1E-4BB4-AD06-5C01403DBDCC}">
      <dgm:prSet custT="1"/>
      <dgm:spPr/>
      <dgm:t>
        <a:bodyPr/>
        <a:lstStyle/>
        <a:p>
          <a:pPr rtl="0">
            <a:spcAft>
              <a:spcPts val="1200"/>
            </a:spcAft>
          </a:pPr>
          <a:r>
            <a:rPr lang="en-US" sz="2200" dirty="0" smtClean="0">
              <a:solidFill>
                <a:srgbClr val="000000"/>
              </a:solidFill>
            </a:rPr>
            <a:t>Mentors—formal &amp; informal</a:t>
          </a:r>
          <a:endParaRPr lang="en-US" sz="2200" dirty="0">
            <a:solidFill>
              <a:srgbClr val="000000"/>
            </a:solidFill>
          </a:endParaRPr>
        </a:p>
      </dgm:t>
    </dgm:pt>
    <dgm:pt modelId="{9AD0B2E9-1FD2-482F-AEC8-EB4EC6278E7B}" type="parTrans" cxnId="{6D076CE3-92D7-4107-9CB5-5DC6E47FD694}">
      <dgm:prSet/>
      <dgm:spPr/>
      <dgm:t>
        <a:bodyPr/>
        <a:lstStyle/>
        <a:p>
          <a:endParaRPr lang="en-US"/>
        </a:p>
      </dgm:t>
    </dgm:pt>
    <dgm:pt modelId="{53458B8C-5B9E-4BBA-89A0-C1D53ED22A1D}" type="sibTrans" cxnId="{6D076CE3-92D7-4107-9CB5-5DC6E47FD694}">
      <dgm:prSet/>
      <dgm:spPr/>
      <dgm:t>
        <a:bodyPr/>
        <a:lstStyle/>
        <a:p>
          <a:endParaRPr lang="en-US"/>
        </a:p>
      </dgm:t>
    </dgm:pt>
    <dgm:pt modelId="{D117F298-7C70-45A4-AF5B-AB3343D874F0}">
      <dgm:prSet custT="1"/>
      <dgm:spPr/>
      <dgm:t>
        <a:bodyPr/>
        <a:lstStyle/>
        <a:p>
          <a:pPr rtl="0">
            <a:spcAft>
              <a:spcPts val="1200"/>
            </a:spcAft>
          </a:pPr>
          <a:r>
            <a:rPr lang="en-US" sz="2200" dirty="0" smtClean="0">
              <a:solidFill>
                <a:srgbClr val="000000"/>
              </a:solidFill>
            </a:rPr>
            <a:t>Professional networks</a:t>
          </a:r>
          <a:endParaRPr lang="en-US" sz="2200" dirty="0">
            <a:solidFill>
              <a:srgbClr val="000000"/>
            </a:solidFill>
          </a:endParaRPr>
        </a:p>
      </dgm:t>
    </dgm:pt>
    <dgm:pt modelId="{E54753C8-32C3-4312-9451-FCFA693CA449}" type="sibTrans" cxnId="{DA161E02-D56E-47CF-9314-7F29FE475067}">
      <dgm:prSet/>
      <dgm:spPr/>
      <dgm:t>
        <a:bodyPr/>
        <a:lstStyle/>
        <a:p>
          <a:endParaRPr lang="en-US"/>
        </a:p>
      </dgm:t>
    </dgm:pt>
    <dgm:pt modelId="{05570594-8981-40FB-B002-10DAFD5C1890}" type="parTrans" cxnId="{DA161E02-D56E-47CF-9314-7F29FE475067}">
      <dgm:prSet/>
      <dgm:spPr/>
      <dgm:t>
        <a:bodyPr/>
        <a:lstStyle/>
        <a:p>
          <a:endParaRPr lang="en-US"/>
        </a:p>
      </dgm:t>
    </dgm:pt>
    <dgm:pt modelId="{CF911000-9D7B-4D75-B407-23B202E68315}">
      <dgm:prSet custT="1"/>
      <dgm:spPr/>
      <dgm:t>
        <a:bodyPr/>
        <a:lstStyle/>
        <a:p>
          <a:pPr rtl="0">
            <a:spcAft>
              <a:spcPts val="1200"/>
            </a:spcAft>
          </a:pPr>
          <a:r>
            <a:rPr lang="en-US" sz="2200" dirty="0" smtClean="0">
              <a:solidFill>
                <a:srgbClr val="000000"/>
              </a:solidFill>
            </a:rPr>
            <a:t>Enhanced visibility</a:t>
          </a:r>
          <a:endParaRPr lang="en-US" sz="2200" dirty="0">
            <a:solidFill>
              <a:srgbClr val="000000"/>
            </a:solidFill>
          </a:endParaRPr>
        </a:p>
      </dgm:t>
    </dgm:pt>
    <dgm:pt modelId="{F00C645D-6316-4FB2-90D3-652BEE13E7C4}" type="sibTrans" cxnId="{7A5C71B4-7159-4CFF-B8B2-1606E6F3C504}">
      <dgm:prSet/>
      <dgm:spPr/>
      <dgm:t>
        <a:bodyPr/>
        <a:lstStyle/>
        <a:p>
          <a:endParaRPr lang="en-US"/>
        </a:p>
      </dgm:t>
    </dgm:pt>
    <dgm:pt modelId="{9F559038-DD8A-4D1D-A410-6B340FA7B170}" type="parTrans" cxnId="{7A5C71B4-7159-4CFF-B8B2-1606E6F3C504}">
      <dgm:prSet/>
      <dgm:spPr/>
      <dgm:t>
        <a:bodyPr/>
        <a:lstStyle/>
        <a:p>
          <a:endParaRPr lang="en-US"/>
        </a:p>
      </dgm:t>
    </dgm:pt>
    <dgm:pt modelId="{A2FF6917-5773-4857-A366-6354698FB50A}">
      <dgm:prSet custT="1"/>
      <dgm:spPr/>
      <dgm:t>
        <a:bodyPr/>
        <a:lstStyle/>
        <a:p>
          <a:pPr rtl="0">
            <a:spcAft>
              <a:spcPts val="1200"/>
            </a:spcAft>
          </a:pPr>
          <a:r>
            <a:rPr lang="en-US" sz="2200" dirty="0" smtClean="0">
              <a:solidFill>
                <a:srgbClr val="000000"/>
              </a:solidFill>
            </a:rPr>
            <a:t>Work-life balance</a:t>
          </a:r>
          <a:endParaRPr lang="en-US" sz="2200" dirty="0">
            <a:solidFill>
              <a:srgbClr val="000000"/>
            </a:solidFill>
          </a:endParaRPr>
        </a:p>
      </dgm:t>
    </dgm:pt>
    <dgm:pt modelId="{8D7BF8E5-152D-4909-8B6F-3061C46A1235}" type="sibTrans" cxnId="{6D844C10-D19D-4CAD-AC30-85576BFAB1FE}">
      <dgm:prSet/>
      <dgm:spPr/>
      <dgm:t>
        <a:bodyPr/>
        <a:lstStyle/>
        <a:p>
          <a:endParaRPr lang="en-US"/>
        </a:p>
      </dgm:t>
    </dgm:pt>
    <dgm:pt modelId="{2BDF98AA-6ECF-4A0A-882C-A7E4795EF470}" type="parTrans" cxnId="{6D844C10-D19D-4CAD-AC30-85576BFAB1FE}">
      <dgm:prSet/>
      <dgm:spPr/>
      <dgm:t>
        <a:bodyPr/>
        <a:lstStyle/>
        <a:p>
          <a:endParaRPr lang="en-US"/>
        </a:p>
      </dgm:t>
    </dgm:pt>
    <dgm:pt modelId="{F7DEE776-5FDF-4262-8D8D-FC086154EC65}">
      <dgm:prSet custT="1"/>
      <dgm:spPr/>
      <dgm:t>
        <a:bodyPr/>
        <a:lstStyle/>
        <a:p>
          <a:pPr rtl="0">
            <a:spcAft>
              <a:spcPts val="1200"/>
            </a:spcAft>
          </a:pPr>
          <a:r>
            <a:rPr lang="en-US" sz="2200" dirty="0" smtClean="0">
              <a:solidFill>
                <a:srgbClr val="000000"/>
              </a:solidFill>
            </a:rPr>
            <a:t>Childcare options</a:t>
          </a:r>
          <a:endParaRPr lang="en-US" sz="2200" dirty="0">
            <a:solidFill>
              <a:srgbClr val="000000"/>
            </a:solidFill>
          </a:endParaRPr>
        </a:p>
      </dgm:t>
    </dgm:pt>
    <dgm:pt modelId="{76090F4F-FABB-40A0-89D4-1260FE30B2CC}" type="sibTrans" cxnId="{7BA1D558-F412-43CD-8830-A7793AC8130D}">
      <dgm:prSet/>
      <dgm:spPr/>
      <dgm:t>
        <a:bodyPr/>
        <a:lstStyle/>
        <a:p>
          <a:endParaRPr lang="en-US"/>
        </a:p>
      </dgm:t>
    </dgm:pt>
    <dgm:pt modelId="{02B322B7-04EB-4B44-882D-F350A0CFCC41}" type="parTrans" cxnId="{7BA1D558-F412-43CD-8830-A7793AC8130D}">
      <dgm:prSet/>
      <dgm:spPr/>
      <dgm:t>
        <a:bodyPr/>
        <a:lstStyle/>
        <a:p>
          <a:endParaRPr lang="en-US"/>
        </a:p>
      </dgm:t>
    </dgm:pt>
    <dgm:pt modelId="{E01EBB86-3466-4D13-9E5F-4717B98EB560}">
      <dgm:prSet custT="1"/>
      <dgm:spPr/>
      <dgm:t>
        <a:bodyPr/>
        <a:lstStyle/>
        <a:p>
          <a:pPr rtl="0">
            <a:spcAft>
              <a:spcPts val="1200"/>
            </a:spcAft>
          </a:pPr>
          <a:r>
            <a:rPr lang="en-US" sz="2200" dirty="0" err="1" smtClean="0">
              <a:solidFill>
                <a:srgbClr val="000000"/>
              </a:solidFill>
            </a:rPr>
            <a:t>Grantsmanship</a:t>
          </a:r>
          <a:r>
            <a:rPr lang="en-US" sz="2200" dirty="0" smtClean="0">
              <a:solidFill>
                <a:srgbClr val="000000"/>
              </a:solidFill>
            </a:rPr>
            <a:t>: from sources to writing</a:t>
          </a:r>
          <a:endParaRPr lang="en-US" sz="2200" dirty="0">
            <a:solidFill>
              <a:srgbClr val="000000"/>
            </a:solidFill>
          </a:endParaRPr>
        </a:p>
      </dgm:t>
    </dgm:pt>
    <dgm:pt modelId="{AABAFC5E-FE7F-48C2-8ED3-186F8FC92739}" type="sibTrans" cxnId="{509A9144-A28F-4994-B9A6-3381E5C8AD60}">
      <dgm:prSet/>
      <dgm:spPr/>
      <dgm:t>
        <a:bodyPr/>
        <a:lstStyle/>
        <a:p>
          <a:endParaRPr lang="en-US"/>
        </a:p>
      </dgm:t>
    </dgm:pt>
    <dgm:pt modelId="{6A7E5326-7593-4C16-B40B-C267287FDE34}" type="parTrans" cxnId="{509A9144-A28F-4994-B9A6-3381E5C8AD60}">
      <dgm:prSet/>
      <dgm:spPr/>
      <dgm:t>
        <a:bodyPr/>
        <a:lstStyle/>
        <a:p>
          <a:endParaRPr lang="en-US"/>
        </a:p>
      </dgm:t>
    </dgm:pt>
    <dgm:pt modelId="{1CA8E77A-30EB-4301-A337-E990F84B3370}">
      <dgm:prSet custT="1"/>
      <dgm:spPr/>
      <dgm:t>
        <a:bodyPr/>
        <a:lstStyle/>
        <a:p>
          <a:pPr rtl="0">
            <a:spcAft>
              <a:spcPts val="1200"/>
            </a:spcAft>
          </a:pPr>
          <a:r>
            <a:rPr lang="en-US" sz="2200" dirty="0" smtClean="0">
              <a:solidFill>
                <a:srgbClr val="000000"/>
              </a:solidFill>
            </a:rPr>
            <a:t>Tenure &amp; promotion support</a:t>
          </a:r>
          <a:endParaRPr lang="en-US" sz="2200" dirty="0">
            <a:solidFill>
              <a:srgbClr val="000000"/>
            </a:solidFill>
          </a:endParaRPr>
        </a:p>
      </dgm:t>
    </dgm:pt>
    <dgm:pt modelId="{24FA4CA3-933D-4A69-8B8D-85B82AA976FD}" type="sibTrans" cxnId="{D5E9251B-FE68-4B30-992F-C60AD85D4C09}">
      <dgm:prSet/>
      <dgm:spPr/>
      <dgm:t>
        <a:bodyPr/>
        <a:lstStyle/>
        <a:p>
          <a:endParaRPr lang="en-US"/>
        </a:p>
      </dgm:t>
    </dgm:pt>
    <dgm:pt modelId="{36B6BF88-31D5-4DF1-B25E-E261B124B1E2}" type="parTrans" cxnId="{D5E9251B-FE68-4B30-992F-C60AD85D4C09}">
      <dgm:prSet/>
      <dgm:spPr/>
      <dgm:t>
        <a:bodyPr/>
        <a:lstStyle/>
        <a:p>
          <a:endParaRPr lang="en-US"/>
        </a:p>
      </dgm:t>
    </dgm:pt>
    <dgm:pt modelId="{65938C90-ECD6-441D-B4FF-5C6FE44D6A05}" type="pres">
      <dgm:prSet presAssocID="{02E842C5-B8DB-4E8E-83C7-A230E1D5C01E}" presName="linear" presStyleCnt="0">
        <dgm:presLayoutVars>
          <dgm:dir/>
          <dgm:animLvl val="lvl"/>
          <dgm:resizeHandles val="exact"/>
        </dgm:presLayoutVars>
      </dgm:prSet>
      <dgm:spPr/>
      <dgm:t>
        <a:bodyPr/>
        <a:lstStyle/>
        <a:p>
          <a:endParaRPr lang="en-US"/>
        </a:p>
      </dgm:t>
    </dgm:pt>
    <dgm:pt modelId="{9E3D5989-AAFE-4401-882C-E17B2944F212}" type="pres">
      <dgm:prSet presAssocID="{9A9CBD8F-6F73-4F36-911C-80086967F45E}" presName="parentLin" presStyleCnt="0"/>
      <dgm:spPr/>
    </dgm:pt>
    <dgm:pt modelId="{3AED4555-0642-48C6-ACD3-775E40DCFA63}" type="pres">
      <dgm:prSet presAssocID="{9A9CBD8F-6F73-4F36-911C-80086967F45E}" presName="parentLeftMargin" presStyleLbl="node1" presStyleIdx="0" presStyleCnt="1"/>
      <dgm:spPr/>
      <dgm:t>
        <a:bodyPr/>
        <a:lstStyle/>
        <a:p>
          <a:endParaRPr lang="en-US"/>
        </a:p>
      </dgm:t>
    </dgm:pt>
    <dgm:pt modelId="{B87F0ECE-EF8A-4A98-9375-BB4B0241D7C6}" type="pres">
      <dgm:prSet presAssocID="{9A9CBD8F-6F73-4F36-911C-80086967F45E}" presName="parentText" presStyleLbl="node1" presStyleIdx="0" presStyleCnt="1" custScaleY="72413" custLinFactNeighborY="-3001">
        <dgm:presLayoutVars>
          <dgm:chMax val="0"/>
          <dgm:bulletEnabled val="1"/>
        </dgm:presLayoutVars>
      </dgm:prSet>
      <dgm:spPr/>
      <dgm:t>
        <a:bodyPr/>
        <a:lstStyle/>
        <a:p>
          <a:endParaRPr lang="en-US"/>
        </a:p>
      </dgm:t>
    </dgm:pt>
    <dgm:pt modelId="{44945EC1-27D7-48A1-B1B7-A83DB44E3FC6}" type="pres">
      <dgm:prSet presAssocID="{9A9CBD8F-6F73-4F36-911C-80086967F45E}" presName="negativeSpace" presStyleCnt="0"/>
      <dgm:spPr/>
    </dgm:pt>
    <dgm:pt modelId="{179E389E-CA27-4887-BEAE-26DA8A8BD23A}" type="pres">
      <dgm:prSet presAssocID="{9A9CBD8F-6F73-4F36-911C-80086967F45E}" presName="childText" presStyleLbl="conFgAcc1" presStyleIdx="0" presStyleCnt="1">
        <dgm:presLayoutVars>
          <dgm:bulletEnabled val="1"/>
        </dgm:presLayoutVars>
      </dgm:prSet>
      <dgm:spPr/>
      <dgm:t>
        <a:bodyPr/>
        <a:lstStyle/>
        <a:p>
          <a:endParaRPr lang="en-US"/>
        </a:p>
      </dgm:t>
    </dgm:pt>
  </dgm:ptLst>
  <dgm:cxnLst>
    <dgm:cxn modelId="{DA161E02-D56E-47CF-9314-7F29FE475067}" srcId="{9A9CBD8F-6F73-4F36-911C-80086967F45E}" destId="{D117F298-7C70-45A4-AF5B-AB3343D874F0}" srcOrd="6" destOrd="0" parTransId="{05570594-8981-40FB-B002-10DAFD5C1890}" sibTransId="{E54753C8-32C3-4312-9451-FCFA693CA449}"/>
    <dgm:cxn modelId="{7BA1D558-F412-43CD-8830-A7793AC8130D}" srcId="{9A9CBD8F-6F73-4F36-911C-80086967F45E}" destId="{F7DEE776-5FDF-4262-8D8D-FC086154EC65}" srcOrd="3" destOrd="0" parTransId="{02B322B7-04EB-4B44-882D-F350A0CFCC41}" sibTransId="{76090F4F-FABB-40A0-89D4-1260FE30B2CC}"/>
    <dgm:cxn modelId="{509A9144-A28F-4994-B9A6-3381E5C8AD60}" srcId="{9A9CBD8F-6F73-4F36-911C-80086967F45E}" destId="{E01EBB86-3466-4D13-9E5F-4717B98EB560}" srcOrd="2" destOrd="0" parTransId="{6A7E5326-7593-4C16-B40B-C267287FDE34}" sibTransId="{AABAFC5E-FE7F-48C2-8ED3-186F8FC92739}"/>
    <dgm:cxn modelId="{72C5CB4F-5487-48C7-A56E-8E99B4672554}" type="presOf" srcId="{02E842C5-B8DB-4E8E-83C7-A230E1D5C01E}" destId="{65938C90-ECD6-441D-B4FF-5C6FE44D6A05}" srcOrd="0" destOrd="0" presId="urn:microsoft.com/office/officeart/2005/8/layout/list1"/>
    <dgm:cxn modelId="{6D076CE3-92D7-4107-9CB5-5DC6E47FD694}" srcId="{9A9CBD8F-6F73-4F36-911C-80086967F45E}" destId="{56CC2C98-0E1E-4BB4-AD06-5C01403DBDCC}" srcOrd="0" destOrd="0" parTransId="{9AD0B2E9-1FD2-482F-AEC8-EB4EC6278E7B}" sibTransId="{53458B8C-5B9E-4BBA-89A0-C1D53ED22A1D}"/>
    <dgm:cxn modelId="{C9832BD3-AF4A-4CF1-ABF4-7FEDF63A1599}" type="presOf" srcId="{E01EBB86-3466-4D13-9E5F-4717B98EB560}" destId="{179E389E-CA27-4887-BEAE-26DA8A8BD23A}" srcOrd="0" destOrd="2" presId="urn:microsoft.com/office/officeart/2005/8/layout/list1"/>
    <dgm:cxn modelId="{3A88DE8A-4A80-48E1-B722-599C06D5DB89}" type="presOf" srcId="{1CA8E77A-30EB-4301-A337-E990F84B3370}" destId="{179E389E-CA27-4887-BEAE-26DA8A8BD23A}" srcOrd="0" destOrd="1" presId="urn:microsoft.com/office/officeart/2005/8/layout/list1"/>
    <dgm:cxn modelId="{7A5C71B4-7159-4CFF-B8B2-1606E6F3C504}" srcId="{9A9CBD8F-6F73-4F36-911C-80086967F45E}" destId="{CF911000-9D7B-4D75-B407-23B202E68315}" srcOrd="5" destOrd="0" parTransId="{9F559038-DD8A-4D1D-A410-6B340FA7B170}" sibTransId="{F00C645D-6316-4FB2-90D3-652BEE13E7C4}"/>
    <dgm:cxn modelId="{9B4B630C-D953-438C-B75C-C66BE0146A15}" type="presOf" srcId="{A2FF6917-5773-4857-A366-6354698FB50A}" destId="{179E389E-CA27-4887-BEAE-26DA8A8BD23A}" srcOrd="0" destOrd="4" presId="urn:microsoft.com/office/officeart/2005/8/layout/list1"/>
    <dgm:cxn modelId="{3A9D02B1-7389-4389-BC1E-255BB021A388}" type="presOf" srcId="{56CC2C98-0E1E-4BB4-AD06-5C01403DBDCC}" destId="{179E389E-CA27-4887-BEAE-26DA8A8BD23A}" srcOrd="0" destOrd="0" presId="urn:microsoft.com/office/officeart/2005/8/layout/list1"/>
    <dgm:cxn modelId="{EBE54EFD-FA3B-49B3-8C98-9182FEEC8E14}" type="presOf" srcId="{9A9CBD8F-6F73-4F36-911C-80086967F45E}" destId="{3AED4555-0642-48C6-ACD3-775E40DCFA63}" srcOrd="0" destOrd="0" presId="urn:microsoft.com/office/officeart/2005/8/layout/list1"/>
    <dgm:cxn modelId="{6D844C10-D19D-4CAD-AC30-85576BFAB1FE}" srcId="{9A9CBD8F-6F73-4F36-911C-80086967F45E}" destId="{A2FF6917-5773-4857-A366-6354698FB50A}" srcOrd="4" destOrd="0" parTransId="{2BDF98AA-6ECF-4A0A-882C-A7E4795EF470}" sibTransId="{8D7BF8E5-152D-4909-8B6F-3061C46A1235}"/>
    <dgm:cxn modelId="{8C7A08A8-E9A8-4A4B-A838-B5D043780F8B}" type="presOf" srcId="{9A9CBD8F-6F73-4F36-911C-80086967F45E}" destId="{B87F0ECE-EF8A-4A98-9375-BB4B0241D7C6}" srcOrd="1" destOrd="0" presId="urn:microsoft.com/office/officeart/2005/8/layout/list1"/>
    <dgm:cxn modelId="{12D0C558-C95F-49A2-A48D-12F7DC18F95F}" srcId="{02E842C5-B8DB-4E8E-83C7-A230E1D5C01E}" destId="{9A9CBD8F-6F73-4F36-911C-80086967F45E}" srcOrd="0" destOrd="0" parTransId="{98203CAD-2E14-4E2A-B6BD-93E2E7BC034F}" sibTransId="{C313F95C-C1E1-4CE0-A707-8B0457B3D886}"/>
    <dgm:cxn modelId="{4B207ECB-D222-48D1-AB9C-41A1BC561905}" type="presOf" srcId="{CF911000-9D7B-4D75-B407-23B202E68315}" destId="{179E389E-CA27-4887-BEAE-26DA8A8BD23A}" srcOrd="0" destOrd="5" presId="urn:microsoft.com/office/officeart/2005/8/layout/list1"/>
    <dgm:cxn modelId="{7B11B2EB-1B14-45E3-B016-AD6D31CECA92}" type="presOf" srcId="{D117F298-7C70-45A4-AF5B-AB3343D874F0}" destId="{179E389E-CA27-4887-BEAE-26DA8A8BD23A}" srcOrd="0" destOrd="6" presId="urn:microsoft.com/office/officeart/2005/8/layout/list1"/>
    <dgm:cxn modelId="{D5E9251B-FE68-4B30-992F-C60AD85D4C09}" srcId="{9A9CBD8F-6F73-4F36-911C-80086967F45E}" destId="{1CA8E77A-30EB-4301-A337-E990F84B3370}" srcOrd="1" destOrd="0" parTransId="{36B6BF88-31D5-4DF1-B25E-E261B124B1E2}" sibTransId="{24FA4CA3-933D-4A69-8B8D-85B82AA976FD}"/>
    <dgm:cxn modelId="{03905228-2299-4767-9D4B-C1A09094EEA6}" type="presOf" srcId="{F7DEE776-5FDF-4262-8D8D-FC086154EC65}" destId="{179E389E-CA27-4887-BEAE-26DA8A8BD23A}" srcOrd="0" destOrd="3" presId="urn:microsoft.com/office/officeart/2005/8/layout/list1"/>
    <dgm:cxn modelId="{D554404C-1814-45E9-B11B-E1BB25EDB726}" type="presParOf" srcId="{65938C90-ECD6-441D-B4FF-5C6FE44D6A05}" destId="{9E3D5989-AAFE-4401-882C-E17B2944F212}" srcOrd="0" destOrd="0" presId="urn:microsoft.com/office/officeart/2005/8/layout/list1"/>
    <dgm:cxn modelId="{B11D124F-FB43-4FB7-AA40-0320E29648CE}" type="presParOf" srcId="{9E3D5989-AAFE-4401-882C-E17B2944F212}" destId="{3AED4555-0642-48C6-ACD3-775E40DCFA63}" srcOrd="0" destOrd="0" presId="urn:microsoft.com/office/officeart/2005/8/layout/list1"/>
    <dgm:cxn modelId="{45E057F4-A528-4D37-BED9-4659871279AE}" type="presParOf" srcId="{9E3D5989-AAFE-4401-882C-E17B2944F212}" destId="{B87F0ECE-EF8A-4A98-9375-BB4B0241D7C6}" srcOrd="1" destOrd="0" presId="urn:microsoft.com/office/officeart/2005/8/layout/list1"/>
    <dgm:cxn modelId="{99D4C760-F67F-4F3D-912E-27F64276800C}" type="presParOf" srcId="{65938C90-ECD6-441D-B4FF-5C6FE44D6A05}" destId="{44945EC1-27D7-48A1-B1B7-A83DB44E3FC6}" srcOrd="1" destOrd="0" presId="urn:microsoft.com/office/officeart/2005/8/layout/list1"/>
    <dgm:cxn modelId="{51D3A911-D249-402D-B163-EE107CECBC4C}" type="presParOf" srcId="{65938C90-ECD6-441D-B4FF-5C6FE44D6A05}" destId="{179E389E-CA27-4887-BEAE-26DA8A8BD23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7D0D3B-7389-4655-8DE5-ECE4C397DD6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D1E406F-2FDF-4137-A4E1-56D310F12E00}">
      <dgm:prSet custT="1"/>
      <dgm:spPr>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solidFill>
                <a:srgbClr val="000000"/>
              </a:solidFill>
            </a:rPr>
            <a:t>Enhance retention by providing resources for successful promotion outcomes</a:t>
          </a:r>
        </a:p>
      </dgm:t>
    </dgm:pt>
    <dgm:pt modelId="{0F9B5BAC-FCE3-4B12-BF49-45F9FBBE3A7F}" type="parTrans" cxnId="{5F00A15A-F013-426E-B139-66EF611582FE}">
      <dgm:prSet/>
      <dgm:spPr/>
      <dgm:t>
        <a:bodyPr/>
        <a:lstStyle/>
        <a:p>
          <a:endParaRPr lang="en-US"/>
        </a:p>
      </dgm:t>
    </dgm:pt>
    <dgm:pt modelId="{B64FBC34-7F0F-47F6-8BA9-9EFDA39DC805}" type="sibTrans" cxnId="{5F00A15A-F013-426E-B139-66EF611582FE}">
      <dgm:prSet/>
      <dgm:spPr/>
      <dgm:t>
        <a:bodyPr/>
        <a:lstStyle/>
        <a:p>
          <a:endParaRPr lang="en-US"/>
        </a:p>
      </dgm:t>
    </dgm:pt>
    <dgm:pt modelId="{E4388613-2931-4691-9A54-DADDC729C894}" type="pres">
      <dgm:prSet presAssocID="{AD7D0D3B-7389-4655-8DE5-ECE4C397DD6C}" presName="Name0" presStyleCnt="0">
        <dgm:presLayoutVars>
          <dgm:dir/>
          <dgm:animLvl val="lvl"/>
          <dgm:resizeHandles val="exact"/>
        </dgm:presLayoutVars>
      </dgm:prSet>
      <dgm:spPr/>
      <dgm:t>
        <a:bodyPr/>
        <a:lstStyle/>
        <a:p>
          <a:endParaRPr lang="en-US"/>
        </a:p>
      </dgm:t>
    </dgm:pt>
    <dgm:pt modelId="{440FDF52-8EA7-4B9D-B8BB-21A69DDF2DD1}" type="pres">
      <dgm:prSet presAssocID="{4D1E406F-2FDF-4137-A4E1-56D310F12E00}" presName="linNode" presStyleCnt="0"/>
      <dgm:spPr/>
    </dgm:pt>
    <dgm:pt modelId="{9EB5DF23-FC69-4509-8E42-CEAC74DAC79B}" type="pres">
      <dgm:prSet presAssocID="{4D1E406F-2FDF-4137-A4E1-56D310F12E00}" presName="parentText" presStyleLbl="node1" presStyleIdx="0" presStyleCnt="1" custScaleX="268079" custLinFactNeighborX="-4011" custLinFactNeighborY="-13503">
        <dgm:presLayoutVars>
          <dgm:chMax val="1"/>
          <dgm:bulletEnabled val="1"/>
        </dgm:presLayoutVars>
      </dgm:prSet>
      <dgm:spPr/>
      <dgm:t>
        <a:bodyPr/>
        <a:lstStyle/>
        <a:p>
          <a:endParaRPr lang="en-US"/>
        </a:p>
      </dgm:t>
    </dgm:pt>
  </dgm:ptLst>
  <dgm:cxnLst>
    <dgm:cxn modelId="{2667305A-4338-435C-A3A3-D4B3D8ED3431}" type="presOf" srcId="{4D1E406F-2FDF-4137-A4E1-56D310F12E00}" destId="{9EB5DF23-FC69-4509-8E42-CEAC74DAC79B}" srcOrd="0" destOrd="0" presId="urn:microsoft.com/office/officeart/2005/8/layout/vList5"/>
    <dgm:cxn modelId="{5F00A15A-F013-426E-B139-66EF611582FE}" srcId="{AD7D0D3B-7389-4655-8DE5-ECE4C397DD6C}" destId="{4D1E406F-2FDF-4137-A4E1-56D310F12E00}" srcOrd="0" destOrd="0" parTransId="{0F9B5BAC-FCE3-4B12-BF49-45F9FBBE3A7F}" sibTransId="{B64FBC34-7F0F-47F6-8BA9-9EFDA39DC805}"/>
    <dgm:cxn modelId="{FF5B2FF8-FF09-4296-A192-5B691AFB8C82}" type="presOf" srcId="{AD7D0D3B-7389-4655-8DE5-ECE4C397DD6C}" destId="{E4388613-2931-4691-9A54-DADDC729C894}" srcOrd="0" destOrd="0" presId="urn:microsoft.com/office/officeart/2005/8/layout/vList5"/>
    <dgm:cxn modelId="{84B0944F-143A-465A-83CB-81CE4DB45A81}" type="presParOf" srcId="{E4388613-2931-4691-9A54-DADDC729C894}" destId="{440FDF52-8EA7-4B9D-B8BB-21A69DDF2DD1}" srcOrd="0" destOrd="0" presId="urn:microsoft.com/office/officeart/2005/8/layout/vList5"/>
    <dgm:cxn modelId="{3F058374-0CF1-4CE0-9897-4A9C830EB523}" type="presParOf" srcId="{440FDF52-8EA7-4B9D-B8BB-21A69DDF2DD1}" destId="{9EB5DF23-FC69-4509-8E42-CEAC74DAC79B}"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2E842C5-B8DB-4E8E-83C7-A230E1D5C0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A9CBD8F-6F73-4F36-911C-80086967F45E}">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t>RU FAIR Mechanisms for Retention</a:t>
          </a:r>
          <a:endParaRPr lang="en-US" sz="2400" dirty="0"/>
        </a:p>
      </dgm:t>
    </dgm:pt>
    <dgm:pt modelId="{98203CAD-2E14-4E2A-B6BD-93E2E7BC034F}" type="parTrans" cxnId="{12D0C558-C95F-49A2-A48D-12F7DC18F95F}">
      <dgm:prSet/>
      <dgm:spPr/>
      <dgm:t>
        <a:bodyPr/>
        <a:lstStyle/>
        <a:p>
          <a:endParaRPr lang="en-US"/>
        </a:p>
      </dgm:t>
    </dgm:pt>
    <dgm:pt modelId="{C313F95C-C1E1-4CE0-A707-8B0457B3D886}" type="sibTrans" cxnId="{12D0C558-C95F-49A2-A48D-12F7DC18F95F}">
      <dgm:prSet/>
      <dgm:spPr/>
      <dgm:t>
        <a:bodyPr/>
        <a:lstStyle/>
        <a:p>
          <a:endParaRPr lang="en-US"/>
        </a:p>
      </dgm:t>
    </dgm:pt>
    <dgm:pt modelId="{3316214B-333A-4161-83FA-7EF2B6130278}">
      <dgm:prSet custT="1"/>
      <dgm:spPr/>
      <dgm:t>
        <a:bodyPr/>
        <a:lstStyle/>
        <a:p>
          <a:pPr rtl="0">
            <a:spcAft>
              <a:spcPts val="1200"/>
            </a:spcAft>
          </a:pPr>
          <a:r>
            <a:rPr lang="en-US" sz="2000" u="sng" dirty="0" smtClean="0">
              <a:solidFill>
                <a:srgbClr val="060502"/>
              </a:solidFill>
            </a:rPr>
            <a:t>Mini-grants</a:t>
          </a:r>
          <a:r>
            <a:rPr lang="en-US" sz="2000" dirty="0" smtClean="0">
              <a:solidFill>
                <a:srgbClr val="060502"/>
              </a:solidFill>
            </a:rPr>
            <a:t>: 22 mini-grants supported 20 lectures or colloquia, 7 workshops, 7 research projects, and networking</a:t>
          </a:r>
          <a:endParaRPr lang="en-US" sz="2000" dirty="0">
            <a:solidFill>
              <a:srgbClr val="060502"/>
            </a:solidFill>
          </a:endParaRPr>
        </a:p>
      </dgm:t>
    </dgm:pt>
    <dgm:pt modelId="{5EE5393F-7B79-4136-8EC3-7782A977A37E}" type="parTrans" cxnId="{7ABB559B-0B6C-45D3-A9C8-0577535183F7}">
      <dgm:prSet/>
      <dgm:spPr/>
      <dgm:t>
        <a:bodyPr/>
        <a:lstStyle/>
        <a:p>
          <a:endParaRPr lang="en-US"/>
        </a:p>
      </dgm:t>
    </dgm:pt>
    <dgm:pt modelId="{F7F0C7FE-126C-48B0-B4A1-0BB97067BA87}" type="sibTrans" cxnId="{7ABB559B-0B6C-45D3-A9C8-0577535183F7}">
      <dgm:prSet/>
      <dgm:spPr/>
      <dgm:t>
        <a:bodyPr/>
        <a:lstStyle/>
        <a:p>
          <a:endParaRPr lang="en-US"/>
        </a:p>
      </dgm:t>
    </dgm:pt>
    <dgm:pt modelId="{507D4A29-A474-4953-BB4B-A8E19E467C63}">
      <dgm:prSet custT="1"/>
      <dgm:spPr/>
      <dgm:t>
        <a:bodyPr/>
        <a:lstStyle/>
        <a:p>
          <a:pPr rtl="0">
            <a:spcAft>
              <a:spcPts val="1200"/>
            </a:spcAft>
          </a:pPr>
          <a:r>
            <a:rPr lang="en-US" sz="2000" u="sng" dirty="0" smtClean="0">
              <a:solidFill>
                <a:srgbClr val="060502"/>
              </a:solidFill>
            </a:rPr>
            <a:t>Life-Cycle grants</a:t>
          </a:r>
          <a:r>
            <a:rPr lang="en-US" sz="2000" dirty="0" smtClean="0">
              <a:solidFill>
                <a:srgbClr val="060502"/>
              </a:solidFill>
            </a:rPr>
            <a:t>: 7 faculty facing significant personal challenges supported at critical career junctures</a:t>
          </a:r>
          <a:endParaRPr lang="en-US" sz="1400" dirty="0">
            <a:solidFill>
              <a:srgbClr val="000000"/>
            </a:solidFill>
          </a:endParaRPr>
        </a:p>
      </dgm:t>
    </dgm:pt>
    <dgm:pt modelId="{6D0BD3AD-458B-46CC-86BC-33D0BCB6ED7A}" type="parTrans" cxnId="{1BF9986E-78B6-4029-BA29-A76B522576B1}">
      <dgm:prSet/>
      <dgm:spPr/>
      <dgm:t>
        <a:bodyPr/>
        <a:lstStyle/>
        <a:p>
          <a:endParaRPr lang="en-US"/>
        </a:p>
      </dgm:t>
    </dgm:pt>
    <dgm:pt modelId="{8FC1B129-84E1-46E8-9B03-DD90CDB56ECC}" type="sibTrans" cxnId="{1BF9986E-78B6-4029-BA29-A76B522576B1}">
      <dgm:prSet/>
      <dgm:spPr/>
      <dgm:t>
        <a:bodyPr/>
        <a:lstStyle/>
        <a:p>
          <a:endParaRPr lang="en-US"/>
        </a:p>
      </dgm:t>
    </dgm:pt>
    <dgm:pt modelId="{65938C90-ECD6-441D-B4FF-5C6FE44D6A05}" type="pres">
      <dgm:prSet presAssocID="{02E842C5-B8DB-4E8E-83C7-A230E1D5C01E}" presName="linear" presStyleCnt="0">
        <dgm:presLayoutVars>
          <dgm:dir/>
          <dgm:animLvl val="lvl"/>
          <dgm:resizeHandles val="exact"/>
        </dgm:presLayoutVars>
      </dgm:prSet>
      <dgm:spPr/>
      <dgm:t>
        <a:bodyPr/>
        <a:lstStyle/>
        <a:p>
          <a:endParaRPr lang="en-US"/>
        </a:p>
      </dgm:t>
    </dgm:pt>
    <dgm:pt modelId="{9E3D5989-AAFE-4401-882C-E17B2944F212}" type="pres">
      <dgm:prSet presAssocID="{9A9CBD8F-6F73-4F36-911C-80086967F45E}" presName="parentLin" presStyleCnt="0"/>
      <dgm:spPr/>
    </dgm:pt>
    <dgm:pt modelId="{3AED4555-0642-48C6-ACD3-775E40DCFA63}" type="pres">
      <dgm:prSet presAssocID="{9A9CBD8F-6F73-4F36-911C-80086967F45E}" presName="parentLeftMargin" presStyleLbl="node1" presStyleIdx="0" presStyleCnt="1"/>
      <dgm:spPr/>
      <dgm:t>
        <a:bodyPr/>
        <a:lstStyle/>
        <a:p>
          <a:endParaRPr lang="en-US"/>
        </a:p>
      </dgm:t>
    </dgm:pt>
    <dgm:pt modelId="{B87F0ECE-EF8A-4A98-9375-BB4B0241D7C6}" type="pres">
      <dgm:prSet presAssocID="{9A9CBD8F-6F73-4F36-911C-80086967F45E}" presName="parentText" presStyleLbl="node1" presStyleIdx="0" presStyleCnt="1" custScaleX="99838" custScaleY="30864" custLinFactNeighborX="-66890" custLinFactNeighborY="-52508">
        <dgm:presLayoutVars>
          <dgm:chMax val="0"/>
          <dgm:bulletEnabled val="1"/>
        </dgm:presLayoutVars>
      </dgm:prSet>
      <dgm:spPr/>
      <dgm:t>
        <a:bodyPr/>
        <a:lstStyle/>
        <a:p>
          <a:endParaRPr lang="en-US"/>
        </a:p>
      </dgm:t>
    </dgm:pt>
    <dgm:pt modelId="{44945EC1-27D7-48A1-B1B7-A83DB44E3FC6}" type="pres">
      <dgm:prSet presAssocID="{9A9CBD8F-6F73-4F36-911C-80086967F45E}" presName="negativeSpace" presStyleCnt="0"/>
      <dgm:spPr/>
    </dgm:pt>
    <dgm:pt modelId="{179E389E-CA27-4887-BEAE-26DA8A8BD23A}" type="pres">
      <dgm:prSet presAssocID="{9A9CBD8F-6F73-4F36-911C-80086967F45E}" presName="childText" presStyleLbl="conFgAcc1" presStyleIdx="0" presStyleCnt="1" custScaleY="65927" custLinFactNeighborY="-23834">
        <dgm:presLayoutVars>
          <dgm:bulletEnabled val="1"/>
        </dgm:presLayoutVars>
      </dgm:prSet>
      <dgm:spPr/>
      <dgm:t>
        <a:bodyPr/>
        <a:lstStyle/>
        <a:p>
          <a:endParaRPr lang="en-US"/>
        </a:p>
      </dgm:t>
    </dgm:pt>
  </dgm:ptLst>
  <dgm:cxnLst>
    <dgm:cxn modelId="{7ABB559B-0B6C-45D3-A9C8-0577535183F7}" srcId="{9A9CBD8F-6F73-4F36-911C-80086967F45E}" destId="{3316214B-333A-4161-83FA-7EF2B6130278}" srcOrd="1" destOrd="0" parTransId="{5EE5393F-7B79-4136-8EC3-7782A977A37E}" sibTransId="{F7F0C7FE-126C-48B0-B4A1-0BB97067BA87}"/>
    <dgm:cxn modelId="{0DD89D57-5C11-46F5-B187-C6ECFB135CD0}" type="presOf" srcId="{3316214B-333A-4161-83FA-7EF2B6130278}" destId="{179E389E-CA27-4887-BEAE-26DA8A8BD23A}" srcOrd="0" destOrd="1" presId="urn:microsoft.com/office/officeart/2005/8/layout/list1"/>
    <dgm:cxn modelId="{BE097688-6242-4873-92B2-FFEEE689E732}" type="presOf" srcId="{9A9CBD8F-6F73-4F36-911C-80086967F45E}" destId="{3AED4555-0642-48C6-ACD3-775E40DCFA63}" srcOrd="0" destOrd="0" presId="urn:microsoft.com/office/officeart/2005/8/layout/list1"/>
    <dgm:cxn modelId="{73FF9177-4F09-49E4-B20C-E7F10E19BE3A}" type="presOf" srcId="{9A9CBD8F-6F73-4F36-911C-80086967F45E}" destId="{B87F0ECE-EF8A-4A98-9375-BB4B0241D7C6}" srcOrd="1" destOrd="0" presId="urn:microsoft.com/office/officeart/2005/8/layout/list1"/>
    <dgm:cxn modelId="{E0114699-B910-49F4-8285-44AADFA65BFE}" type="presOf" srcId="{507D4A29-A474-4953-BB4B-A8E19E467C63}" destId="{179E389E-CA27-4887-BEAE-26DA8A8BD23A}" srcOrd="0" destOrd="0" presId="urn:microsoft.com/office/officeart/2005/8/layout/list1"/>
    <dgm:cxn modelId="{12D0C558-C95F-49A2-A48D-12F7DC18F95F}" srcId="{02E842C5-B8DB-4E8E-83C7-A230E1D5C01E}" destId="{9A9CBD8F-6F73-4F36-911C-80086967F45E}" srcOrd="0" destOrd="0" parTransId="{98203CAD-2E14-4E2A-B6BD-93E2E7BC034F}" sibTransId="{C313F95C-C1E1-4CE0-A707-8B0457B3D886}"/>
    <dgm:cxn modelId="{1BF9986E-78B6-4029-BA29-A76B522576B1}" srcId="{9A9CBD8F-6F73-4F36-911C-80086967F45E}" destId="{507D4A29-A474-4953-BB4B-A8E19E467C63}" srcOrd="0" destOrd="0" parTransId="{6D0BD3AD-458B-46CC-86BC-33D0BCB6ED7A}" sibTransId="{8FC1B129-84E1-46E8-9B03-DD90CDB56ECC}"/>
    <dgm:cxn modelId="{450FF40D-1D22-4029-9C44-C17F822F9407}" type="presOf" srcId="{02E842C5-B8DB-4E8E-83C7-A230E1D5C01E}" destId="{65938C90-ECD6-441D-B4FF-5C6FE44D6A05}" srcOrd="0" destOrd="0" presId="urn:microsoft.com/office/officeart/2005/8/layout/list1"/>
    <dgm:cxn modelId="{0905FB80-CF00-488C-B9A6-DB61A32BB71C}" type="presParOf" srcId="{65938C90-ECD6-441D-B4FF-5C6FE44D6A05}" destId="{9E3D5989-AAFE-4401-882C-E17B2944F212}" srcOrd="0" destOrd="0" presId="urn:microsoft.com/office/officeart/2005/8/layout/list1"/>
    <dgm:cxn modelId="{8E5967F7-7710-431A-9CC7-1FC7E74A8A5E}" type="presParOf" srcId="{9E3D5989-AAFE-4401-882C-E17B2944F212}" destId="{3AED4555-0642-48C6-ACD3-775E40DCFA63}" srcOrd="0" destOrd="0" presId="urn:microsoft.com/office/officeart/2005/8/layout/list1"/>
    <dgm:cxn modelId="{59658370-724A-4649-8C89-12E2196C0B0E}" type="presParOf" srcId="{9E3D5989-AAFE-4401-882C-E17B2944F212}" destId="{B87F0ECE-EF8A-4A98-9375-BB4B0241D7C6}" srcOrd="1" destOrd="0" presId="urn:microsoft.com/office/officeart/2005/8/layout/list1"/>
    <dgm:cxn modelId="{2CC496AB-B69D-4948-A088-26B518053B27}" type="presParOf" srcId="{65938C90-ECD6-441D-B4FF-5C6FE44D6A05}" destId="{44945EC1-27D7-48A1-B1B7-A83DB44E3FC6}" srcOrd="1" destOrd="0" presId="urn:microsoft.com/office/officeart/2005/8/layout/list1"/>
    <dgm:cxn modelId="{EA139F0F-B640-4E81-923B-98223840953E}" type="presParOf" srcId="{65938C90-ECD6-441D-B4FF-5C6FE44D6A05}" destId="{179E389E-CA27-4887-BEAE-26DA8A8BD23A}"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D7D0D3B-7389-4655-8DE5-ECE4C397DD6C}" type="doc">
      <dgm:prSet loTypeId="urn:microsoft.com/office/officeart/2005/8/layout/vList5" loCatId="list" qsTypeId="urn:microsoft.com/office/officeart/2005/8/quickstyle/simple1#10" qsCatId="simple" csTypeId="urn:microsoft.com/office/officeart/2005/8/colors/accent1_2#14" csCatId="accent1" phldr="1"/>
      <dgm:spPr/>
      <dgm:t>
        <a:bodyPr/>
        <a:lstStyle/>
        <a:p>
          <a:endParaRPr lang="en-US"/>
        </a:p>
      </dgm:t>
    </dgm:pt>
    <dgm:pt modelId="{C18AB2E9-ED3F-45B8-8E81-827BA2A15E3F}">
      <dgm:prSet phldrT="[Text]" custT="1"/>
      <dgm:spPr>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3600" dirty="0" smtClean="0"/>
            <a:t>Goal</a:t>
          </a:r>
          <a:endParaRPr lang="en-US" sz="3600" dirty="0"/>
        </a:p>
      </dgm:t>
    </dgm:pt>
    <dgm:pt modelId="{2FAC3A05-067D-45E5-8BC3-F906DC8D52BE}" type="parTrans" cxnId="{33B6280B-0310-4F12-9307-8859F55A8332}">
      <dgm:prSet/>
      <dgm:spPr/>
      <dgm:t>
        <a:bodyPr/>
        <a:lstStyle/>
        <a:p>
          <a:endParaRPr lang="en-US"/>
        </a:p>
      </dgm:t>
    </dgm:pt>
    <dgm:pt modelId="{9EA158F0-8A01-432E-B3C0-357ECD7D7B01}" type="sibTrans" cxnId="{33B6280B-0310-4F12-9307-8859F55A8332}">
      <dgm:prSet/>
      <dgm:spPr/>
      <dgm:t>
        <a:bodyPr/>
        <a:lstStyle/>
        <a:p>
          <a:endParaRPr lang="en-US"/>
        </a:p>
      </dgm:t>
    </dgm:pt>
    <dgm:pt modelId="{F98E6318-966C-4B7A-9F05-F84028257303}">
      <dgm:prSet custT="1"/>
      <dgm:spPr>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800" dirty="0" smtClean="0">
              <a:solidFill>
                <a:srgbClr val="000000"/>
              </a:solidFill>
            </a:rPr>
            <a:t>Enhance women’s full participation advancement and leadership</a:t>
          </a:r>
        </a:p>
      </dgm:t>
    </dgm:pt>
    <dgm:pt modelId="{A7F1738F-2144-4227-B388-8101257D9546}" type="parTrans" cxnId="{6FECAFF0-B4AC-4274-8E71-A3B7FB2F177B}">
      <dgm:prSet/>
      <dgm:spPr/>
      <dgm:t>
        <a:bodyPr/>
        <a:lstStyle/>
        <a:p>
          <a:endParaRPr lang="en-US"/>
        </a:p>
      </dgm:t>
    </dgm:pt>
    <dgm:pt modelId="{4233A30D-86EC-42C0-926D-26E1BA907E6D}" type="sibTrans" cxnId="{6FECAFF0-B4AC-4274-8E71-A3B7FB2F177B}">
      <dgm:prSet/>
      <dgm:spPr/>
      <dgm:t>
        <a:bodyPr/>
        <a:lstStyle/>
        <a:p>
          <a:endParaRPr lang="en-US"/>
        </a:p>
      </dgm:t>
    </dgm:pt>
    <dgm:pt modelId="{E4388613-2931-4691-9A54-DADDC729C894}" type="pres">
      <dgm:prSet presAssocID="{AD7D0D3B-7389-4655-8DE5-ECE4C397DD6C}" presName="Name0" presStyleCnt="0">
        <dgm:presLayoutVars>
          <dgm:dir/>
          <dgm:animLvl val="lvl"/>
          <dgm:resizeHandles val="exact"/>
        </dgm:presLayoutVars>
      </dgm:prSet>
      <dgm:spPr/>
      <dgm:t>
        <a:bodyPr/>
        <a:lstStyle/>
        <a:p>
          <a:endParaRPr lang="en-US"/>
        </a:p>
      </dgm:t>
    </dgm:pt>
    <dgm:pt modelId="{3ED51180-9F68-4372-AA8D-D0C2E8025DD9}" type="pres">
      <dgm:prSet presAssocID="{C18AB2E9-ED3F-45B8-8E81-827BA2A15E3F}" presName="linNode" presStyleCnt="0"/>
      <dgm:spPr/>
    </dgm:pt>
    <dgm:pt modelId="{AFE0BCBA-705F-4014-A71F-ACF9FEB10074}" type="pres">
      <dgm:prSet presAssocID="{C18AB2E9-ED3F-45B8-8E81-827BA2A15E3F}" presName="parentText" presStyleLbl="node1" presStyleIdx="0" presStyleCnt="1" custScaleX="63399" custLinFactNeighborX="704" custLinFactNeighborY="-49">
        <dgm:presLayoutVars>
          <dgm:chMax val="1"/>
          <dgm:bulletEnabled val="1"/>
        </dgm:presLayoutVars>
      </dgm:prSet>
      <dgm:spPr/>
      <dgm:t>
        <a:bodyPr/>
        <a:lstStyle/>
        <a:p>
          <a:endParaRPr lang="en-US"/>
        </a:p>
      </dgm:t>
    </dgm:pt>
    <dgm:pt modelId="{FBD844F9-D54E-4881-B9C0-FFE130F05FAB}" type="pres">
      <dgm:prSet presAssocID="{C18AB2E9-ED3F-45B8-8E81-827BA2A15E3F}" presName="descendantText" presStyleLbl="alignAccFollowNode1" presStyleIdx="0" presStyleCnt="1" custScaleX="119156">
        <dgm:presLayoutVars>
          <dgm:bulletEnabled val="1"/>
        </dgm:presLayoutVars>
      </dgm:prSet>
      <dgm:spPr/>
      <dgm:t>
        <a:bodyPr/>
        <a:lstStyle/>
        <a:p>
          <a:endParaRPr lang="en-US"/>
        </a:p>
      </dgm:t>
    </dgm:pt>
  </dgm:ptLst>
  <dgm:cxnLst>
    <dgm:cxn modelId="{55E3FAE4-1A6D-4459-9608-00B82799FC73}" type="presOf" srcId="{AD7D0D3B-7389-4655-8DE5-ECE4C397DD6C}" destId="{E4388613-2931-4691-9A54-DADDC729C894}" srcOrd="0" destOrd="0" presId="urn:microsoft.com/office/officeart/2005/8/layout/vList5"/>
    <dgm:cxn modelId="{8CBC1598-934F-43D7-A1A8-7C168C8E0D5C}" type="presOf" srcId="{F98E6318-966C-4B7A-9F05-F84028257303}" destId="{FBD844F9-D54E-4881-B9C0-FFE130F05FAB}" srcOrd="0" destOrd="0" presId="urn:microsoft.com/office/officeart/2005/8/layout/vList5"/>
    <dgm:cxn modelId="{F394072E-7F59-480F-8DCC-EA8883BF86A7}" type="presOf" srcId="{C18AB2E9-ED3F-45B8-8E81-827BA2A15E3F}" destId="{AFE0BCBA-705F-4014-A71F-ACF9FEB10074}" srcOrd="0" destOrd="0" presId="urn:microsoft.com/office/officeart/2005/8/layout/vList5"/>
    <dgm:cxn modelId="{6FECAFF0-B4AC-4274-8E71-A3B7FB2F177B}" srcId="{C18AB2E9-ED3F-45B8-8E81-827BA2A15E3F}" destId="{F98E6318-966C-4B7A-9F05-F84028257303}" srcOrd="0" destOrd="0" parTransId="{A7F1738F-2144-4227-B388-8101257D9546}" sibTransId="{4233A30D-86EC-42C0-926D-26E1BA907E6D}"/>
    <dgm:cxn modelId="{33B6280B-0310-4F12-9307-8859F55A8332}" srcId="{AD7D0D3B-7389-4655-8DE5-ECE4C397DD6C}" destId="{C18AB2E9-ED3F-45B8-8E81-827BA2A15E3F}" srcOrd="0" destOrd="0" parTransId="{2FAC3A05-067D-45E5-8BC3-F906DC8D52BE}" sibTransId="{9EA158F0-8A01-432E-B3C0-357ECD7D7B01}"/>
    <dgm:cxn modelId="{35B868D3-AD8E-4BC4-93DA-B237322DC2BA}" type="presParOf" srcId="{E4388613-2931-4691-9A54-DADDC729C894}" destId="{3ED51180-9F68-4372-AA8D-D0C2E8025DD9}" srcOrd="0" destOrd="0" presId="urn:microsoft.com/office/officeart/2005/8/layout/vList5"/>
    <dgm:cxn modelId="{5525813D-E33F-4130-8A14-37F17767335D}" type="presParOf" srcId="{3ED51180-9F68-4372-AA8D-D0C2E8025DD9}" destId="{AFE0BCBA-705F-4014-A71F-ACF9FEB10074}" srcOrd="0" destOrd="0" presId="urn:microsoft.com/office/officeart/2005/8/layout/vList5"/>
    <dgm:cxn modelId="{CB38AAED-53B3-42E0-9601-258AD1381C9B}" type="presParOf" srcId="{3ED51180-9F68-4372-AA8D-D0C2E8025DD9}" destId="{FBD844F9-D54E-4881-B9C0-FFE130F05FA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D0475A0-AD89-4979-91E8-3992D6A8F650}" type="doc">
      <dgm:prSet loTypeId="urn:microsoft.com/office/officeart/2005/8/layout/venn1" loCatId="relationship" qsTypeId="urn:microsoft.com/office/officeart/2005/8/quickstyle/3d3" qsCatId="3D" csTypeId="urn:microsoft.com/office/officeart/2005/8/colors/accent1_2" csCatId="accent1" phldr="1"/>
      <dgm:spPr/>
      <dgm:t>
        <a:bodyPr/>
        <a:lstStyle/>
        <a:p>
          <a:endParaRPr lang="en-US"/>
        </a:p>
      </dgm:t>
    </dgm:pt>
    <dgm:pt modelId="{E6727372-D6F1-4805-8318-F9C5C7EEF1B3}">
      <dgm:prSet custT="1"/>
      <dgm:spPr>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1800" dirty="0" smtClean="0"/>
            <a:t>Only 17% of the awards  given out to STEM fields since 1987 have been given to women.</a:t>
          </a:r>
        </a:p>
        <a:p>
          <a:pPr rtl="0"/>
          <a:endParaRPr lang="en-US" sz="1800" dirty="0" smtClean="0"/>
        </a:p>
        <a:p>
          <a:pPr rtl="0"/>
          <a:r>
            <a:rPr lang="en-US" sz="1800" dirty="0" smtClean="0"/>
            <a:t>  The RAISE Project      </a:t>
          </a:r>
          <a:endParaRPr lang="en-US" sz="1800" dirty="0"/>
        </a:p>
      </dgm:t>
    </dgm:pt>
    <dgm:pt modelId="{576ECCF5-ECE8-4E6E-B3E6-660ABB9C3DA0}" type="parTrans" cxnId="{BBA3C46E-D4F2-409E-8BDD-89398431BE08}">
      <dgm:prSet/>
      <dgm:spPr/>
      <dgm:t>
        <a:bodyPr/>
        <a:lstStyle/>
        <a:p>
          <a:endParaRPr lang="en-US"/>
        </a:p>
      </dgm:t>
    </dgm:pt>
    <dgm:pt modelId="{8F2028C5-091F-468F-92AA-CCE385723F65}" type="sibTrans" cxnId="{BBA3C46E-D4F2-409E-8BDD-89398431BE08}">
      <dgm:prSet/>
      <dgm:spPr/>
      <dgm:t>
        <a:bodyPr/>
        <a:lstStyle/>
        <a:p>
          <a:endParaRPr lang="en-US"/>
        </a:p>
      </dgm:t>
    </dgm:pt>
    <dgm:pt modelId="{23CD3FF8-6EC1-4203-BED5-1F7BA7290E73}" type="pres">
      <dgm:prSet presAssocID="{AD0475A0-AD89-4979-91E8-3992D6A8F650}" presName="compositeShape" presStyleCnt="0">
        <dgm:presLayoutVars>
          <dgm:chMax val="7"/>
          <dgm:dir/>
          <dgm:resizeHandles val="exact"/>
        </dgm:presLayoutVars>
      </dgm:prSet>
      <dgm:spPr/>
      <dgm:t>
        <a:bodyPr/>
        <a:lstStyle/>
        <a:p>
          <a:endParaRPr lang="en-US"/>
        </a:p>
      </dgm:t>
    </dgm:pt>
    <dgm:pt modelId="{07B357EE-0A35-4056-9BB2-C95D9F471351}" type="pres">
      <dgm:prSet presAssocID="{E6727372-D6F1-4805-8318-F9C5C7EEF1B3}" presName="circ1TxSh" presStyleLbl="vennNode1" presStyleIdx="0" presStyleCnt="1" custScaleX="88289" custScaleY="52855" custLinFactNeighborX="4435" custLinFactNeighborY="-10265"/>
      <dgm:spPr>
        <a:prstGeom prst="roundRect">
          <a:avLst/>
        </a:prstGeom>
      </dgm:spPr>
      <dgm:t>
        <a:bodyPr/>
        <a:lstStyle/>
        <a:p>
          <a:endParaRPr lang="en-US"/>
        </a:p>
      </dgm:t>
    </dgm:pt>
  </dgm:ptLst>
  <dgm:cxnLst>
    <dgm:cxn modelId="{BBA3C46E-D4F2-409E-8BDD-89398431BE08}" srcId="{AD0475A0-AD89-4979-91E8-3992D6A8F650}" destId="{E6727372-D6F1-4805-8318-F9C5C7EEF1B3}" srcOrd="0" destOrd="0" parTransId="{576ECCF5-ECE8-4E6E-B3E6-660ABB9C3DA0}" sibTransId="{8F2028C5-091F-468F-92AA-CCE385723F65}"/>
    <dgm:cxn modelId="{B131AD04-F496-4B74-BBF7-D9860946DC26}" type="presOf" srcId="{AD0475A0-AD89-4979-91E8-3992D6A8F650}" destId="{23CD3FF8-6EC1-4203-BED5-1F7BA7290E73}" srcOrd="0" destOrd="0" presId="urn:microsoft.com/office/officeart/2005/8/layout/venn1"/>
    <dgm:cxn modelId="{6ABBB656-3793-42D5-83A3-0F9DFAC184D3}" type="presOf" srcId="{E6727372-D6F1-4805-8318-F9C5C7EEF1B3}" destId="{07B357EE-0A35-4056-9BB2-C95D9F471351}" srcOrd="0" destOrd="0" presId="urn:microsoft.com/office/officeart/2005/8/layout/venn1"/>
    <dgm:cxn modelId="{8A6CC9D0-1EF5-4407-9AA1-E2AF54925048}" type="presParOf" srcId="{23CD3FF8-6EC1-4203-BED5-1F7BA7290E73}" destId="{07B357EE-0A35-4056-9BB2-C95D9F471351}"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8DFC553-1827-431F-8A81-58F29279E041}" type="doc">
      <dgm:prSet loTypeId="urn:microsoft.com/office/officeart/2005/8/layout/list1" loCatId="list" qsTypeId="urn:microsoft.com/office/officeart/2005/8/quickstyle/3d3" qsCatId="3D" csTypeId="urn:microsoft.com/office/officeart/2005/8/colors/accent1_2" csCatId="accent1" phldr="1"/>
      <dgm:spPr/>
      <dgm:t>
        <a:bodyPr/>
        <a:lstStyle/>
        <a:p>
          <a:endParaRPr lang="en-US"/>
        </a:p>
      </dgm:t>
    </dgm:pt>
    <dgm:pt modelId="{748C75DC-F7E8-4944-83CF-2179036C91B2}">
      <dgm:prSet phldrT="[Text]" custT="1"/>
      <dgm:spPr>
        <a:solidFill>
          <a:schemeClr val="accent1">
            <a:lumMod val="75000"/>
          </a:schemeClr>
        </a:solidFill>
      </dgm:spPr>
      <dgm:t>
        <a:bodyPr/>
        <a:lstStyle/>
        <a:p>
          <a:r>
            <a:rPr lang="en-US" sz="2400" dirty="0" smtClean="0"/>
            <a:t>Center for Organizational Development and Leadership (ODL)</a:t>
          </a:r>
          <a:endParaRPr lang="en-US" sz="2400" dirty="0"/>
        </a:p>
      </dgm:t>
    </dgm:pt>
    <dgm:pt modelId="{74CACDBA-63C4-4DDD-89EF-6F1385D71A96}" type="parTrans" cxnId="{A234854A-1E62-4060-8EE9-5C3D84CA545D}">
      <dgm:prSet/>
      <dgm:spPr/>
      <dgm:t>
        <a:bodyPr/>
        <a:lstStyle/>
        <a:p>
          <a:endParaRPr lang="en-US"/>
        </a:p>
      </dgm:t>
    </dgm:pt>
    <dgm:pt modelId="{C5510420-3CA7-4FFC-92AA-13C2CB4110C6}" type="sibTrans" cxnId="{A234854A-1E62-4060-8EE9-5C3D84CA545D}">
      <dgm:prSet/>
      <dgm:spPr/>
      <dgm:t>
        <a:bodyPr/>
        <a:lstStyle/>
        <a:p>
          <a:endParaRPr lang="en-US"/>
        </a:p>
      </dgm:t>
    </dgm:pt>
    <dgm:pt modelId="{B918922D-E8DB-4FDD-BEB3-D6E9701385AC}">
      <dgm:prSet phldrT="[Text]" custT="1"/>
      <dgm:spPr/>
      <dgm:t>
        <a:bodyPr/>
        <a:lstStyle/>
        <a:p>
          <a:r>
            <a:rPr lang="en-US" sz="2400" dirty="0" smtClean="0"/>
            <a:t>Targets leaders in higher education</a:t>
          </a:r>
          <a:endParaRPr lang="en-US" sz="2400" dirty="0"/>
        </a:p>
      </dgm:t>
    </dgm:pt>
    <dgm:pt modelId="{1D32358C-11E1-465F-916C-D869C99AA4A1}" type="parTrans" cxnId="{7E9E9A5D-13D2-4AD4-9BA5-AD6D7DAD365B}">
      <dgm:prSet/>
      <dgm:spPr/>
      <dgm:t>
        <a:bodyPr/>
        <a:lstStyle/>
        <a:p>
          <a:endParaRPr lang="en-US"/>
        </a:p>
      </dgm:t>
    </dgm:pt>
    <dgm:pt modelId="{1E3FEF41-F882-4685-A1E0-D73E62ED5588}" type="sibTrans" cxnId="{7E9E9A5D-13D2-4AD4-9BA5-AD6D7DAD365B}">
      <dgm:prSet/>
      <dgm:spPr/>
      <dgm:t>
        <a:bodyPr/>
        <a:lstStyle/>
        <a:p>
          <a:endParaRPr lang="en-US"/>
        </a:p>
      </dgm:t>
    </dgm:pt>
    <dgm:pt modelId="{19E4356B-5F82-46A7-A18A-BF50F13DD1BF}">
      <dgm:prSet phldrT="[Text]" custT="1"/>
      <dgm:spPr>
        <a:solidFill>
          <a:schemeClr val="accent1">
            <a:lumMod val="75000"/>
          </a:schemeClr>
        </a:solidFill>
      </dgm:spPr>
      <dgm:t>
        <a:bodyPr/>
        <a:lstStyle/>
        <a:p>
          <a:r>
            <a:rPr lang="en-US" sz="2400" dirty="0" smtClean="0"/>
            <a:t>Executive Leadership Program (ELP)</a:t>
          </a:r>
          <a:endParaRPr lang="en-US" sz="2400" dirty="0"/>
        </a:p>
      </dgm:t>
    </dgm:pt>
    <dgm:pt modelId="{F8951FC8-9D75-456D-A4B8-0A6575BE73D2}" type="parTrans" cxnId="{390BF7D2-D591-4A1A-B0FA-3B85A461E412}">
      <dgm:prSet/>
      <dgm:spPr/>
      <dgm:t>
        <a:bodyPr/>
        <a:lstStyle/>
        <a:p>
          <a:endParaRPr lang="en-US"/>
        </a:p>
      </dgm:t>
    </dgm:pt>
    <dgm:pt modelId="{E6A9E167-1D63-4983-9A2F-4DB745AFF2FB}" type="sibTrans" cxnId="{390BF7D2-D591-4A1A-B0FA-3B85A461E412}">
      <dgm:prSet/>
      <dgm:spPr/>
      <dgm:t>
        <a:bodyPr/>
        <a:lstStyle/>
        <a:p>
          <a:endParaRPr lang="en-US"/>
        </a:p>
      </dgm:t>
    </dgm:pt>
    <dgm:pt modelId="{86BD890F-03DF-43AC-B846-3F4EA1233FED}">
      <dgm:prSet phldrT="[Text]" custT="1"/>
      <dgm:spPr/>
      <dgm:t>
        <a:bodyPr/>
        <a:lstStyle/>
        <a:p>
          <a:r>
            <a:rPr lang="en-US" sz="2400" dirty="0" smtClean="0"/>
            <a:t>Developed by Institute of Women’s Leadership for executive women in industry</a:t>
          </a:r>
          <a:endParaRPr lang="en-US" sz="2400" dirty="0"/>
        </a:p>
      </dgm:t>
    </dgm:pt>
    <dgm:pt modelId="{AB1B8F74-9F59-4BAA-AB87-08AF4CFBDEB6}" type="parTrans" cxnId="{5409F03B-E27B-4975-A5EA-E9C97D9AFB32}">
      <dgm:prSet/>
      <dgm:spPr/>
      <dgm:t>
        <a:bodyPr/>
        <a:lstStyle/>
        <a:p>
          <a:endParaRPr lang="en-US"/>
        </a:p>
      </dgm:t>
    </dgm:pt>
    <dgm:pt modelId="{9D3B6CBB-2870-4109-8F22-7275859B471F}" type="sibTrans" cxnId="{5409F03B-E27B-4975-A5EA-E9C97D9AFB32}">
      <dgm:prSet/>
      <dgm:spPr/>
      <dgm:t>
        <a:bodyPr/>
        <a:lstStyle/>
        <a:p>
          <a:endParaRPr lang="en-US"/>
        </a:p>
      </dgm:t>
    </dgm:pt>
    <dgm:pt modelId="{CCD4A5F5-D328-49DB-8B7E-BD3BF6626E06}">
      <dgm:prSet phldrT="[Text]" custT="1"/>
      <dgm:spPr>
        <a:solidFill>
          <a:schemeClr val="accent1">
            <a:lumMod val="75000"/>
          </a:schemeClr>
        </a:solidFill>
      </dgm:spPr>
      <dgm:t>
        <a:bodyPr/>
        <a:lstStyle/>
        <a:p>
          <a:r>
            <a:rPr lang="en-US" sz="2400" dirty="0" err="1" smtClean="0"/>
            <a:t>SciWomen</a:t>
          </a:r>
          <a:r>
            <a:rPr lang="en-US" sz="2400" dirty="0" smtClean="0"/>
            <a:t> OASIS</a:t>
          </a:r>
          <a:endParaRPr lang="en-US" sz="2400" dirty="0"/>
        </a:p>
      </dgm:t>
    </dgm:pt>
    <dgm:pt modelId="{AC016C43-6C3B-4BAF-8114-62335B465B8D}" type="parTrans" cxnId="{9111905F-A820-4C03-AC6F-B8417D9E4B7C}">
      <dgm:prSet/>
      <dgm:spPr/>
      <dgm:t>
        <a:bodyPr/>
        <a:lstStyle/>
        <a:p>
          <a:endParaRPr lang="en-US"/>
        </a:p>
      </dgm:t>
    </dgm:pt>
    <dgm:pt modelId="{2A9EB250-847D-48D4-9D1A-67B0CC2E4D0B}" type="sibTrans" cxnId="{9111905F-A820-4C03-AC6F-B8417D9E4B7C}">
      <dgm:prSet/>
      <dgm:spPr/>
      <dgm:t>
        <a:bodyPr/>
        <a:lstStyle/>
        <a:p>
          <a:endParaRPr lang="en-US"/>
        </a:p>
      </dgm:t>
    </dgm:pt>
    <dgm:pt modelId="{67403A69-C2FC-41D1-B6F7-67DB72680407}">
      <dgm:prSet phldrT="[Text]" custT="1"/>
      <dgm:spPr/>
      <dgm:t>
        <a:bodyPr/>
        <a:lstStyle/>
        <a:p>
          <a:r>
            <a:rPr lang="en-US" sz="2400" dirty="0" smtClean="0"/>
            <a:t>Targets faculty women in science</a:t>
          </a:r>
          <a:endParaRPr lang="en-US" sz="2400" dirty="0"/>
        </a:p>
      </dgm:t>
    </dgm:pt>
    <dgm:pt modelId="{93605DDC-6BAE-423C-9571-DCA535DD79CC}" type="parTrans" cxnId="{C346FD17-37A0-4A78-9714-FC9A9F966919}">
      <dgm:prSet/>
      <dgm:spPr/>
      <dgm:t>
        <a:bodyPr/>
        <a:lstStyle/>
        <a:p>
          <a:endParaRPr lang="en-US"/>
        </a:p>
      </dgm:t>
    </dgm:pt>
    <dgm:pt modelId="{4D6CB3A6-A1B9-41EA-90ED-5F047BE0CB2D}" type="sibTrans" cxnId="{C346FD17-37A0-4A78-9714-FC9A9F966919}">
      <dgm:prSet/>
      <dgm:spPr/>
      <dgm:t>
        <a:bodyPr/>
        <a:lstStyle/>
        <a:p>
          <a:endParaRPr lang="en-US"/>
        </a:p>
      </dgm:t>
    </dgm:pt>
    <dgm:pt modelId="{95472224-7135-4D07-88D2-F758F2511C07}" type="pres">
      <dgm:prSet presAssocID="{18DFC553-1827-431F-8A81-58F29279E041}" presName="linear" presStyleCnt="0">
        <dgm:presLayoutVars>
          <dgm:dir/>
          <dgm:animLvl val="lvl"/>
          <dgm:resizeHandles val="exact"/>
        </dgm:presLayoutVars>
      </dgm:prSet>
      <dgm:spPr/>
      <dgm:t>
        <a:bodyPr/>
        <a:lstStyle/>
        <a:p>
          <a:endParaRPr lang="en-US"/>
        </a:p>
      </dgm:t>
    </dgm:pt>
    <dgm:pt modelId="{DE18A9A9-F6B4-4430-A0B2-DEB440B4F7A8}" type="pres">
      <dgm:prSet presAssocID="{748C75DC-F7E8-4944-83CF-2179036C91B2}" presName="parentLin" presStyleCnt="0"/>
      <dgm:spPr/>
    </dgm:pt>
    <dgm:pt modelId="{0DFD1805-6225-4CCC-B381-A3F971F81A21}" type="pres">
      <dgm:prSet presAssocID="{748C75DC-F7E8-4944-83CF-2179036C91B2}" presName="parentLeftMargin" presStyleLbl="node1" presStyleIdx="0" presStyleCnt="3"/>
      <dgm:spPr/>
      <dgm:t>
        <a:bodyPr/>
        <a:lstStyle/>
        <a:p>
          <a:endParaRPr lang="en-US"/>
        </a:p>
      </dgm:t>
    </dgm:pt>
    <dgm:pt modelId="{75C36B7B-8AC1-4CED-912A-8CAA03626B9F}" type="pres">
      <dgm:prSet presAssocID="{748C75DC-F7E8-4944-83CF-2179036C91B2}" presName="parentText" presStyleLbl="node1" presStyleIdx="0" presStyleCnt="3" custScaleX="110819" custScaleY="115748">
        <dgm:presLayoutVars>
          <dgm:chMax val="0"/>
          <dgm:bulletEnabled val="1"/>
        </dgm:presLayoutVars>
      </dgm:prSet>
      <dgm:spPr/>
      <dgm:t>
        <a:bodyPr/>
        <a:lstStyle/>
        <a:p>
          <a:endParaRPr lang="en-US"/>
        </a:p>
      </dgm:t>
    </dgm:pt>
    <dgm:pt modelId="{684C514E-4CA6-4318-B71A-4827C87F78E3}" type="pres">
      <dgm:prSet presAssocID="{748C75DC-F7E8-4944-83CF-2179036C91B2}" presName="negativeSpace" presStyleCnt="0"/>
      <dgm:spPr/>
    </dgm:pt>
    <dgm:pt modelId="{B9CD701E-A4C9-4147-BA99-FA40D15253B3}" type="pres">
      <dgm:prSet presAssocID="{748C75DC-F7E8-4944-83CF-2179036C91B2}" presName="childText" presStyleLbl="conFgAcc1" presStyleIdx="0" presStyleCnt="3">
        <dgm:presLayoutVars>
          <dgm:bulletEnabled val="1"/>
        </dgm:presLayoutVars>
      </dgm:prSet>
      <dgm:spPr/>
      <dgm:t>
        <a:bodyPr/>
        <a:lstStyle/>
        <a:p>
          <a:endParaRPr lang="en-US"/>
        </a:p>
      </dgm:t>
    </dgm:pt>
    <dgm:pt modelId="{54A77E9E-C166-40D3-A0B6-50A779D428EB}" type="pres">
      <dgm:prSet presAssocID="{C5510420-3CA7-4FFC-92AA-13C2CB4110C6}" presName="spaceBetweenRectangles" presStyleCnt="0"/>
      <dgm:spPr/>
    </dgm:pt>
    <dgm:pt modelId="{8550DDBF-7848-4AC9-81C9-7548181D360A}" type="pres">
      <dgm:prSet presAssocID="{19E4356B-5F82-46A7-A18A-BF50F13DD1BF}" presName="parentLin" presStyleCnt="0"/>
      <dgm:spPr/>
    </dgm:pt>
    <dgm:pt modelId="{9D7317D7-A0B8-493C-9D83-0F52770E38B4}" type="pres">
      <dgm:prSet presAssocID="{19E4356B-5F82-46A7-A18A-BF50F13DD1BF}" presName="parentLeftMargin" presStyleLbl="node1" presStyleIdx="0" presStyleCnt="3"/>
      <dgm:spPr/>
      <dgm:t>
        <a:bodyPr/>
        <a:lstStyle/>
        <a:p>
          <a:endParaRPr lang="en-US"/>
        </a:p>
      </dgm:t>
    </dgm:pt>
    <dgm:pt modelId="{7B5BF56B-A522-42F9-8F66-ED1DA0E92613}" type="pres">
      <dgm:prSet presAssocID="{19E4356B-5F82-46A7-A18A-BF50F13DD1BF}" presName="parentText" presStyleLbl="node1" presStyleIdx="1" presStyleCnt="3" custScaleX="110819">
        <dgm:presLayoutVars>
          <dgm:chMax val="0"/>
          <dgm:bulletEnabled val="1"/>
        </dgm:presLayoutVars>
      </dgm:prSet>
      <dgm:spPr/>
      <dgm:t>
        <a:bodyPr/>
        <a:lstStyle/>
        <a:p>
          <a:endParaRPr lang="en-US"/>
        </a:p>
      </dgm:t>
    </dgm:pt>
    <dgm:pt modelId="{73633A18-CE83-4E6C-B787-89C91E40DEEE}" type="pres">
      <dgm:prSet presAssocID="{19E4356B-5F82-46A7-A18A-BF50F13DD1BF}" presName="negativeSpace" presStyleCnt="0"/>
      <dgm:spPr/>
    </dgm:pt>
    <dgm:pt modelId="{B4991242-984E-47F9-8D28-B0BF92C41FD9}" type="pres">
      <dgm:prSet presAssocID="{19E4356B-5F82-46A7-A18A-BF50F13DD1BF}" presName="childText" presStyleLbl="conFgAcc1" presStyleIdx="1" presStyleCnt="3">
        <dgm:presLayoutVars>
          <dgm:bulletEnabled val="1"/>
        </dgm:presLayoutVars>
      </dgm:prSet>
      <dgm:spPr/>
      <dgm:t>
        <a:bodyPr/>
        <a:lstStyle/>
        <a:p>
          <a:endParaRPr lang="en-US"/>
        </a:p>
      </dgm:t>
    </dgm:pt>
    <dgm:pt modelId="{FED56305-3B7D-49A0-8D6B-EEC6A45E1CFB}" type="pres">
      <dgm:prSet presAssocID="{E6A9E167-1D63-4983-9A2F-4DB745AFF2FB}" presName="spaceBetweenRectangles" presStyleCnt="0"/>
      <dgm:spPr/>
    </dgm:pt>
    <dgm:pt modelId="{34E4D25A-9320-44DB-9A3D-29710AF601B0}" type="pres">
      <dgm:prSet presAssocID="{CCD4A5F5-D328-49DB-8B7E-BD3BF6626E06}" presName="parentLin" presStyleCnt="0"/>
      <dgm:spPr/>
    </dgm:pt>
    <dgm:pt modelId="{077AB7FB-1EA8-4D4D-ABDE-ED75EC02C888}" type="pres">
      <dgm:prSet presAssocID="{CCD4A5F5-D328-49DB-8B7E-BD3BF6626E06}" presName="parentLeftMargin" presStyleLbl="node1" presStyleIdx="1" presStyleCnt="3"/>
      <dgm:spPr/>
      <dgm:t>
        <a:bodyPr/>
        <a:lstStyle/>
        <a:p>
          <a:endParaRPr lang="en-US"/>
        </a:p>
      </dgm:t>
    </dgm:pt>
    <dgm:pt modelId="{B631FFAD-3BA6-4F15-B33B-620DC7CD4AA8}" type="pres">
      <dgm:prSet presAssocID="{CCD4A5F5-D328-49DB-8B7E-BD3BF6626E06}" presName="parentText" presStyleLbl="node1" presStyleIdx="2" presStyleCnt="3" custScaleX="110819">
        <dgm:presLayoutVars>
          <dgm:chMax val="0"/>
          <dgm:bulletEnabled val="1"/>
        </dgm:presLayoutVars>
      </dgm:prSet>
      <dgm:spPr/>
      <dgm:t>
        <a:bodyPr/>
        <a:lstStyle/>
        <a:p>
          <a:endParaRPr lang="en-US"/>
        </a:p>
      </dgm:t>
    </dgm:pt>
    <dgm:pt modelId="{D1D26ACF-B274-465A-8B7B-EEA6D5055D3C}" type="pres">
      <dgm:prSet presAssocID="{CCD4A5F5-D328-49DB-8B7E-BD3BF6626E06}" presName="negativeSpace" presStyleCnt="0"/>
      <dgm:spPr/>
    </dgm:pt>
    <dgm:pt modelId="{A14CAE8D-C25A-4E2A-934C-32D6696F01BC}" type="pres">
      <dgm:prSet presAssocID="{CCD4A5F5-D328-49DB-8B7E-BD3BF6626E06}" presName="childText" presStyleLbl="conFgAcc1" presStyleIdx="2" presStyleCnt="3">
        <dgm:presLayoutVars>
          <dgm:bulletEnabled val="1"/>
        </dgm:presLayoutVars>
      </dgm:prSet>
      <dgm:spPr/>
      <dgm:t>
        <a:bodyPr/>
        <a:lstStyle/>
        <a:p>
          <a:endParaRPr lang="en-US"/>
        </a:p>
      </dgm:t>
    </dgm:pt>
  </dgm:ptLst>
  <dgm:cxnLst>
    <dgm:cxn modelId="{A234854A-1E62-4060-8EE9-5C3D84CA545D}" srcId="{18DFC553-1827-431F-8A81-58F29279E041}" destId="{748C75DC-F7E8-4944-83CF-2179036C91B2}" srcOrd="0" destOrd="0" parTransId="{74CACDBA-63C4-4DDD-89EF-6F1385D71A96}" sibTransId="{C5510420-3CA7-4FFC-92AA-13C2CB4110C6}"/>
    <dgm:cxn modelId="{877C53BC-E75F-4A79-A013-B48225E7FF98}" type="presOf" srcId="{67403A69-C2FC-41D1-B6F7-67DB72680407}" destId="{A14CAE8D-C25A-4E2A-934C-32D6696F01BC}" srcOrd="0" destOrd="0" presId="urn:microsoft.com/office/officeart/2005/8/layout/list1"/>
    <dgm:cxn modelId="{72DCE634-9EB9-4E57-A90F-3CAB41C40764}" type="presOf" srcId="{19E4356B-5F82-46A7-A18A-BF50F13DD1BF}" destId="{7B5BF56B-A522-42F9-8F66-ED1DA0E92613}" srcOrd="1" destOrd="0" presId="urn:microsoft.com/office/officeart/2005/8/layout/list1"/>
    <dgm:cxn modelId="{DCE74EE9-3691-4248-A3DD-20A9173BE078}" type="presOf" srcId="{86BD890F-03DF-43AC-B846-3F4EA1233FED}" destId="{B4991242-984E-47F9-8D28-B0BF92C41FD9}" srcOrd="0" destOrd="0" presId="urn:microsoft.com/office/officeart/2005/8/layout/list1"/>
    <dgm:cxn modelId="{1A3FEED3-040E-4256-AD38-CC6963C8FD96}" type="presOf" srcId="{B918922D-E8DB-4FDD-BEB3-D6E9701385AC}" destId="{B9CD701E-A4C9-4147-BA99-FA40D15253B3}" srcOrd="0" destOrd="0" presId="urn:microsoft.com/office/officeart/2005/8/layout/list1"/>
    <dgm:cxn modelId="{5A86F4CA-96CC-442E-A4CC-BB0165269EC4}" type="presOf" srcId="{748C75DC-F7E8-4944-83CF-2179036C91B2}" destId="{0DFD1805-6225-4CCC-B381-A3F971F81A21}" srcOrd="0" destOrd="0" presId="urn:microsoft.com/office/officeart/2005/8/layout/list1"/>
    <dgm:cxn modelId="{C346FD17-37A0-4A78-9714-FC9A9F966919}" srcId="{CCD4A5F5-D328-49DB-8B7E-BD3BF6626E06}" destId="{67403A69-C2FC-41D1-B6F7-67DB72680407}" srcOrd="0" destOrd="0" parTransId="{93605DDC-6BAE-423C-9571-DCA535DD79CC}" sibTransId="{4D6CB3A6-A1B9-41EA-90ED-5F047BE0CB2D}"/>
    <dgm:cxn modelId="{E723848A-6C60-466D-8491-73ADC3353B5A}" type="presOf" srcId="{CCD4A5F5-D328-49DB-8B7E-BD3BF6626E06}" destId="{077AB7FB-1EA8-4D4D-ABDE-ED75EC02C888}" srcOrd="0" destOrd="0" presId="urn:microsoft.com/office/officeart/2005/8/layout/list1"/>
    <dgm:cxn modelId="{D95E0831-48EF-4230-8C25-60E067406B54}" type="presOf" srcId="{CCD4A5F5-D328-49DB-8B7E-BD3BF6626E06}" destId="{B631FFAD-3BA6-4F15-B33B-620DC7CD4AA8}" srcOrd="1" destOrd="0" presId="urn:microsoft.com/office/officeart/2005/8/layout/list1"/>
    <dgm:cxn modelId="{DA701E9D-54BB-41ED-B52F-E04989E72F0D}" type="presOf" srcId="{748C75DC-F7E8-4944-83CF-2179036C91B2}" destId="{75C36B7B-8AC1-4CED-912A-8CAA03626B9F}" srcOrd="1" destOrd="0" presId="urn:microsoft.com/office/officeart/2005/8/layout/list1"/>
    <dgm:cxn modelId="{4EA2F370-E0C4-4007-B550-EFBFECC5A010}" type="presOf" srcId="{18DFC553-1827-431F-8A81-58F29279E041}" destId="{95472224-7135-4D07-88D2-F758F2511C07}" srcOrd="0" destOrd="0" presId="urn:microsoft.com/office/officeart/2005/8/layout/list1"/>
    <dgm:cxn modelId="{9C2BC675-8BAA-412E-998B-03453B49A3A6}" type="presOf" srcId="{19E4356B-5F82-46A7-A18A-BF50F13DD1BF}" destId="{9D7317D7-A0B8-493C-9D83-0F52770E38B4}" srcOrd="0" destOrd="0" presId="urn:microsoft.com/office/officeart/2005/8/layout/list1"/>
    <dgm:cxn modelId="{5409F03B-E27B-4975-A5EA-E9C97D9AFB32}" srcId="{19E4356B-5F82-46A7-A18A-BF50F13DD1BF}" destId="{86BD890F-03DF-43AC-B846-3F4EA1233FED}" srcOrd="0" destOrd="0" parTransId="{AB1B8F74-9F59-4BAA-AB87-08AF4CFBDEB6}" sibTransId="{9D3B6CBB-2870-4109-8F22-7275859B471F}"/>
    <dgm:cxn modelId="{390BF7D2-D591-4A1A-B0FA-3B85A461E412}" srcId="{18DFC553-1827-431F-8A81-58F29279E041}" destId="{19E4356B-5F82-46A7-A18A-BF50F13DD1BF}" srcOrd="1" destOrd="0" parTransId="{F8951FC8-9D75-456D-A4B8-0A6575BE73D2}" sibTransId="{E6A9E167-1D63-4983-9A2F-4DB745AFF2FB}"/>
    <dgm:cxn modelId="{9111905F-A820-4C03-AC6F-B8417D9E4B7C}" srcId="{18DFC553-1827-431F-8A81-58F29279E041}" destId="{CCD4A5F5-D328-49DB-8B7E-BD3BF6626E06}" srcOrd="2" destOrd="0" parTransId="{AC016C43-6C3B-4BAF-8114-62335B465B8D}" sibTransId="{2A9EB250-847D-48D4-9D1A-67B0CC2E4D0B}"/>
    <dgm:cxn modelId="{7E9E9A5D-13D2-4AD4-9BA5-AD6D7DAD365B}" srcId="{748C75DC-F7E8-4944-83CF-2179036C91B2}" destId="{B918922D-E8DB-4FDD-BEB3-D6E9701385AC}" srcOrd="0" destOrd="0" parTransId="{1D32358C-11E1-465F-916C-D869C99AA4A1}" sibTransId="{1E3FEF41-F882-4685-A1E0-D73E62ED5588}"/>
    <dgm:cxn modelId="{BA070EA9-DA12-40C3-A0C6-78ABAB50BF19}" type="presParOf" srcId="{95472224-7135-4D07-88D2-F758F2511C07}" destId="{DE18A9A9-F6B4-4430-A0B2-DEB440B4F7A8}" srcOrd="0" destOrd="0" presId="urn:microsoft.com/office/officeart/2005/8/layout/list1"/>
    <dgm:cxn modelId="{92E8D241-6985-4DA8-9D1F-6D6E59F58BD7}" type="presParOf" srcId="{DE18A9A9-F6B4-4430-A0B2-DEB440B4F7A8}" destId="{0DFD1805-6225-4CCC-B381-A3F971F81A21}" srcOrd="0" destOrd="0" presId="urn:microsoft.com/office/officeart/2005/8/layout/list1"/>
    <dgm:cxn modelId="{CE92C5DB-D111-43F9-9BD2-868590435D56}" type="presParOf" srcId="{DE18A9A9-F6B4-4430-A0B2-DEB440B4F7A8}" destId="{75C36B7B-8AC1-4CED-912A-8CAA03626B9F}" srcOrd="1" destOrd="0" presId="urn:microsoft.com/office/officeart/2005/8/layout/list1"/>
    <dgm:cxn modelId="{057FFED6-ED01-49EA-9DC4-7EB4DF573F86}" type="presParOf" srcId="{95472224-7135-4D07-88D2-F758F2511C07}" destId="{684C514E-4CA6-4318-B71A-4827C87F78E3}" srcOrd="1" destOrd="0" presId="urn:microsoft.com/office/officeart/2005/8/layout/list1"/>
    <dgm:cxn modelId="{FE08A16A-0A58-4EB4-95F9-760922F97721}" type="presParOf" srcId="{95472224-7135-4D07-88D2-F758F2511C07}" destId="{B9CD701E-A4C9-4147-BA99-FA40D15253B3}" srcOrd="2" destOrd="0" presId="urn:microsoft.com/office/officeart/2005/8/layout/list1"/>
    <dgm:cxn modelId="{7FD004A3-80C7-4F21-8825-EF9546DB2627}" type="presParOf" srcId="{95472224-7135-4D07-88D2-F758F2511C07}" destId="{54A77E9E-C166-40D3-A0B6-50A779D428EB}" srcOrd="3" destOrd="0" presId="urn:microsoft.com/office/officeart/2005/8/layout/list1"/>
    <dgm:cxn modelId="{A0661FC8-3801-4841-96F5-9E7B50F9BB35}" type="presParOf" srcId="{95472224-7135-4D07-88D2-F758F2511C07}" destId="{8550DDBF-7848-4AC9-81C9-7548181D360A}" srcOrd="4" destOrd="0" presId="urn:microsoft.com/office/officeart/2005/8/layout/list1"/>
    <dgm:cxn modelId="{8AB2C69B-A86E-480F-AD04-DDDB47C70C20}" type="presParOf" srcId="{8550DDBF-7848-4AC9-81C9-7548181D360A}" destId="{9D7317D7-A0B8-493C-9D83-0F52770E38B4}" srcOrd="0" destOrd="0" presId="urn:microsoft.com/office/officeart/2005/8/layout/list1"/>
    <dgm:cxn modelId="{88632B52-489B-4B54-A686-3E3C93CD562E}" type="presParOf" srcId="{8550DDBF-7848-4AC9-81C9-7548181D360A}" destId="{7B5BF56B-A522-42F9-8F66-ED1DA0E92613}" srcOrd="1" destOrd="0" presId="urn:microsoft.com/office/officeart/2005/8/layout/list1"/>
    <dgm:cxn modelId="{9A790A0C-EE06-4508-8D87-309FC819052F}" type="presParOf" srcId="{95472224-7135-4D07-88D2-F758F2511C07}" destId="{73633A18-CE83-4E6C-B787-89C91E40DEEE}" srcOrd="5" destOrd="0" presId="urn:microsoft.com/office/officeart/2005/8/layout/list1"/>
    <dgm:cxn modelId="{38D9552D-859D-46E7-9996-EE63CDFC0341}" type="presParOf" srcId="{95472224-7135-4D07-88D2-F758F2511C07}" destId="{B4991242-984E-47F9-8D28-B0BF92C41FD9}" srcOrd="6" destOrd="0" presId="urn:microsoft.com/office/officeart/2005/8/layout/list1"/>
    <dgm:cxn modelId="{E05109C3-A6F4-4CB1-B5DA-CDE141263F1E}" type="presParOf" srcId="{95472224-7135-4D07-88D2-F758F2511C07}" destId="{FED56305-3B7D-49A0-8D6B-EEC6A45E1CFB}" srcOrd="7" destOrd="0" presId="urn:microsoft.com/office/officeart/2005/8/layout/list1"/>
    <dgm:cxn modelId="{FA067B78-0BA1-4AEF-8A01-8F11D07CB08F}" type="presParOf" srcId="{95472224-7135-4D07-88D2-F758F2511C07}" destId="{34E4D25A-9320-44DB-9A3D-29710AF601B0}" srcOrd="8" destOrd="0" presId="urn:microsoft.com/office/officeart/2005/8/layout/list1"/>
    <dgm:cxn modelId="{A382FCE8-D188-48A1-A396-BD26143833A9}" type="presParOf" srcId="{34E4D25A-9320-44DB-9A3D-29710AF601B0}" destId="{077AB7FB-1EA8-4D4D-ABDE-ED75EC02C888}" srcOrd="0" destOrd="0" presId="urn:microsoft.com/office/officeart/2005/8/layout/list1"/>
    <dgm:cxn modelId="{7D770568-E4DF-4D38-9B03-6411D3FEE702}" type="presParOf" srcId="{34E4D25A-9320-44DB-9A3D-29710AF601B0}" destId="{B631FFAD-3BA6-4F15-B33B-620DC7CD4AA8}" srcOrd="1" destOrd="0" presId="urn:microsoft.com/office/officeart/2005/8/layout/list1"/>
    <dgm:cxn modelId="{EC2662C8-3B7C-4920-8A33-FA7F7CE9BA6B}" type="presParOf" srcId="{95472224-7135-4D07-88D2-F758F2511C07}" destId="{D1D26ACF-B274-465A-8B7B-EEA6D5055D3C}" srcOrd="9" destOrd="0" presId="urn:microsoft.com/office/officeart/2005/8/layout/list1"/>
    <dgm:cxn modelId="{16C5BB84-44B7-4DC0-94DD-0DA8E1A12172}" type="presParOf" srcId="{95472224-7135-4D07-88D2-F758F2511C07}" destId="{A14CAE8D-C25A-4E2A-934C-32D6696F01B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EC9553-A354-4E76-A6B6-76423F1A38C8}" type="doc">
      <dgm:prSet loTypeId="urn:microsoft.com/office/officeart/2005/8/layout/lProcess3" loCatId="process" qsTypeId="urn:microsoft.com/office/officeart/2005/8/quickstyle/3d3" qsCatId="3D" csTypeId="urn:microsoft.com/office/officeart/2005/8/colors/accent1_2" csCatId="accent1" phldr="1"/>
      <dgm:spPr/>
      <dgm:t>
        <a:bodyPr/>
        <a:lstStyle/>
        <a:p>
          <a:endParaRPr lang="en-US"/>
        </a:p>
      </dgm:t>
    </dgm:pt>
    <dgm:pt modelId="{D0A9EEB6-B10B-4525-92E6-C1A326B95CA1}">
      <dgm:prSet phldrT="[Text]" custT="1"/>
      <dgm:spPr>
        <a:solidFill>
          <a:schemeClr val="accent1">
            <a:lumMod val="75000"/>
          </a:schemeClr>
        </a:solidFill>
      </dgm:spPr>
      <dgm:t>
        <a:bodyPr/>
        <a:lstStyle/>
        <a:p>
          <a:r>
            <a:rPr lang="en-US" sz="2400" dirty="0" smtClean="0">
              <a:solidFill>
                <a:schemeClr val="bg1"/>
              </a:solidFill>
              <a:latin typeface="+mn-lt"/>
            </a:rPr>
            <a:t>Skill building</a:t>
          </a:r>
          <a:endParaRPr lang="en-US" sz="2400" dirty="0">
            <a:solidFill>
              <a:schemeClr val="bg1"/>
            </a:solidFill>
          </a:endParaRPr>
        </a:p>
      </dgm:t>
    </dgm:pt>
    <dgm:pt modelId="{088DB62A-1F85-48EE-ABEF-02C5434ABD71}" type="parTrans" cxnId="{368F3F33-7D2D-49B9-8B07-C5952ABC5354}">
      <dgm:prSet/>
      <dgm:spPr/>
      <dgm:t>
        <a:bodyPr/>
        <a:lstStyle/>
        <a:p>
          <a:endParaRPr lang="en-US"/>
        </a:p>
      </dgm:t>
    </dgm:pt>
    <dgm:pt modelId="{79F83F8A-2273-41A1-93F7-5AE099901419}" type="sibTrans" cxnId="{368F3F33-7D2D-49B9-8B07-C5952ABC5354}">
      <dgm:prSet/>
      <dgm:spPr/>
      <dgm:t>
        <a:bodyPr/>
        <a:lstStyle/>
        <a:p>
          <a:endParaRPr lang="en-US"/>
        </a:p>
      </dgm:t>
    </dgm:pt>
    <dgm:pt modelId="{C2660CFD-5D85-4A12-9588-EFE0D05DCE85}">
      <dgm:prSet phldrT="[Text]" custT="1">
        <dgm:style>
          <a:lnRef idx="2">
            <a:schemeClr val="accent5"/>
          </a:lnRef>
          <a:fillRef idx="1">
            <a:schemeClr val="lt1"/>
          </a:fillRef>
          <a:effectRef idx="0">
            <a:schemeClr val="accent5"/>
          </a:effectRef>
          <a:fontRef idx="minor">
            <a:schemeClr val="dk1"/>
          </a:fontRef>
        </dgm:style>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dirty="0" smtClean="0">
              <a:solidFill>
                <a:schemeClr val="tx2"/>
              </a:solidFill>
            </a:rPr>
            <a:t>to prepare for leadership roles</a:t>
          </a:r>
          <a:endParaRPr lang="en-US" sz="2000" dirty="0">
            <a:solidFill>
              <a:schemeClr val="tx2"/>
            </a:solidFill>
          </a:endParaRPr>
        </a:p>
      </dgm:t>
    </dgm:pt>
    <dgm:pt modelId="{2E9762EE-C698-449A-97BD-77F213F0A16C}" type="parTrans" cxnId="{F05BBB57-09E4-47D8-B641-E940535B04AD}">
      <dgm:prSet/>
      <dgm:spPr/>
      <dgm:t>
        <a:bodyPr/>
        <a:lstStyle/>
        <a:p>
          <a:endParaRPr lang="en-US"/>
        </a:p>
      </dgm:t>
    </dgm:pt>
    <dgm:pt modelId="{B68C4944-80CE-4F4A-9CC8-F55F0DE6E367}" type="sibTrans" cxnId="{F05BBB57-09E4-47D8-B641-E940535B04AD}">
      <dgm:prSet/>
      <dgm:spPr/>
      <dgm:t>
        <a:bodyPr/>
        <a:lstStyle/>
        <a:p>
          <a:endParaRPr lang="en-US"/>
        </a:p>
      </dgm:t>
    </dgm:pt>
    <dgm:pt modelId="{8BB06B92-8DB3-46A6-8F1E-5E7E689741F6}">
      <dgm:prSet phldrT="[Text]" custT="1">
        <dgm:style>
          <a:lnRef idx="2">
            <a:schemeClr val="accent5"/>
          </a:lnRef>
          <a:fillRef idx="1">
            <a:schemeClr val="lt1"/>
          </a:fillRef>
          <a:effectRef idx="0">
            <a:schemeClr val="accent5"/>
          </a:effectRef>
          <a:fontRef idx="minor">
            <a:schemeClr val="dk1"/>
          </a:fontRef>
        </dgm:style>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dirty="0" smtClean="0">
              <a:solidFill>
                <a:schemeClr val="tx2"/>
              </a:solidFill>
            </a:rPr>
            <a:t>Workshop series</a:t>
          </a:r>
          <a:endParaRPr lang="en-US" sz="2000" dirty="0">
            <a:solidFill>
              <a:schemeClr val="tx2"/>
            </a:solidFill>
          </a:endParaRPr>
        </a:p>
      </dgm:t>
    </dgm:pt>
    <dgm:pt modelId="{ABE8B7EB-180B-4C55-BF57-CB0C20676774}" type="parTrans" cxnId="{30CABBC0-9CC7-4059-BB07-0BDFD7E250DC}">
      <dgm:prSet/>
      <dgm:spPr/>
      <dgm:t>
        <a:bodyPr/>
        <a:lstStyle/>
        <a:p>
          <a:endParaRPr lang="en-US"/>
        </a:p>
      </dgm:t>
    </dgm:pt>
    <dgm:pt modelId="{98C3EA26-37A1-4697-AE7D-89A5D61879A2}" type="sibTrans" cxnId="{30CABBC0-9CC7-4059-BB07-0BDFD7E250DC}">
      <dgm:prSet/>
      <dgm:spPr/>
      <dgm:t>
        <a:bodyPr/>
        <a:lstStyle/>
        <a:p>
          <a:endParaRPr lang="en-US"/>
        </a:p>
      </dgm:t>
    </dgm:pt>
    <dgm:pt modelId="{2404C723-6E26-4A91-837C-BBD94F5AFB19}">
      <dgm:prSet phldrT="[Text]" custT="1"/>
      <dgm:spPr>
        <a:solidFill>
          <a:schemeClr val="accent1">
            <a:lumMod val="75000"/>
          </a:schemeClr>
        </a:solidFill>
      </dgm:spPr>
      <dgm:t>
        <a:bodyPr/>
        <a:lstStyle/>
        <a:p>
          <a:r>
            <a:rPr lang="en-US" altLang="ja-JP" sz="2400" dirty="0" smtClean="0">
              <a:solidFill>
                <a:schemeClr val="bg1"/>
              </a:solidFill>
              <a:latin typeface="+mn-lt"/>
              <a:ea typeface="ＭＳ Ｐゴシック" pitchFamily="-65" charset="-128"/>
              <a:cs typeface="ＭＳ Ｐゴシック" pitchFamily="-65" charset="-128"/>
            </a:rPr>
            <a:t>Mentoring</a:t>
          </a:r>
          <a:endParaRPr lang="en-US" sz="2400" dirty="0">
            <a:solidFill>
              <a:schemeClr val="bg1"/>
            </a:solidFill>
          </a:endParaRPr>
        </a:p>
      </dgm:t>
    </dgm:pt>
    <dgm:pt modelId="{3648724F-3A9D-4935-8726-EBE6334DB7D7}" type="parTrans" cxnId="{E3528C9E-D170-48C5-8AD3-F8AB82CF1BA4}">
      <dgm:prSet/>
      <dgm:spPr/>
      <dgm:t>
        <a:bodyPr/>
        <a:lstStyle/>
        <a:p>
          <a:endParaRPr lang="en-US"/>
        </a:p>
      </dgm:t>
    </dgm:pt>
    <dgm:pt modelId="{174CF9EA-D5D8-4E3D-B3BA-C8A63A065F8D}" type="sibTrans" cxnId="{E3528C9E-D170-48C5-8AD3-F8AB82CF1BA4}">
      <dgm:prSet/>
      <dgm:spPr/>
      <dgm:t>
        <a:bodyPr/>
        <a:lstStyle/>
        <a:p>
          <a:endParaRPr lang="en-US"/>
        </a:p>
      </dgm:t>
    </dgm:pt>
    <dgm:pt modelId="{B6E4DC72-277C-4B55-A3D6-A189386814E6}">
      <dgm:prSet phldrT="[Text]" custT="1">
        <dgm:style>
          <a:lnRef idx="2">
            <a:schemeClr val="accent5"/>
          </a:lnRef>
          <a:fillRef idx="1">
            <a:schemeClr val="lt1"/>
          </a:fillRef>
          <a:effectRef idx="0">
            <a:schemeClr val="accent5"/>
          </a:effectRef>
          <a:fontRef idx="minor">
            <a:schemeClr val="dk1"/>
          </a:fontRef>
        </dgm:style>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altLang="ja-JP" sz="2000" dirty="0" smtClean="0">
              <a:solidFill>
                <a:schemeClr val="tx2"/>
              </a:solidFill>
              <a:latin typeface="+mn-lt"/>
              <a:ea typeface="ＭＳ Ｐゴシック" pitchFamily="-65" charset="-128"/>
              <a:cs typeface="ＭＳ Ｐゴシック" pitchFamily="-65" charset="-128"/>
            </a:rPr>
            <a:t>to maximize learning and improve mentoring skills</a:t>
          </a:r>
          <a:endParaRPr lang="en-US" sz="2000" dirty="0">
            <a:solidFill>
              <a:schemeClr val="tx2"/>
            </a:solidFill>
          </a:endParaRPr>
        </a:p>
      </dgm:t>
    </dgm:pt>
    <dgm:pt modelId="{12FBCE36-889A-4DD9-A955-96EE5341C69D}" type="parTrans" cxnId="{DE356025-DCD3-4071-8806-373C3363F9D3}">
      <dgm:prSet/>
      <dgm:spPr/>
      <dgm:t>
        <a:bodyPr/>
        <a:lstStyle/>
        <a:p>
          <a:endParaRPr lang="en-US"/>
        </a:p>
      </dgm:t>
    </dgm:pt>
    <dgm:pt modelId="{95723F4A-9C75-4D0B-A8BD-2E4D84764BB3}" type="sibTrans" cxnId="{DE356025-DCD3-4071-8806-373C3363F9D3}">
      <dgm:prSet/>
      <dgm:spPr/>
      <dgm:t>
        <a:bodyPr/>
        <a:lstStyle/>
        <a:p>
          <a:endParaRPr lang="en-US"/>
        </a:p>
      </dgm:t>
    </dgm:pt>
    <dgm:pt modelId="{6E7C9942-F1B0-4C01-92D0-A538FE0A13B6}">
      <dgm:prSet phldrT="[Text]" custT="1">
        <dgm:style>
          <a:lnRef idx="2">
            <a:schemeClr val="accent5"/>
          </a:lnRef>
          <a:fillRef idx="1">
            <a:schemeClr val="lt1"/>
          </a:fillRef>
          <a:effectRef idx="0">
            <a:schemeClr val="accent5"/>
          </a:effectRef>
          <a:fontRef idx="minor">
            <a:schemeClr val="dk1"/>
          </a:fontRef>
        </dgm:style>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dirty="0" smtClean="0">
              <a:solidFill>
                <a:schemeClr val="tx2"/>
              </a:solidFill>
            </a:rPr>
            <a:t>Peers and senior women</a:t>
          </a:r>
          <a:endParaRPr lang="en-US" sz="2000" dirty="0">
            <a:solidFill>
              <a:schemeClr val="tx2"/>
            </a:solidFill>
          </a:endParaRPr>
        </a:p>
      </dgm:t>
    </dgm:pt>
    <dgm:pt modelId="{900D14B7-490A-4871-A053-AADFE6C981FC}" type="parTrans" cxnId="{C8896BAA-8A68-4513-8126-46AA9539DE2E}">
      <dgm:prSet/>
      <dgm:spPr/>
      <dgm:t>
        <a:bodyPr/>
        <a:lstStyle/>
        <a:p>
          <a:endParaRPr lang="en-US"/>
        </a:p>
      </dgm:t>
    </dgm:pt>
    <dgm:pt modelId="{F0361D10-755A-493F-ADB1-096369B7B82E}" type="sibTrans" cxnId="{C8896BAA-8A68-4513-8126-46AA9539DE2E}">
      <dgm:prSet/>
      <dgm:spPr/>
      <dgm:t>
        <a:bodyPr/>
        <a:lstStyle/>
        <a:p>
          <a:endParaRPr lang="en-US"/>
        </a:p>
      </dgm:t>
    </dgm:pt>
    <dgm:pt modelId="{EDA1C235-8BFE-47B4-AAE9-8EAF7739902E}">
      <dgm:prSet phldrT="[Text]" custT="1"/>
      <dgm:spPr>
        <a:solidFill>
          <a:schemeClr val="accent1">
            <a:lumMod val="75000"/>
          </a:schemeClr>
        </a:solidFill>
      </dgm:spPr>
      <dgm:t>
        <a:bodyPr/>
        <a:lstStyle/>
        <a:p>
          <a:r>
            <a:rPr lang="en-US" altLang="ja-JP" sz="2400" dirty="0" smtClean="0">
              <a:solidFill>
                <a:schemeClr val="bg1"/>
              </a:solidFill>
              <a:latin typeface="+mn-lt"/>
              <a:ea typeface="ＭＳ Ｐゴシック" pitchFamily="-65" charset="-128"/>
              <a:cs typeface="ＭＳ Ｐゴシック" pitchFamily="-65" charset="-128"/>
            </a:rPr>
            <a:t>One-on-one coaching sessions</a:t>
          </a:r>
          <a:endParaRPr lang="en-US" sz="2400" dirty="0">
            <a:solidFill>
              <a:schemeClr val="bg1"/>
            </a:solidFill>
          </a:endParaRPr>
        </a:p>
      </dgm:t>
    </dgm:pt>
    <dgm:pt modelId="{59352373-F5C8-4F05-87F3-C11057174AE6}" type="parTrans" cxnId="{2F9B22AE-7223-4AA0-9CAF-C6473DC0257F}">
      <dgm:prSet/>
      <dgm:spPr/>
      <dgm:t>
        <a:bodyPr/>
        <a:lstStyle/>
        <a:p>
          <a:endParaRPr lang="en-US"/>
        </a:p>
      </dgm:t>
    </dgm:pt>
    <dgm:pt modelId="{1136EF2D-2694-44D3-A615-B7C1DB44C77E}" type="sibTrans" cxnId="{2F9B22AE-7223-4AA0-9CAF-C6473DC0257F}">
      <dgm:prSet/>
      <dgm:spPr/>
      <dgm:t>
        <a:bodyPr/>
        <a:lstStyle/>
        <a:p>
          <a:endParaRPr lang="en-US"/>
        </a:p>
      </dgm:t>
    </dgm:pt>
    <dgm:pt modelId="{6DBA41C2-21D9-49BB-B718-926675E3533D}">
      <dgm:prSet phldrT="[Text]" custT="1">
        <dgm:style>
          <a:lnRef idx="2">
            <a:schemeClr val="accent5"/>
          </a:lnRef>
          <a:fillRef idx="1">
            <a:schemeClr val="lt1"/>
          </a:fillRef>
          <a:effectRef idx="0">
            <a:schemeClr val="accent5"/>
          </a:effectRef>
          <a:fontRef idx="minor">
            <a:schemeClr val="dk1"/>
          </a:fontRef>
        </dgm:style>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altLang="ja-JP" sz="2000" dirty="0" smtClean="0">
              <a:solidFill>
                <a:schemeClr val="tx2"/>
              </a:solidFill>
              <a:latin typeface="+mn-lt"/>
              <a:ea typeface="ＭＳ Ｐゴシック" pitchFamily="-65" charset="-128"/>
              <a:cs typeface="ＭＳ Ｐゴシック" pitchFamily="-65" charset="-128"/>
            </a:rPr>
            <a:t>to create action plans for personalized goals </a:t>
          </a:r>
          <a:endParaRPr lang="en-US" sz="2000" dirty="0">
            <a:solidFill>
              <a:schemeClr val="tx2"/>
            </a:solidFill>
          </a:endParaRPr>
        </a:p>
      </dgm:t>
    </dgm:pt>
    <dgm:pt modelId="{CCC5BE38-6AFF-43AE-8D7F-C7F042F15572}" type="parTrans" cxnId="{36BCDA1E-3120-4D4C-B2CD-A69AC17519B4}">
      <dgm:prSet/>
      <dgm:spPr/>
      <dgm:t>
        <a:bodyPr/>
        <a:lstStyle/>
        <a:p>
          <a:endParaRPr lang="en-US"/>
        </a:p>
      </dgm:t>
    </dgm:pt>
    <dgm:pt modelId="{D9BE8B99-A55D-4B4F-8CB9-12AAE25CD735}" type="sibTrans" cxnId="{36BCDA1E-3120-4D4C-B2CD-A69AC17519B4}">
      <dgm:prSet/>
      <dgm:spPr/>
      <dgm:t>
        <a:bodyPr/>
        <a:lstStyle/>
        <a:p>
          <a:endParaRPr lang="en-US"/>
        </a:p>
      </dgm:t>
    </dgm:pt>
    <dgm:pt modelId="{8D4D503B-DC29-48E1-94CF-31AEF600F7DF}">
      <dgm:prSet phldrT="[Text]" custT="1">
        <dgm:style>
          <a:lnRef idx="2">
            <a:schemeClr val="accent5"/>
          </a:lnRef>
          <a:fillRef idx="1">
            <a:schemeClr val="lt1"/>
          </a:fillRef>
          <a:effectRef idx="0">
            <a:schemeClr val="accent5"/>
          </a:effectRef>
          <a:fontRef idx="minor">
            <a:schemeClr val="dk1"/>
          </a:fontRef>
        </dgm:style>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dirty="0" smtClean="0">
              <a:solidFill>
                <a:schemeClr val="tx2"/>
              </a:solidFill>
            </a:rPr>
            <a:t>Monthly meetings</a:t>
          </a:r>
          <a:endParaRPr lang="en-US" sz="2000" dirty="0">
            <a:solidFill>
              <a:schemeClr val="tx2"/>
            </a:solidFill>
          </a:endParaRPr>
        </a:p>
      </dgm:t>
    </dgm:pt>
    <dgm:pt modelId="{5711556A-196E-4C95-8DC8-9368107B3A8C}" type="parTrans" cxnId="{3377B5B1-7651-4708-829F-2C2552CC4B0A}">
      <dgm:prSet/>
      <dgm:spPr/>
      <dgm:t>
        <a:bodyPr/>
        <a:lstStyle/>
        <a:p>
          <a:endParaRPr lang="en-US"/>
        </a:p>
      </dgm:t>
    </dgm:pt>
    <dgm:pt modelId="{9BEAF7C9-9E76-4399-98A4-146666CB3CD3}" type="sibTrans" cxnId="{3377B5B1-7651-4708-829F-2C2552CC4B0A}">
      <dgm:prSet/>
      <dgm:spPr/>
      <dgm:t>
        <a:bodyPr/>
        <a:lstStyle/>
        <a:p>
          <a:endParaRPr lang="en-US"/>
        </a:p>
      </dgm:t>
    </dgm:pt>
    <dgm:pt modelId="{BA1B2E86-8DC7-4475-AF22-6F81BEE5F400}">
      <dgm:prSet phldrT="[Text]" custT="1"/>
      <dgm:spPr>
        <a:solidFill>
          <a:schemeClr val="accent1">
            <a:lumMod val="75000"/>
          </a:schemeClr>
        </a:solidFill>
      </dgm:spPr>
      <dgm:t>
        <a:bodyPr/>
        <a:lstStyle/>
        <a:p>
          <a:r>
            <a:rPr lang="en-US" sz="2400" dirty="0" smtClean="0">
              <a:solidFill>
                <a:schemeClr val="bg1"/>
              </a:solidFill>
            </a:rPr>
            <a:t>Networking</a:t>
          </a:r>
          <a:endParaRPr lang="en-US" sz="2400" dirty="0">
            <a:solidFill>
              <a:schemeClr val="bg1"/>
            </a:solidFill>
          </a:endParaRPr>
        </a:p>
      </dgm:t>
    </dgm:pt>
    <dgm:pt modelId="{7B00A8FC-5365-4141-81B3-43CA31F50143}" type="parTrans" cxnId="{CBE303E8-BB00-4ECC-904A-DAAF49B2BF83}">
      <dgm:prSet/>
      <dgm:spPr/>
      <dgm:t>
        <a:bodyPr/>
        <a:lstStyle/>
        <a:p>
          <a:endParaRPr lang="en-US"/>
        </a:p>
      </dgm:t>
    </dgm:pt>
    <dgm:pt modelId="{C0BD488F-6ECD-43CB-87C3-8AE9A3284955}" type="sibTrans" cxnId="{CBE303E8-BB00-4ECC-904A-DAAF49B2BF83}">
      <dgm:prSet/>
      <dgm:spPr/>
      <dgm:t>
        <a:bodyPr/>
        <a:lstStyle/>
        <a:p>
          <a:endParaRPr lang="en-US"/>
        </a:p>
      </dgm:t>
    </dgm:pt>
    <dgm:pt modelId="{089B1EEE-C415-431A-A104-49C86BF2668B}">
      <dgm:prSet phldrT="[Text]" custT="1">
        <dgm:style>
          <a:lnRef idx="2">
            <a:schemeClr val="accent5"/>
          </a:lnRef>
          <a:fillRef idx="1">
            <a:schemeClr val="lt1"/>
          </a:fillRef>
          <a:effectRef idx="0">
            <a:schemeClr val="accent5"/>
          </a:effectRef>
          <a:fontRef idx="minor">
            <a:schemeClr val="dk1"/>
          </a:fontRef>
        </dgm:style>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dirty="0" smtClean="0">
              <a:solidFill>
                <a:schemeClr val="tx2"/>
              </a:solidFill>
              <a:latin typeface="+mn-lt"/>
            </a:rPr>
            <a:t>to build and expand alliances and communities</a:t>
          </a:r>
          <a:endParaRPr lang="en-US" sz="2000" dirty="0">
            <a:solidFill>
              <a:schemeClr val="tx2"/>
            </a:solidFill>
          </a:endParaRPr>
        </a:p>
      </dgm:t>
    </dgm:pt>
    <dgm:pt modelId="{68BADFE0-52F9-4D00-B0D3-FC45440E9A8C}" type="parTrans" cxnId="{C506487A-6174-4808-BADC-06308DD01E34}">
      <dgm:prSet/>
      <dgm:spPr/>
      <dgm:t>
        <a:bodyPr/>
        <a:lstStyle/>
        <a:p>
          <a:endParaRPr lang="en-US"/>
        </a:p>
      </dgm:t>
    </dgm:pt>
    <dgm:pt modelId="{65C23CCA-D091-4FDE-BDCA-3E8B2FBCE501}" type="sibTrans" cxnId="{C506487A-6174-4808-BADC-06308DD01E34}">
      <dgm:prSet/>
      <dgm:spPr/>
      <dgm:t>
        <a:bodyPr/>
        <a:lstStyle/>
        <a:p>
          <a:endParaRPr lang="en-US"/>
        </a:p>
      </dgm:t>
    </dgm:pt>
    <dgm:pt modelId="{7CFAE4D4-D964-43DA-AE6F-411708B9BB02}">
      <dgm:prSet phldrT="[Text]" custT="1">
        <dgm:style>
          <a:lnRef idx="2">
            <a:schemeClr val="accent5"/>
          </a:lnRef>
          <a:fillRef idx="1">
            <a:schemeClr val="lt1"/>
          </a:fillRef>
          <a:effectRef idx="0">
            <a:schemeClr val="accent5"/>
          </a:effectRef>
          <a:fontRef idx="minor">
            <a:schemeClr val="dk1"/>
          </a:fontRef>
        </dgm:style>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2000" dirty="0" smtClean="0">
              <a:solidFill>
                <a:schemeClr val="tx2"/>
              </a:solidFill>
            </a:rPr>
            <a:t>Networking during program and beyond</a:t>
          </a:r>
          <a:endParaRPr lang="en-US" sz="2000" dirty="0">
            <a:solidFill>
              <a:schemeClr val="tx2"/>
            </a:solidFill>
          </a:endParaRPr>
        </a:p>
      </dgm:t>
    </dgm:pt>
    <dgm:pt modelId="{71045700-6AC3-4062-841C-0E4CF1E17A6F}" type="parTrans" cxnId="{506C60AB-0A20-43F4-83CA-1B1ADD2E9EB8}">
      <dgm:prSet/>
      <dgm:spPr/>
      <dgm:t>
        <a:bodyPr/>
        <a:lstStyle/>
        <a:p>
          <a:endParaRPr lang="en-US"/>
        </a:p>
      </dgm:t>
    </dgm:pt>
    <dgm:pt modelId="{29AAEFE8-AC50-4677-BB71-52C9954F2AA3}" type="sibTrans" cxnId="{506C60AB-0A20-43F4-83CA-1B1ADD2E9EB8}">
      <dgm:prSet/>
      <dgm:spPr/>
      <dgm:t>
        <a:bodyPr/>
        <a:lstStyle/>
        <a:p>
          <a:endParaRPr lang="en-US"/>
        </a:p>
      </dgm:t>
    </dgm:pt>
    <dgm:pt modelId="{C071942D-A0A4-4FCD-B04B-A32B6EA9708C}" type="pres">
      <dgm:prSet presAssocID="{92EC9553-A354-4E76-A6B6-76423F1A38C8}" presName="Name0" presStyleCnt="0">
        <dgm:presLayoutVars>
          <dgm:chPref val="3"/>
          <dgm:dir/>
          <dgm:animLvl val="lvl"/>
          <dgm:resizeHandles/>
        </dgm:presLayoutVars>
      </dgm:prSet>
      <dgm:spPr/>
      <dgm:t>
        <a:bodyPr/>
        <a:lstStyle/>
        <a:p>
          <a:endParaRPr lang="en-US"/>
        </a:p>
      </dgm:t>
    </dgm:pt>
    <dgm:pt modelId="{8649399A-3C40-4FAC-808D-5B916F2AA2FD}" type="pres">
      <dgm:prSet presAssocID="{D0A9EEB6-B10B-4525-92E6-C1A326B95CA1}" presName="horFlow" presStyleCnt="0"/>
      <dgm:spPr/>
      <dgm:t>
        <a:bodyPr/>
        <a:lstStyle/>
        <a:p>
          <a:endParaRPr lang="en-US"/>
        </a:p>
      </dgm:t>
    </dgm:pt>
    <dgm:pt modelId="{BD29879C-270E-4279-B967-48BF2020CC3B}" type="pres">
      <dgm:prSet presAssocID="{D0A9EEB6-B10B-4525-92E6-C1A326B95CA1}" presName="bigChev" presStyleLbl="node1" presStyleIdx="0" presStyleCnt="4" custScaleX="106710"/>
      <dgm:spPr/>
      <dgm:t>
        <a:bodyPr/>
        <a:lstStyle/>
        <a:p>
          <a:endParaRPr lang="en-US"/>
        </a:p>
      </dgm:t>
    </dgm:pt>
    <dgm:pt modelId="{7786F089-2B0A-4981-80E6-34912391AA0C}" type="pres">
      <dgm:prSet presAssocID="{2E9762EE-C698-449A-97BD-77F213F0A16C}" presName="parTrans" presStyleCnt="0"/>
      <dgm:spPr/>
    </dgm:pt>
    <dgm:pt modelId="{A6DAEBEF-A645-44A2-A6CF-B4DB20ABBD5D}" type="pres">
      <dgm:prSet presAssocID="{C2660CFD-5D85-4A12-9588-EFE0D05DCE85}" presName="node" presStyleLbl="alignAccFollowNode1" presStyleIdx="0" presStyleCnt="8" custScaleX="179547" custScaleY="123512" custLinFactNeighborX="12641">
        <dgm:presLayoutVars>
          <dgm:bulletEnabled val="1"/>
        </dgm:presLayoutVars>
      </dgm:prSet>
      <dgm:spPr/>
      <dgm:t>
        <a:bodyPr/>
        <a:lstStyle/>
        <a:p>
          <a:endParaRPr lang="en-US"/>
        </a:p>
      </dgm:t>
    </dgm:pt>
    <dgm:pt modelId="{04A115AB-4A63-4BC8-9D31-66C6043610AB}" type="pres">
      <dgm:prSet presAssocID="{B68C4944-80CE-4F4A-9CC8-F55F0DE6E367}" presName="sibTrans" presStyleCnt="0"/>
      <dgm:spPr/>
    </dgm:pt>
    <dgm:pt modelId="{EE1CAB46-1E8B-4B3A-9A02-B8C24680F8D1}" type="pres">
      <dgm:prSet presAssocID="{8BB06B92-8DB3-46A6-8F1E-5E7E689741F6}" presName="node" presStyleLbl="alignAccFollowNode1" presStyleIdx="1" presStyleCnt="8" custScaleX="121375" custScaleY="123512" custLinFactNeighborX="17859" custLinFactNeighborY="1250">
        <dgm:presLayoutVars>
          <dgm:bulletEnabled val="1"/>
        </dgm:presLayoutVars>
      </dgm:prSet>
      <dgm:spPr/>
      <dgm:t>
        <a:bodyPr/>
        <a:lstStyle/>
        <a:p>
          <a:endParaRPr lang="en-US"/>
        </a:p>
      </dgm:t>
    </dgm:pt>
    <dgm:pt modelId="{182770C5-3D83-4A85-9456-754CC73F125E}" type="pres">
      <dgm:prSet presAssocID="{D0A9EEB6-B10B-4525-92E6-C1A326B95CA1}" presName="vSp" presStyleCnt="0"/>
      <dgm:spPr/>
      <dgm:t>
        <a:bodyPr/>
        <a:lstStyle/>
        <a:p>
          <a:endParaRPr lang="en-US"/>
        </a:p>
      </dgm:t>
    </dgm:pt>
    <dgm:pt modelId="{A59F4BFF-9106-4B2E-A47A-B274D103182A}" type="pres">
      <dgm:prSet presAssocID="{2404C723-6E26-4A91-837C-BBD94F5AFB19}" presName="horFlow" presStyleCnt="0"/>
      <dgm:spPr/>
    </dgm:pt>
    <dgm:pt modelId="{B8591BA1-D06B-4B0C-B0EF-1C6BE3DCC7C6}" type="pres">
      <dgm:prSet presAssocID="{2404C723-6E26-4A91-837C-BBD94F5AFB19}" presName="bigChev" presStyleLbl="node1" presStyleIdx="1" presStyleCnt="4" custScaleX="106109"/>
      <dgm:spPr/>
      <dgm:t>
        <a:bodyPr/>
        <a:lstStyle/>
        <a:p>
          <a:endParaRPr lang="en-US"/>
        </a:p>
      </dgm:t>
    </dgm:pt>
    <dgm:pt modelId="{3146B66B-C0CD-4ACE-8DC8-45739CC429EF}" type="pres">
      <dgm:prSet presAssocID="{12FBCE36-889A-4DD9-A955-96EE5341C69D}" presName="parTrans" presStyleCnt="0"/>
      <dgm:spPr/>
    </dgm:pt>
    <dgm:pt modelId="{6E9C9D28-10A2-4A6C-A501-06DE5F5A40B0}" type="pres">
      <dgm:prSet presAssocID="{B6E4DC72-277C-4B55-A3D6-A189386814E6}" presName="node" presStyleLbl="alignAccFollowNode1" presStyleIdx="2" presStyleCnt="8" custScaleX="192702" custScaleY="123512" custLinFactNeighborX="-5345" custLinFactNeighborY="-2500">
        <dgm:presLayoutVars>
          <dgm:bulletEnabled val="1"/>
        </dgm:presLayoutVars>
      </dgm:prSet>
      <dgm:spPr/>
      <dgm:t>
        <a:bodyPr/>
        <a:lstStyle/>
        <a:p>
          <a:endParaRPr lang="en-US"/>
        </a:p>
      </dgm:t>
    </dgm:pt>
    <dgm:pt modelId="{07CF7204-5856-4E65-A3E2-E4816E8C8841}" type="pres">
      <dgm:prSet presAssocID="{95723F4A-9C75-4D0B-A8BD-2E4D84764BB3}" presName="sibTrans" presStyleCnt="0"/>
      <dgm:spPr/>
    </dgm:pt>
    <dgm:pt modelId="{C57E35DA-9020-40E3-8655-25CAA4A519BF}" type="pres">
      <dgm:prSet presAssocID="{6E7C9942-F1B0-4C01-92D0-A538FE0A13B6}" presName="node" presStyleLbl="alignAccFollowNode1" presStyleIdx="3" presStyleCnt="8" custScaleX="121375" custScaleY="123512" custLinFactX="5440" custLinFactNeighborX="100000">
        <dgm:presLayoutVars>
          <dgm:bulletEnabled val="1"/>
        </dgm:presLayoutVars>
      </dgm:prSet>
      <dgm:spPr/>
      <dgm:t>
        <a:bodyPr/>
        <a:lstStyle/>
        <a:p>
          <a:endParaRPr lang="en-US"/>
        </a:p>
      </dgm:t>
    </dgm:pt>
    <dgm:pt modelId="{C971726C-AE60-478B-AD0B-5D0EC91B2194}" type="pres">
      <dgm:prSet presAssocID="{2404C723-6E26-4A91-837C-BBD94F5AFB19}" presName="vSp" presStyleCnt="0"/>
      <dgm:spPr/>
    </dgm:pt>
    <dgm:pt modelId="{D2CE5122-7215-4D3D-A4DF-FD29AD18F420}" type="pres">
      <dgm:prSet presAssocID="{EDA1C235-8BFE-47B4-AAE9-8EAF7739902E}" presName="horFlow" presStyleCnt="0"/>
      <dgm:spPr/>
    </dgm:pt>
    <dgm:pt modelId="{41943AB8-72D1-496B-BCAA-56FB3A92247A}" type="pres">
      <dgm:prSet presAssocID="{EDA1C235-8BFE-47B4-AAE9-8EAF7739902E}" presName="bigChev" presStyleLbl="node1" presStyleIdx="2" presStyleCnt="4" custScaleX="109579"/>
      <dgm:spPr/>
      <dgm:t>
        <a:bodyPr/>
        <a:lstStyle/>
        <a:p>
          <a:endParaRPr lang="en-US"/>
        </a:p>
      </dgm:t>
    </dgm:pt>
    <dgm:pt modelId="{7ED07135-76C0-4123-8030-039DDB182348}" type="pres">
      <dgm:prSet presAssocID="{CCC5BE38-6AFF-43AE-8D7F-C7F042F15572}" presName="parTrans" presStyleCnt="0"/>
      <dgm:spPr/>
    </dgm:pt>
    <dgm:pt modelId="{B17BD637-073D-4E3A-9BBE-192D03C00464}" type="pres">
      <dgm:prSet presAssocID="{6DBA41C2-21D9-49BB-B718-926675E3533D}" presName="node" presStyleLbl="alignAccFollowNode1" presStyleIdx="4" presStyleCnt="8" custScaleX="180481" custScaleY="123512" custLinFactNeighborX="8943">
        <dgm:presLayoutVars>
          <dgm:bulletEnabled val="1"/>
        </dgm:presLayoutVars>
      </dgm:prSet>
      <dgm:spPr/>
      <dgm:t>
        <a:bodyPr/>
        <a:lstStyle/>
        <a:p>
          <a:endParaRPr lang="en-US"/>
        </a:p>
      </dgm:t>
    </dgm:pt>
    <dgm:pt modelId="{CBE223D5-3121-4178-8865-9A14991037CB}" type="pres">
      <dgm:prSet presAssocID="{D9BE8B99-A55D-4B4F-8CB9-12AAE25CD735}" presName="sibTrans" presStyleCnt="0"/>
      <dgm:spPr/>
    </dgm:pt>
    <dgm:pt modelId="{195409C4-17B2-4174-9B2D-EDAFBEF73AA3}" type="pres">
      <dgm:prSet presAssocID="{8D4D503B-DC29-48E1-94CF-31AEF600F7DF}" presName="node" presStyleLbl="alignAccFollowNode1" presStyleIdx="5" presStyleCnt="8" custScaleX="121375" custScaleY="123512" custLinFactNeighborX="16409">
        <dgm:presLayoutVars>
          <dgm:bulletEnabled val="1"/>
        </dgm:presLayoutVars>
      </dgm:prSet>
      <dgm:spPr/>
      <dgm:t>
        <a:bodyPr/>
        <a:lstStyle/>
        <a:p>
          <a:endParaRPr lang="en-US"/>
        </a:p>
      </dgm:t>
    </dgm:pt>
    <dgm:pt modelId="{7C04E4DF-FEC5-4011-9B59-F556251FBC95}" type="pres">
      <dgm:prSet presAssocID="{EDA1C235-8BFE-47B4-AAE9-8EAF7739902E}" presName="vSp" presStyleCnt="0"/>
      <dgm:spPr/>
    </dgm:pt>
    <dgm:pt modelId="{402830FB-B746-47D9-9410-F5F5AEE7AC04}" type="pres">
      <dgm:prSet presAssocID="{BA1B2E86-8DC7-4475-AF22-6F81BEE5F400}" presName="horFlow" presStyleCnt="0"/>
      <dgm:spPr/>
    </dgm:pt>
    <dgm:pt modelId="{F4E7CD6D-ECCF-4018-97BB-C46BC8E69C95}" type="pres">
      <dgm:prSet presAssocID="{BA1B2E86-8DC7-4475-AF22-6F81BEE5F400}" presName="bigChev" presStyleLbl="node1" presStyleIdx="3" presStyleCnt="4" custScaleX="105393"/>
      <dgm:spPr/>
      <dgm:t>
        <a:bodyPr/>
        <a:lstStyle/>
        <a:p>
          <a:endParaRPr lang="en-US"/>
        </a:p>
      </dgm:t>
    </dgm:pt>
    <dgm:pt modelId="{52CCFE62-6591-4877-9B1B-97E92EAA5F1C}" type="pres">
      <dgm:prSet presAssocID="{68BADFE0-52F9-4D00-B0D3-FC45440E9A8C}" presName="parTrans" presStyleCnt="0"/>
      <dgm:spPr/>
    </dgm:pt>
    <dgm:pt modelId="{A5F4B2C8-4014-4B35-93B0-ACAB40B6E907}" type="pres">
      <dgm:prSet presAssocID="{089B1EEE-C415-431A-A104-49C86BF2668B}" presName="node" presStyleLbl="alignAccFollowNode1" presStyleIdx="6" presStyleCnt="8" custScaleX="178175" custScaleY="123512" custLinFactNeighborX="3837">
        <dgm:presLayoutVars>
          <dgm:bulletEnabled val="1"/>
        </dgm:presLayoutVars>
      </dgm:prSet>
      <dgm:spPr/>
      <dgm:t>
        <a:bodyPr/>
        <a:lstStyle/>
        <a:p>
          <a:endParaRPr lang="en-US"/>
        </a:p>
      </dgm:t>
    </dgm:pt>
    <dgm:pt modelId="{64B99913-BE82-4196-ACAF-446BEC0BBE4A}" type="pres">
      <dgm:prSet presAssocID="{65C23CCA-D091-4FDE-BDCA-3E8B2FBCE501}" presName="sibTrans" presStyleCnt="0"/>
      <dgm:spPr/>
    </dgm:pt>
    <dgm:pt modelId="{3F049CFB-F484-4271-B67A-FB9392D5715A}" type="pres">
      <dgm:prSet presAssocID="{7CFAE4D4-D964-43DA-AE6F-411708B9BB02}" presName="node" presStyleLbl="alignAccFollowNode1" presStyleIdx="7" presStyleCnt="8" custScaleX="136717" custScaleY="123512" custLinFactX="11067" custLinFactNeighborX="100000" custLinFactNeighborY="1393">
        <dgm:presLayoutVars>
          <dgm:bulletEnabled val="1"/>
        </dgm:presLayoutVars>
      </dgm:prSet>
      <dgm:spPr/>
      <dgm:t>
        <a:bodyPr/>
        <a:lstStyle/>
        <a:p>
          <a:endParaRPr lang="en-US"/>
        </a:p>
      </dgm:t>
    </dgm:pt>
  </dgm:ptLst>
  <dgm:cxnLst>
    <dgm:cxn modelId="{BB696AB9-4054-4CD0-B4D7-30D798BCF2B7}" type="presOf" srcId="{089B1EEE-C415-431A-A104-49C86BF2668B}" destId="{A5F4B2C8-4014-4B35-93B0-ACAB40B6E907}" srcOrd="0" destOrd="0" presId="urn:microsoft.com/office/officeart/2005/8/layout/lProcess3"/>
    <dgm:cxn modelId="{368F3F33-7D2D-49B9-8B07-C5952ABC5354}" srcId="{92EC9553-A354-4E76-A6B6-76423F1A38C8}" destId="{D0A9EEB6-B10B-4525-92E6-C1A326B95CA1}" srcOrd="0" destOrd="0" parTransId="{088DB62A-1F85-48EE-ABEF-02C5434ABD71}" sibTransId="{79F83F8A-2273-41A1-93F7-5AE099901419}"/>
    <dgm:cxn modelId="{96FA2689-F71B-40E2-B001-B3BDB988F935}" type="presOf" srcId="{EDA1C235-8BFE-47B4-AAE9-8EAF7739902E}" destId="{41943AB8-72D1-496B-BCAA-56FB3A92247A}" srcOrd="0" destOrd="0" presId="urn:microsoft.com/office/officeart/2005/8/layout/lProcess3"/>
    <dgm:cxn modelId="{F9260D0E-8AD7-4B2B-A3E9-BF1AC05468CF}" type="presOf" srcId="{C2660CFD-5D85-4A12-9588-EFE0D05DCE85}" destId="{A6DAEBEF-A645-44A2-A6CF-B4DB20ABBD5D}" srcOrd="0" destOrd="0" presId="urn:microsoft.com/office/officeart/2005/8/layout/lProcess3"/>
    <dgm:cxn modelId="{A9484132-C7EB-4198-8392-AAB8B123A8FC}" type="presOf" srcId="{8BB06B92-8DB3-46A6-8F1E-5E7E689741F6}" destId="{EE1CAB46-1E8B-4B3A-9A02-B8C24680F8D1}" srcOrd="0" destOrd="0" presId="urn:microsoft.com/office/officeart/2005/8/layout/lProcess3"/>
    <dgm:cxn modelId="{C5C99B89-19D4-48E0-8EFA-AC5B1D640B17}" type="presOf" srcId="{7CFAE4D4-D964-43DA-AE6F-411708B9BB02}" destId="{3F049CFB-F484-4271-B67A-FB9392D5715A}" srcOrd="0" destOrd="0" presId="urn:microsoft.com/office/officeart/2005/8/layout/lProcess3"/>
    <dgm:cxn modelId="{DE356025-DCD3-4071-8806-373C3363F9D3}" srcId="{2404C723-6E26-4A91-837C-BBD94F5AFB19}" destId="{B6E4DC72-277C-4B55-A3D6-A189386814E6}" srcOrd="0" destOrd="0" parTransId="{12FBCE36-889A-4DD9-A955-96EE5341C69D}" sibTransId="{95723F4A-9C75-4D0B-A8BD-2E4D84764BB3}"/>
    <dgm:cxn modelId="{C8896BAA-8A68-4513-8126-46AA9539DE2E}" srcId="{2404C723-6E26-4A91-837C-BBD94F5AFB19}" destId="{6E7C9942-F1B0-4C01-92D0-A538FE0A13B6}" srcOrd="1" destOrd="0" parTransId="{900D14B7-490A-4871-A053-AADFE6C981FC}" sibTransId="{F0361D10-755A-493F-ADB1-096369B7B82E}"/>
    <dgm:cxn modelId="{F05BBB57-09E4-47D8-B641-E940535B04AD}" srcId="{D0A9EEB6-B10B-4525-92E6-C1A326B95CA1}" destId="{C2660CFD-5D85-4A12-9588-EFE0D05DCE85}" srcOrd="0" destOrd="0" parTransId="{2E9762EE-C698-449A-97BD-77F213F0A16C}" sibTransId="{B68C4944-80CE-4F4A-9CC8-F55F0DE6E367}"/>
    <dgm:cxn modelId="{506C60AB-0A20-43F4-83CA-1B1ADD2E9EB8}" srcId="{BA1B2E86-8DC7-4475-AF22-6F81BEE5F400}" destId="{7CFAE4D4-D964-43DA-AE6F-411708B9BB02}" srcOrd="1" destOrd="0" parTransId="{71045700-6AC3-4062-841C-0E4CF1E17A6F}" sibTransId="{29AAEFE8-AC50-4677-BB71-52C9954F2AA3}"/>
    <dgm:cxn modelId="{6B733099-DBEB-4C2B-86D7-5F3AE5092D66}" type="presOf" srcId="{6E7C9942-F1B0-4C01-92D0-A538FE0A13B6}" destId="{C57E35DA-9020-40E3-8655-25CAA4A519BF}" srcOrd="0" destOrd="0" presId="urn:microsoft.com/office/officeart/2005/8/layout/lProcess3"/>
    <dgm:cxn modelId="{36BCDA1E-3120-4D4C-B2CD-A69AC17519B4}" srcId="{EDA1C235-8BFE-47B4-AAE9-8EAF7739902E}" destId="{6DBA41C2-21D9-49BB-B718-926675E3533D}" srcOrd="0" destOrd="0" parTransId="{CCC5BE38-6AFF-43AE-8D7F-C7F042F15572}" sibTransId="{D9BE8B99-A55D-4B4F-8CB9-12AAE25CD735}"/>
    <dgm:cxn modelId="{CBE303E8-BB00-4ECC-904A-DAAF49B2BF83}" srcId="{92EC9553-A354-4E76-A6B6-76423F1A38C8}" destId="{BA1B2E86-8DC7-4475-AF22-6F81BEE5F400}" srcOrd="3" destOrd="0" parTransId="{7B00A8FC-5365-4141-81B3-43CA31F50143}" sibTransId="{C0BD488F-6ECD-43CB-87C3-8AE9A3284955}"/>
    <dgm:cxn modelId="{C506487A-6174-4808-BADC-06308DD01E34}" srcId="{BA1B2E86-8DC7-4475-AF22-6F81BEE5F400}" destId="{089B1EEE-C415-431A-A104-49C86BF2668B}" srcOrd="0" destOrd="0" parTransId="{68BADFE0-52F9-4D00-B0D3-FC45440E9A8C}" sibTransId="{65C23CCA-D091-4FDE-BDCA-3E8B2FBCE501}"/>
    <dgm:cxn modelId="{DAF8DDDD-C1E9-47C6-BB11-8E91BE670D30}" type="presOf" srcId="{92EC9553-A354-4E76-A6B6-76423F1A38C8}" destId="{C071942D-A0A4-4FCD-B04B-A32B6EA9708C}" srcOrd="0" destOrd="0" presId="urn:microsoft.com/office/officeart/2005/8/layout/lProcess3"/>
    <dgm:cxn modelId="{5F59996C-0837-4CC7-A415-BECFF037E12E}" type="presOf" srcId="{B6E4DC72-277C-4B55-A3D6-A189386814E6}" destId="{6E9C9D28-10A2-4A6C-A501-06DE5F5A40B0}" srcOrd="0" destOrd="0" presId="urn:microsoft.com/office/officeart/2005/8/layout/lProcess3"/>
    <dgm:cxn modelId="{FFAA4F12-4B83-4EC9-950E-B737AFC6C75F}" type="presOf" srcId="{2404C723-6E26-4A91-837C-BBD94F5AFB19}" destId="{B8591BA1-D06B-4B0C-B0EF-1C6BE3DCC7C6}" srcOrd="0" destOrd="0" presId="urn:microsoft.com/office/officeart/2005/8/layout/lProcess3"/>
    <dgm:cxn modelId="{B18FD854-FAFC-462F-8D5D-D7E2CF60F453}" type="presOf" srcId="{6DBA41C2-21D9-49BB-B718-926675E3533D}" destId="{B17BD637-073D-4E3A-9BBE-192D03C00464}" srcOrd="0" destOrd="0" presId="urn:microsoft.com/office/officeart/2005/8/layout/lProcess3"/>
    <dgm:cxn modelId="{31A63FAD-9FC9-4600-9757-1A418BEB28A7}" type="presOf" srcId="{8D4D503B-DC29-48E1-94CF-31AEF600F7DF}" destId="{195409C4-17B2-4174-9B2D-EDAFBEF73AA3}" srcOrd="0" destOrd="0" presId="urn:microsoft.com/office/officeart/2005/8/layout/lProcess3"/>
    <dgm:cxn modelId="{30CABBC0-9CC7-4059-BB07-0BDFD7E250DC}" srcId="{D0A9EEB6-B10B-4525-92E6-C1A326B95CA1}" destId="{8BB06B92-8DB3-46A6-8F1E-5E7E689741F6}" srcOrd="1" destOrd="0" parTransId="{ABE8B7EB-180B-4C55-BF57-CB0C20676774}" sibTransId="{98C3EA26-37A1-4697-AE7D-89A5D61879A2}"/>
    <dgm:cxn modelId="{38B5E4E8-AF2E-46E6-89FC-912178DB66A9}" type="presOf" srcId="{BA1B2E86-8DC7-4475-AF22-6F81BEE5F400}" destId="{F4E7CD6D-ECCF-4018-97BB-C46BC8E69C95}" srcOrd="0" destOrd="0" presId="urn:microsoft.com/office/officeart/2005/8/layout/lProcess3"/>
    <dgm:cxn modelId="{195E437F-031C-403B-93F9-CE94A5E9D600}" type="presOf" srcId="{D0A9EEB6-B10B-4525-92E6-C1A326B95CA1}" destId="{BD29879C-270E-4279-B967-48BF2020CC3B}" srcOrd="0" destOrd="0" presId="urn:microsoft.com/office/officeart/2005/8/layout/lProcess3"/>
    <dgm:cxn modelId="{3377B5B1-7651-4708-829F-2C2552CC4B0A}" srcId="{EDA1C235-8BFE-47B4-AAE9-8EAF7739902E}" destId="{8D4D503B-DC29-48E1-94CF-31AEF600F7DF}" srcOrd="1" destOrd="0" parTransId="{5711556A-196E-4C95-8DC8-9368107B3A8C}" sibTransId="{9BEAF7C9-9E76-4399-98A4-146666CB3CD3}"/>
    <dgm:cxn modelId="{E3528C9E-D170-48C5-8AD3-F8AB82CF1BA4}" srcId="{92EC9553-A354-4E76-A6B6-76423F1A38C8}" destId="{2404C723-6E26-4A91-837C-BBD94F5AFB19}" srcOrd="1" destOrd="0" parTransId="{3648724F-3A9D-4935-8726-EBE6334DB7D7}" sibTransId="{174CF9EA-D5D8-4E3D-B3BA-C8A63A065F8D}"/>
    <dgm:cxn modelId="{2F9B22AE-7223-4AA0-9CAF-C6473DC0257F}" srcId="{92EC9553-A354-4E76-A6B6-76423F1A38C8}" destId="{EDA1C235-8BFE-47B4-AAE9-8EAF7739902E}" srcOrd="2" destOrd="0" parTransId="{59352373-F5C8-4F05-87F3-C11057174AE6}" sibTransId="{1136EF2D-2694-44D3-A615-B7C1DB44C77E}"/>
    <dgm:cxn modelId="{5E795BB9-4FCC-4ACD-BDFE-A1E53570F550}" type="presParOf" srcId="{C071942D-A0A4-4FCD-B04B-A32B6EA9708C}" destId="{8649399A-3C40-4FAC-808D-5B916F2AA2FD}" srcOrd="0" destOrd="0" presId="urn:microsoft.com/office/officeart/2005/8/layout/lProcess3"/>
    <dgm:cxn modelId="{4E9659DF-F33D-4CD2-ADA4-6FCDFA007D1B}" type="presParOf" srcId="{8649399A-3C40-4FAC-808D-5B916F2AA2FD}" destId="{BD29879C-270E-4279-B967-48BF2020CC3B}" srcOrd="0" destOrd="0" presId="urn:microsoft.com/office/officeart/2005/8/layout/lProcess3"/>
    <dgm:cxn modelId="{E06AE266-BB20-41AE-A5F8-207EE534DB01}" type="presParOf" srcId="{8649399A-3C40-4FAC-808D-5B916F2AA2FD}" destId="{7786F089-2B0A-4981-80E6-34912391AA0C}" srcOrd="1" destOrd="0" presId="urn:microsoft.com/office/officeart/2005/8/layout/lProcess3"/>
    <dgm:cxn modelId="{3B37F930-34B3-4285-AB90-68E03FB46893}" type="presParOf" srcId="{8649399A-3C40-4FAC-808D-5B916F2AA2FD}" destId="{A6DAEBEF-A645-44A2-A6CF-B4DB20ABBD5D}" srcOrd="2" destOrd="0" presId="urn:microsoft.com/office/officeart/2005/8/layout/lProcess3"/>
    <dgm:cxn modelId="{03DDFCB9-4184-4680-AAE7-16C4A37A96CD}" type="presParOf" srcId="{8649399A-3C40-4FAC-808D-5B916F2AA2FD}" destId="{04A115AB-4A63-4BC8-9D31-66C6043610AB}" srcOrd="3" destOrd="0" presId="urn:microsoft.com/office/officeart/2005/8/layout/lProcess3"/>
    <dgm:cxn modelId="{A9189D43-1D62-4CEA-80FE-2DBE6C479F80}" type="presParOf" srcId="{8649399A-3C40-4FAC-808D-5B916F2AA2FD}" destId="{EE1CAB46-1E8B-4B3A-9A02-B8C24680F8D1}" srcOrd="4" destOrd="0" presId="urn:microsoft.com/office/officeart/2005/8/layout/lProcess3"/>
    <dgm:cxn modelId="{FBA546A3-D081-47A7-9075-CC9C4BC737B4}" type="presParOf" srcId="{C071942D-A0A4-4FCD-B04B-A32B6EA9708C}" destId="{182770C5-3D83-4A85-9456-754CC73F125E}" srcOrd="1" destOrd="0" presId="urn:microsoft.com/office/officeart/2005/8/layout/lProcess3"/>
    <dgm:cxn modelId="{BD88D1E6-D27F-4C5B-ABD0-106E29C5EDA7}" type="presParOf" srcId="{C071942D-A0A4-4FCD-B04B-A32B6EA9708C}" destId="{A59F4BFF-9106-4B2E-A47A-B274D103182A}" srcOrd="2" destOrd="0" presId="urn:microsoft.com/office/officeart/2005/8/layout/lProcess3"/>
    <dgm:cxn modelId="{5D2D5EF4-0525-4C4F-92D5-850D3301A95F}" type="presParOf" srcId="{A59F4BFF-9106-4B2E-A47A-B274D103182A}" destId="{B8591BA1-D06B-4B0C-B0EF-1C6BE3DCC7C6}" srcOrd="0" destOrd="0" presId="urn:microsoft.com/office/officeart/2005/8/layout/lProcess3"/>
    <dgm:cxn modelId="{B329E6E5-F3D2-4919-A1C3-BD747C649681}" type="presParOf" srcId="{A59F4BFF-9106-4B2E-A47A-B274D103182A}" destId="{3146B66B-C0CD-4ACE-8DC8-45739CC429EF}" srcOrd="1" destOrd="0" presId="urn:microsoft.com/office/officeart/2005/8/layout/lProcess3"/>
    <dgm:cxn modelId="{5C6EBC0B-F0CC-40F6-AFD7-E07EBDB875C4}" type="presParOf" srcId="{A59F4BFF-9106-4B2E-A47A-B274D103182A}" destId="{6E9C9D28-10A2-4A6C-A501-06DE5F5A40B0}" srcOrd="2" destOrd="0" presId="urn:microsoft.com/office/officeart/2005/8/layout/lProcess3"/>
    <dgm:cxn modelId="{55D99D41-F3D2-401E-92A7-72C343AA196C}" type="presParOf" srcId="{A59F4BFF-9106-4B2E-A47A-B274D103182A}" destId="{07CF7204-5856-4E65-A3E2-E4816E8C8841}" srcOrd="3" destOrd="0" presId="urn:microsoft.com/office/officeart/2005/8/layout/lProcess3"/>
    <dgm:cxn modelId="{04B8BBE7-1CFB-4F61-A804-D2B1C0153727}" type="presParOf" srcId="{A59F4BFF-9106-4B2E-A47A-B274D103182A}" destId="{C57E35DA-9020-40E3-8655-25CAA4A519BF}" srcOrd="4" destOrd="0" presId="urn:microsoft.com/office/officeart/2005/8/layout/lProcess3"/>
    <dgm:cxn modelId="{0AA492C8-23A9-4BED-9BA1-08A11FD57406}" type="presParOf" srcId="{C071942D-A0A4-4FCD-B04B-A32B6EA9708C}" destId="{C971726C-AE60-478B-AD0B-5D0EC91B2194}" srcOrd="3" destOrd="0" presId="urn:microsoft.com/office/officeart/2005/8/layout/lProcess3"/>
    <dgm:cxn modelId="{B77EB538-67D5-4CB2-9C92-770AA539204C}" type="presParOf" srcId="{C071942D-A0A4-4FCD-B04B-A32B6EA9708C}" destId="{D2CE5122-7215-4D3D-A4DF-FD29AD18F420}" srcOrd="4" destOrd="0" presId="urn:microsoft.com/office/officeart/2005/8/layout/lProcess3"/>
    <dgm:cxn modelId="{26B08652-A1A1-4017-86F8-5D227D9F798E}" type="presParOf" srcId="{D2CE5122-7215-4D3D-A4DF-FD29AD18F420}" destId="{41943AB8-72D1-496B-BCAA-56FB3A92247A}" srcOrd="0" destOrd="0" presId="urn:microsoft.com/office/officeart/2005/8/layout/lProcess3"/>
    <dgm:cxn modelId="{02721689-46DD-47EE-80CD-E108ABB885B9}" type="presParOf" srcId="{D2CE5122-7215-4D3D-A4DF-FD29AD18F420}" destId="{7ED07135-76C0-4123-8030-039DDB182348}" srcOrd="1" destOrd="0" presId="urn:microsoft.com/office/officeart/2005/8/layout/lProcess3"/>
    <dgm:cxn modelId="{1A4DBD01-9B4C-4A70-9C85-A43151EFA93A}" type="presParOf" srcId="{D2CE5122-7215-4D3D-A4DF-FD29AD18F420}" destId="{B17BD637-073D-4E3A-9BBE-192D03C00464}" srcOrd="2" destOrd="0" presId="urn:microsoft.com/office/officeart/2005/8/layout/lProcess3"/>
    <dgm:cxn modelId="{21B701B3-85FA-47D9-929B-818766A61544}" type="presParOf" srcId="{D2CE5122-7215-4D3D-A4DF-FD29AD18F420}" destId="{CBE223D5-3121-4178-8865-9A14991037CB}" srcOrd="3" destOrd="0" presId="urn:microsoft.com/office/officeart/2005/8/layout/lProcess3"/>
    <dgm:cxn modelId="{E130F260-E6F2-43F4-BFE2-CBDAA410EA51}" type="presParOf" srcId="{D2CE5122-7215-4D3D-A4DF-FD29AD18F420}" destId="{195409C4-17B2-4174-9B2D-EDAFBEF73AA3}" srcOrd="4" destOrd="0" presId="urn:microsoft.com/office/officeart/2005/8/layout/lProcess3"/>
    <dgm:cxn modelId="{E349F373-1803-4170-AD7E-AA82CCA4CB7A}" type="presParOf" srcId="{C071942D-A0A4-4FCD-B04B-A32B6EA9708C}" destId="{7C04E4DF-FEC5-4011-9B59-F556251FBC95}" srcOrd="5" destOrd="0" presId="urn:microsoft.com/office/officeart/2005/8/layout/lProcess3"/>
    <dgm:cxn modelId="{4097B0ED-877E-444E-9473-62DF377CF88A}" type="presParOf" srcId="{C071942D-A0A4-4FCD-B04B-A32B6EA9708C}" destId="{402830FB-B746-47D9-9410-F5F5AEE7AC04}" srcOrd="6" destOrd="0" presId="urn:microsoft.com/office/officeart/2005/8/layout/lProcess3"/>
    <dgm:cxn modelId="{B9730273-331B-4CEB-9DCD-D74167FF5E90}" type="presParOf" srcId="{402830FB-B746-47D9-9410-F5F5AEE7AC04}" destId="{F4E7CD6D-ECCF-4018-97BB-C46BC8E69C95}" srcOrd="0" destOrd="0" presId="urn:microsoft.com/office/officeart/2005/8/layout/lProcess3"/>
    <dgm:cxn modelId="{1D5D2E0D-111E-4B16-B05F-BDEA1F28113A}" type="presParOf" srcId="{402830FB-B746-47D9-9410-F5F5AEE7AC04}" destId="{52CCFE62-6591-4877-9B1B-97E92EAA5F1C}" srcOrd="1" destOrd="0" presId="urn:microsoft.com/office/officeart/2005/8/layout/lProcess3"/>
    <dgm:cxn modelId="{BA52B205-0D14-493E-831A-9F888B9D1E7B}" type="presParOf" srcId="{402830FB-B746-47D9-9410-F5F5AEE7AC04}" destId="{A5F4B2C8-4014-4B35-93B0-ACAB40B6E907}" srcOrd="2" destOrd="0" presId="urn:microsoft.com/office/officeart/2005/8/layout/lProcess3"/>
    <dgm:cxn modelId="{90D66917-662C-48E6-9195-584C31E07A0E}" type="presParOf" srcId="{402830FB-B746-47D9-9410-F5F5AEE7AC04}" destId="{64B99913-BE82-4196-ACAF-446BEC0BBE4A}" srcOrd="3" destOrd="0" presId="urn:microsoft.com/office/officeart/2005/8/layout/lProcess3"/>
    <dgm:cxn modelId="{F1C023F7-2864-47DE-8806-C9D9939F2B8F}" type="presParOf" srcId="{402830FB-B746-47D9-9410-F5F5AEE7AC04}" destId="{3F049CFB-F484-4271-B67A-FB9392D5715A}"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ED16CA2-B913-4295-87F9-990092B4D0F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B4212C2-4A49-4705-8355-8D264B103912}">
      <dgm:prSet phldrT="[Text]" custT="1"/>
      <dgm:spPr>
        <a:solidFill>
          <a:schemeClr val="accent1">
            <a:lumMod val="75000"/>
          </a:schemeClr>
        </a:solidFill>
        <a:scene3d>
          <a:camera prst="orthographicFront"/>
          <a:lightRig rig="threePt" dir="t"/>
        </a:scene3d>
        <a:sp3d>
          <a:bevelT/>
        </a:sp3d>
      </dgm:spPr>
      <dgm:t>
        <a:bodyPr/>
        <a:lstStyle/>
        <a:p>
          <a:r>
            <a:rPr lang="en-US" sz="2400" dirty="0" smtClean="0">
              <a:solidFill>
                <a:schemeClr val="bg1"/>
              </a:solidFill>
              <a:latin typeface="+mj-lt"/>
              <a:cs typeface="Calibri" pitchFamily="34" charset="0"/>
            </a:rPr>
            <a:t>Improving self-advocacy </a:t>
          </a:r>
          <a:endParaRPr lang="en-US" sz="2400" dirty="0">
            <a:solidFill>
              <a:schemeClr val="bg1"/>
            </a:solidFill>
          </a:endParaRPr>
        </a:p>
      </dgm:t>
    </dgm:pt>
    <dgm:pt modelId="{DA70C6E1-DF91-4C80-A011-6EF92E984849}" type="parTrans" cxnId="{346F8867-CEBD-4A6A-8A3D-5BA0A413FB5F}">
      <dgm:prSet/>
      <dgm:spPr/>
      <dgm:t>
        <a:bodyPr/>
        <a:lstStyle/>
        <a:p>
          <a:endParaRPr lang="en-US"/>
        </a:p>
      </dgm:t>
    </dgm:pt>
    <dgm:pt modelId="{7CE2FDA5-542F-4122-85A2-0E347BF60299}" type="sibTrans" cxnId="{346F8867-CEBD-4A6A-8A3D-5BA0A413FB5F}">
      <dgm:prSet/>
      <dgm:spPr/>
      <dgm:t>
        <a:bodyPr/>
        <a:lstStyle/>
        <a:p>
          <a:endParaRPr lang="en-US"/>
        </a:p>
      </dgm:t>
    </dgm:pt>
    <dgm:pt modelId="{5C7DCB99-27BF-4F40-A85E-853B8C657821}">
      <dgm:prSet phldrT="[Text]" custT="1"/>
      <dgm:spPr/>
      <dgm:t>
        <a:bodyPr/>
        <a:lstStyle/>
        <a:p>
          <a:r>
            <a:rPr lang="en-US" sz="2000" dirty="0" smtClean="0">
              <a:solidFill>
                <a:schemeClr val="tx2"/>
              </a:solidFill>
              <a:latin typeface="+mj-lt"/>
              <a:cs typeface="Calibri" pitchFamily="34" charset="0"/>
            </a:rPr>
            <a:t>Negotiation</a:t>
          </a:r>
          <a:endParaRPr lang="en-US" sz="2000" dirty="0"/>
        </a:p>
      </dgm:t>
    </dgm:pt>
    <dgm:pt modelId="{C356F4B7-395B-4EA7-BEFC-A762DF39AA81}" type="parTrans" cxnId="{D2B4D53B-4A49-4176-83E6-AFB50AAB4A04}">
      <dgm:prSet/>
      <dgm:spPr/>
      <dgm:t>
        <a:bodyPr/>
        <a:lstStyle/>
        <a:p>
          <a:endParaRPr lang="en-US"/>
        </a:p>
      </dgm:t>
    </dgm:pt>
    <dgm:pt modelId="{3AF47B83-DB60-4F24-BDA4-C2557E4C0AFD}" type="sibTrans" cxnId="{D2B4D53B-4A49-4176-83E6-AFB50AAB4A04}">
      <dgm:prSet/>
      <dgm:spPr/>
      <dgm:t>
        <a:bodyPr/>
        <a:lstStyle/>
        <a:p>
          <a:endParaRPr lang="en-US"/>
        </a:p>
      </dgm:t>
    </dgm:pt>
    <dgm:pt modelId="{F6F4A46B-C26B-415B-9FFC-DF95A61D60B6}">
      <dgm:prSet phldrT="[Text]" custT="1"/>
      <dgm:spPr>
        <a:solidFill>
          <a:schemeClr val="accent1">
            <a:lumMod val="75000"/>
          </a:schemeClr>
        </a:solidFill>
        <a:scene3d>
          <a:camera prst="orthographicFront"/>
          <a:lightRig rig="threePt" dir="t"/>
        </a:scene3d>
        <a:sp3d>
          <a:bevelT/>
        </a:sp3d>
      </dgm:spPr>
      <dgm:t>
        <a:bodyPr/>
        <a:lstStyle/>
        <a:p>
          <a:r>
            <a:rPr lang="en-US" sz="2400" dirty="0" smtClean="0">
              <a:solidFill>
                <a:schemeClr val="bg1"/>
              </a:solidFill>
              <a:latin typeface="+mj-lt"/>
              <a:cs typeface="Calibri" pitchFamily="34" charset="0"/>
            </a:rPr>
            <a:t>Improving leadership skills</a:t>
          </a:r>
          <a:endParaRPr lang="en-US" sz="2400" dirty="0">
            <a:solidFill>
              <a:schemeClr val="bg1"/>
            </a:solidFill>
          </a:endParaRPr>
        </a:p>
      </dgm:t>
    </dgm:pt>
    <dgm:pt modelId="{CFF5A160-A8B6-47FB-80F3-709D23AD21B2}" type="parTrans" cxnId="{1FB1FA64-25A0-4004-A0CC-573426FA8E6D}">
      <dgm:prSet/>
      <dgm:spPr/>
      <dgm:t>
        <a:bodyPr/>
        <a:lstStyle/>
        <a:p>
          <a:endParaRPr lang="en-US"/>
        </a:p>
      </dgm:t>
    </dgm:pt>
    <dgm:pt modelId="{1A4B1164-B370-452A-A211-BB9C12BB68AD}" type="sibTrans" cxnId="{1FB1FA64-25A0-4004-A0CC-573426FA8E6D}">
      <dgm:prSet/>
      <dgm:spPr/>
      <dgm:t>
        <a:bodyPr/>
        <a:lstStyle/>
        <a:p>
          <a:endParaRPr lang="en-US"/>
        </a:p>
      </dgm:t>
    </dgm:pt>
    <dgm:pt modelId="{669BA600-72D5-43F5-A6A4-A0D509331347}">
      <dgm:prSet phldrT="[Text]" custT="1"/>
      <dgm:spPr/>
      <dgm:t>
        <a:bodyPr/>
        <a:lstStyle/>
        <a:p>
          <a:r>
            <a:rPr lang="en-US" sz="2000" dirty="0" smtClean="0">
              <a:solidFill>
                <a:schemeClr val="tx2"/>
              </a:solidFill>
              <a:latin typeface="+mj-lt"/>
              <a:cs typeface="Calibri" pitchFamily="34" charset="0"/>
            </a:rPr>
            <a:t>Understanding one’s leadership style</a:t>
          </a:r>
          <a:endParaRPr lang="en-US" sz="2000" dirty="0"/>
        </a:p>
      </dgm:t>
    </dgm:pt>
    <dgm:pt modelId="{755F0760-0871-4EB8-878C-030378DF473A}" type="parTrans" cxnId="{3DDF59B8-B3EF-4490-9191-07EF535F4878}">
      <dgm:prSet/>
      <dgm:spPr/>
      <dgm:t>
        <a:bodyPr/>
        <a:lstStyle/>
        <a:p>
          <a:endParaRPr lang="en-US"/>
        </a:p>
      </dgm:t>
    </dgm:pt>
    <dgm:pt modelId="{42B9AC35-E3DC-4A6B-ABFB-78DAB21B764B}" type="sibTrans" cxnId="{3DDF59B8-B3EF-4490-9191-07EF535F4878}">
      <dgm:prSet/>
      <dgm:spPr/>
      <dgm:t>
        <a:bodyPr/>
        <a:lstStyle/>
        <a:p>
          <a:endParaRPr lang="en-US"/>
        </a:p>
      </dgm:t>
    </dgm:pt>
    <dgm:pt modelId="{1219AB95-B05C-4AE6-956E-3B63D6344890}">
      <dgm:prSet phldrT="[Text]" custT="1"/>
      <dgm:spPr>
        <a:solidFill>
          <a:schemeClr val="accent1">
            <a:lumMod val="75000"/>
          </a:schemeClr>
        </a:solidFill>
        <a:scene3d>
          <a:camera prst="orthographicFront"/>
          <a:lightRig rig="threePt" dir="t"/>
        </a:scene3d>
        <a:sp3d>
          <a:bevelT/>
        </a:sp3d>
      </dgm:spPr>
      <dgm:t>
        <a:bodyPr/>
        <a:lstStyle/>
        <a:p>
          <a:r>
            <a:rPr lang="en-US" sz="2400" dirty="0" smtClean="0">
              <a:solidFill>
                <a:schemeClr val="bg1"/>
              </a:solidFill>
              <a:latin typeface="+mj-lt"/>
              <a:cs typeface="Calibri" pitchFamily="34" charset="0"/>
            </a:rPr>
            <a:t>Balancing work and life</a:t>
          </a:r>
          <a:endParaRPr lang="en-US" sz="2400" dirty="0">
            <a:solidFill>
              <a:schemeClr val="bg1"/>
            </a:solidFill>
          </a:endParaRPr>
        </a:p>
      </dgm:t>
    </dgm:pt>
    <dgm:pt modelId="{309B0274-68A2-4CA8-9EB8-E6E2F5BD41EA}" type="parTrans" cxnId="{568B7102-B5B4-4E53-84C8-C1456DBA6176}">
      <dgm:prSet/>
      <dgm:spPr/>
      <dgm:t>
        <a:bodyPr/>
        <a:lstStyle/>
        <a:p>
          <a:endParaRPr lang="en-US"/>
        </a:p>
      </dgm:t>
    </dgm:pt>
    <dgm:pt modelId="{351DEFB6-B52B-45A7-B4D7-E35B66D33966}" type="sibTrans" cxnId="{568B7102-B5B4-4E53-84C8-C1456DBA6176}">
      <dgm:prSet/>
      <dgm:spPr/>
      <dgm:t>
        <a:bodyPr/>
        <a:lstStyle/>
        <a:p>
          <a:endParaRPr lang="en-US"/>
        </a:p>
      </dgm:t>
    </dgm:pt>
    <dgm:pt modelId="{75EC3F4C-7DBF-48E4-A1CC-7A9128F06FC1}">
      <dgm:prSet phldrT="[Text]" custT="1"/>
      <dgm:spPr>
        <a:solidFill>
          <a:schemeClr val="accent1">
            <a:lumMod val="75000"/>
          </a:schemeClr>
        </a:solidFill>
        <a:scene3d>
          <a:camera prst="orthographicFront"/>
          <a:lightRig rig="threePt" dir="t"/>
        </a:scene3d>
        <a:sp3d>
          <a:bevelT/>
        </a:sp3d>
      </dgm:spPr>
      <dgm:t>
        <a:bodyPr/>
        <a:lstStyle/>
        <a:p>
          <a:r>
            <a:rPr lang="en-US" sz="2400" dirty="0" smtClean="0">
              <a:solidFill>
                <a:schemeClr val="bg1"/>
              </a:solidFill>
              <a:latin typeface="+mj-lt"/>
              <a:cs typeface="Calibri" pitchFamily="34" charset="0"/>
            </a:rPr>
            <a:t>Scientist as entrepreneur</a:t>
          </a:r>
          <a:endParaRPr lang="en-US" sz="2400" dirty="0">
            <a:solidFill>
              <a:schemeClr val="bg1"/>
            </a:solidFill>
          </a:endParaRPr>
        </a:p>
      </dgm:t>
    </dgm:pt>
    <dgm:pt modelId="{B34AA9FF-2378-4C58-8E77-5EAF72C92E8A}" type="parTrans" cxnId="{605275D4-FDA4-4CBC-B2F8-F1810924D649}">
      <dgm:prSet/>
      <dgm:spPr/>
      <dgm:t>
        <a:bodyPr/>
        <a:lstStyle/>
        <a:p>
          <a:endParaRPr lang="en-US"/>
        </a:p>
      </dgm:t>
    </dgm:pt>
    <dgm:pt modelId="{5B2537AC-6DBF-4273-B2C9-3BBADF1A2093}" type="sibTrans" cxnId="{605275D4-FDA4-4CBC-B2F8-F1810924D649}">
      <dgm:prSet/>
      <dgm:spPr/>
      <dgm:t>
        <a:bodyPr/>
        <a:lstStyle/>
        <a:p>
          <a:endParaRPr lang="en-US"/>
        </a:p>
      </dgm:t>
    </dgm:pt>
    <dgm:pt modelId="{716985F2-DDAC-4BBD-93DB-107AC6BFE9BE}">
      <dgm:prSet phldrT="[Text]" custT="1"/>
      <dgm:spPr/>
      <dgm:t>
        <a:bodyPr/>
        <a:lstStyle/>
        <a:p>
          <a:r>
            <a:rPr lang="en-US" sz="2000" dirty="0" smtClean="0">
              <a:solidFill>
                <a:schemeClr val="tx2"/>
              </a:solidFill>
              <a:latin typeface="+mj-lt"/>
              <a:cs typeface="Calibri" pitchFamily="34" charset="0"/>
            </a:rPr>
            <a:t>Prioritizing work and life demands</a:t>
          </a:r>
          <a:endParaRPr lang="en-US" sz="2000" dirty="0"/>
        </a:p>
      </dgm:t>
    </dgm:pt>
    <dgm:pt modelId="{23D31A05-5910-45EA-997C-38864A3CF3D0}" type="parTrans" cxnId="{D3B4F9F4-4742-4239-8605-E81AD18856EB}">
      <dgm:prSet/>
      <dgm:spPr/>
      <dgm:t>
        <a:bodyPr/>
        <a:lstStyle/>
        <a:p>
          <a:endParaRPr lang="en-US"/>
        </a:p>
      </dgm:t>
    </dgm:pt>
    <dgm:pt modelId="{BADE5DD3-85BB-4A10-8DDE-69C262B583D0}" type="sibTrans" cxnId="{D3B4F9F4-4742-4239-8605-E81AD18856EB}">
      <dgm:prSet/>
      <dgm:spPr/>
      <dgm:t>
        <a:bodyPr/>
        <a:lstStyle/>
        <a:p>
          <a:endParaRPr lang="en-US"/>
        </a:p>
      </dgm:t>
    </dgm:pt>
    <dgm:pt modelId="{4B1AD05D-3D32-4E52-A6D1-2CB6E475801B}">
      <dgm:prSet custT="1"/>
      <dgm:spPr/>
      <dgm:t>
        <a:bodyPr/>
        <a:lstStyle/>
        <a:p>
          <a:r>
            <a:rPr lang="en-US" sz="2000" dirty="0" smtClean="0">
              <a:solidFill>
                <a:schemeClr val="tx2"/>
              </a:solidFill>
              <a:latin typeface="+mj-lt"/>
              <a:cs typeface="Calibri" pitchFamily="34" charset="0"/>
            </a:rPr>
            <a:t>Communicating one’s science</a:t>
          </a:r>
          <a:endParaRPr lang="en-US" sz="2000" dirty="0"/>
        </a:p>
      </dgm:t>
    </dgm:pt>
    <dgm:pt modelId="{1B99E97F-505E-407F-BD81-A1B1DEB5809C}" type="parTrans" cxnId="{D3A47284-8245-43D9-8776-C5F7FB7F5BEE}">
      <dgm:prSet/>
      <dgm:spPr/>
      <dgm:t>
        <a:bodyPr/>
        <a:lstStyle/>
        <a:p>
          <a:endParaRPr lang="en-US"/>
        </a:p>
      </dgm:t>
    </dgm:pt>
    <dgm:pt modelId="{343CAE02-8C0B-4797-964C-7A223F80B823}" type="sibTrans" cxnId="{D3A47284-8245-43D9-8776-C5F7FB7F5BEE}">
      <dgm:prSet/>
      <dgm:spPr/>
      <dgm:t>
        <a:bodyPr/>
        <a:lstStyle/>
        <a:p>
          <a:endParaRPr lang="en-US"/>
        </a:p>
      </dgm:t>
    </dgm:pt>
    <dgm:pt modelId="{A8D996D0-2E1A-467F-9E08-F8DAA8A0000B}">
      <dgm:prSet custT="1"/>
      <dgm:spPr/>
      <dgm:t>
        <a:bodyPr/>
        <a:lstStyle/>
        <a:p>
          <a:r>
            <a:rPr lang="en-US" sz="2000" dirty="0" smtClean="0">
              <a:solidFill>
                <a:schemeClr val="tx2"/>
              </a:solidFill>
              <a:latin typeface="+mj-lt"/>
              <a:cs typeface="Calibri" pitchFamily="34" charset="0"/>
            </a:rPr>
            <a:t>Leading versus managing</a:t>
          </a:r>
        </a:p>
      </dgm:t>
    </dgm:pt>
    <dgm:pt modelId="{E3E207C2-3705-4B92-9185-2EBB89533614}" type="parTrans" cxnId="{E95692C3-B6D2-47FD-926B-A2762711B3BA}">
      <dgm:prSet/>
      <dgm:spPr/>
      <dgm:t>
        <a:bodyPr/>
        <a:lstStyle/>
        <a:p>
          <a:endParaRPr lang="en-US"/>
        </a:p>
      </dgm:t>
    </dgm:pt>
    <dgm:pt modelId="{7D314F3C-EBAB-4CC1-B4E2-96AF2115056D}" type="sibTrans" cxnId="{E95692C3-B6D2-47FD-926B-A2762711B3BA}">
      <dgm:prSet/>
      <dgm:spPr/>
      <dgm:t>
        <a:bodyPr/>
        <a:lstStyle/>
        <a:p>
          <a:endParaRPr lang="en-US"/>
        </a:p>
      </dgm:t>
    </dgm:pt>
    <dgm:pt modelId="{7BFF40A0-DE11-453E-B2CB-FD4491F75693}">
      <dgm:prSet custT="1"/>
      <dgm:spPr/>
      <dgm:t>
        <a:bodyPr/>
        <a:lstStyle/>
        <a:p>
          <a:r>
            <a:rPr lang="en-US" sz="2000" dirty="0" smtClean="0">
              <a:solidFill>
                <a:schemeClr val="tx2"/>
              </a:solidFill>
              <a:latin typeface="+mj-lt"/>
              <a:cs typeface="Calibri" pitchFamily="34" charset="0"/>
            </a:rPr>
            <a:t>Managing time</a:t>
          </a:r>
        </a:p>
      </dgm:t>
    </dgm:pt>
    <dgm:pt modelId="{2370E21D-349E-42EE-9C24-0C8BA973C1A7}" type="parTrans" cxnId="{59FE5F12-CA88-43FF-B790-38275DDA2ECE}">
      <dgm:prSet/>
      <dgm:spPr/>
      <dgm:t>
        <a:bodyPr/>
        <a:lstStyle/>
        <a:p>
          <a:endParaRPr lang="en-US"/>
        </a:p>
      </dgm:t>
    </dgm:pt>
    <dgm:pt modelId="{5BBC5F8C-46F8-4CBA-BC31-140ED9A496D4}" type="sibTrans" cxnId="{59FE5F12-CA88-43FF-B790-38275DDA2ECE}">
      <dgm:prSet/>
      <dgm:spPr/>
      <dgm:t>
        <a:bodyPr/>
        <a:lstStyle/>
        <a:p>
          <a:endParaRPr lang="en-US"/>
        </a:p>
      </dgm:t>
    </dgm:pt>
    <dgm:pt modelId="{4D48E07B-0033-4381-8A44-CDC84656B4AB}">
      <dgm:prSet phldrT="[Text]" custT="1"/>
      <dgm:spPr/>
      <dgm:t>
        <a:bodyPr/>
        <a:lstStyle/>
        <a:p>
          <a:r>
            <a:rPr lang="en-US" sz="2000" dirty="0" smtClean="0">
              <a:solidFill>
                <a:schemeClr val="tx2"/>
              </a:solidFill>
              <a:latin typeface="+mj-lt"/>
              <a:cs typeface="Calibri" pitchFamily="34" charset="0"/>
            </a:rPr>
            <a:t>Funding and budgeting</a:t>
          </a:r>
          <a:endParaRPr lang="en-US" sz="2000" dirty="0"/>
        </a:p>
      </dgm:t>
    </dgm:pt>
    <dgm:pt modelId="{BBBD0A7C-4D25-45A2-B06A-C8E9188A4B60}" type="parTrans" cxnId="{6020BC6A-8C9B-4F28-AC84-A11A25A4940A}">
      <dgm:prSet/>
      <dgm:spPr/>
      <dgm:t>
        <a:bodyPr/>
        <a:lstStyle/>
        <a:p>
          <a:endParaRPr lang="en-US"/>
        </a:p>
      </dgm:t>
    </dgm:pt>
    <dgm:pt modelId="{21638CA2-07C8-4C88-A8EF-45F46053E0FC}" type="sibTrans" cxnId="{6020BC6A-8C9B-4F28-AC84-A11A25A4940A}">
      <dgm:prSet/>
      <dgm:spPr/>
      <dgm:t>
        <a:bodyPr/>
        <a:lstStyle/>
        <a:p>
          <a:endParaRPr lang="en-US"/>
        </a:p>
      </dgm:t>
    </dgm:pt>
    <dgm:pt modelId="{E9FCB359-4CB9-48D8-9C7A-C9F49F1D707B}">
      <dgm:prSet custT="1"/>
      <dgm:spPr/>
      <dgm:t>
        <a:bodyPr/>
        <a:lstStyle/>
        <a:p>
          <a:r>
            <a:rPr lang="en-US" sz="2000" dirty="0" smtClean="0">
              <a:solidFill>
                <a:schemeClr val="tx2"/>
              </a:solidFill>
              <a:latin typeface="+mj-lt"/>
              <a:cs typeface="Calibri" pitchFamily="34" charset="0"/>
            </a:rPr>
            <a:t>Building alliances</a:t>
          </a:r>
        </a:p>
      </dgm:t>
    </dgm:pt>
    <dgm:pt modelId="{D990BF57-5A15-4F02-8EFA-CAA9F9DF5510}" type="parTrans" cxnId="{320B720D-F8FF-471C-A996-41F133814663}">
      <dgm:prSet/>
      <dgm:spPr/>
      <dgm:t>
        <a:bodyPr/>
        <a:lstStyle/>
        <a:p>
          <a:endParaRPr lang="en-US"/>
        </a:p>
      </dgm:t>
    </dgm:pt>
    <dgm:pt modelId="{43B9E787-0A7A-436A-AC6E-AA6AF472DF6E}" type="sibTrans" cxnId="{320B720D-F8FF-471C-A996-41F133814663}">
      <dgm:prSet/>
      <dgm:spPr/>
      <dgm:t>
        <a:bodyPr/>
        <a:lstStyle/>
        <a:p>
          <a:endParaRPr lang="en-US"/>
        </a:p>
      </dgm:t>
    </dgm:pt>
    <dgm:pt modelId="{8CB9792E-6776-4C23-ADF9-D25B52B16B8F}" type="pres">
      <dgm:prSet presAssocID="{9ED16CA2-B913-4295-87F9-990092B4D0F1}" presName="linear" presStyleCnt="0">
        <dgm:presLayoutVars>
          <dgm:dir/>
          <dgm:animLvl val="lvl"/>
          <dgm:resizeHandles val="exact"/>
        </dgm:presLayoutVars>
      </dgm:prSet>
      <dgm:spPr/>
      <dgm:t>
        <a:bodyPr/>
        <a:lstStyle/>
        <a:p>
          <a:endParaRPr lang="en-US"/>
        </a:p>
      </dgm:t>
    </dgm:pt>
    <dgm:pt modelId="{254AC0E0-E1FB-4BBF-8DB0-A5EEFB2D2E64}" type="pres">
      <dgm:prSet presAssocID="{2B4212C2-4A49-4705-8355-8D264B103912}" presName="parentLin" presStyleCnt="0"/>
      <dgm:spPr/>
    </dgm:pt>
    <dgm:pt modelId="{1A354C8A-2C91-40D6-852A-35F824B67198}" type="pres">
      <dgm:prSet presAssocID="{2B4212C2-4A49-4705-8355-8D264B103912}" presName="parentLeftMargin" presStyleLbl="node1" presStyleIdx="0" presStyleCnt="4"/>
      <dgm:spPr/>
      <dgm:t>
        <a:bodyPr/>
        <a:lstStyle/>
        <a:p>
          <a:endParaRPr lang="en-US"/>
        </a:p>
      </dgm:t>
    </dgm:pt>
    <dgm:pt modelId="{B9B467F4-2C32-4991-BECC-5E0E8A791EAA}" type="pres">
      <dgm:prSet presAssocID="{2B4212C2-4A49-4705-8355-8D264B103912}" presName="parentText" presStyleLbl="node1" presStyleIdx="0" presStyleCnt="4" custScaleY="188485">
        <dgm:presLayoutVars>
          <dgm:chMax val="0"/>
          <dgm:bulletEnabled val="1"/>
        </dgm:presLayoutVars>
      </dgm:prSet>
      <dgm:spPr/>
      <dgm:t>
        <a:bodyPr/>
        <a:lstStyle/>
        <a:p>
          <a:endParaRPr lang="en-US"/>
        </a:p>
      </dgm:t>
    </dgm:pt>
    <dgm:pt modelId="{AD1DF89E-3967-4618-BD67-F3577911E104}" type="pres">
      <dgm:prSet presAssocID="{2B4212C2-4A49-4705-8355-8D264B103912}" presName="negativeSpace" presStyleCnt="0"/>
      <dgm:spPr/>
    </dgm:pt>
    <dgm:pt modelId="{4E662B88-1DED-4D1A-8F6F-97E091EF708C}" type="pres">
      <dgm:prSet presAssocID="{2B4212C2-4A49-4705-8355-8D264B103912}" presName="childText" presStyleLbl="conFgAcc1" presStyleIdx="0" presStyleCnt="4">
        <dgm:presLayoutVars>
          <dgm:bulletEnabled val="1"/>
        </dgm:presLayoutVars>
      </dgm:prSet>
      <dgm:spPr/>
      <dgm:t>
        <a:bodyPr/>
        <a:lstStyle/>
        <a:p>
          <a:endParaRPr lang="en-US"/>
        </a:p>
      </dgm:t>
    </dgm:pt>
    <dgm:pt modelId="{5AF3D08F-DD41-4AD9-996F-7E2C75F9E6DB}" type="pres">
      <dgm:prSet presAssocID="{7CE2FDA5-542F-4122-85A2-0E347BF60299}" presName="spaceBetweenRectangles" presStyleCnt="0"/>
      <dgm:spPr/>
    </dgm:pt>
    <dgm:pt modelId="{27D9E882-F484-4E20-B88D-B35A576F5EB2}" type="pres">
      <dgm:prSet presAssocID="{F6F4A46B-C26B-415B-9FFC-DF95A61D60B6}" presName="parentLin" presStyleCnt="0"/>
      <dgm:spPr/>
    </dgm:pt>
    <dgm:pt modelId="{ADF9616D-5D2D-4D0F-8F72-3263C8DB91F3}" type="pres">
      <dgm:prSet presAssocID="{F6F4A46B-C26B-415B-9FFC-DF95A61D60B6}" presName="parentLeftMargin" presStyleLbl="node1" presStyleIdx="0" presStyleCnt="4"/>
      <dgm:spPr/>
      <dgm:t>
        <a:bodyPr/>
        <a:lstStyle/>
        <a:p>
          <a:endParaRPr lang="en-US"/>
        </a:p>
      </dgm:t>
    </dgm:pt>
    <dgm:pt modelId="{D733D769-9FB6-4D58-9862-948B28C9D84B}" type="pres">
      <dgm:prSet presAssocID="{F6F4A46B-C26B-415B-9FFC-DF95A61D60B6}" presName="parentText" presStyleLbl="node1" presStyleIdx="1" presStyleCnt="4" custScaleY="188485">
        <dgm:presLayoutVars>
          <dgm:chMax val="0"/>
          <dgm:bulletEnabled val="1"/>
        </dgm:presLayoutVars>
      </dgm:prSet>
      <dgm:spPr/>
      <dgm:t>
        <a:bodyPr/>
        <a:lstStyle/>
        <a:p>
          <a:endParaRPr lang="en-US"/>
        </a:p>
      </dgm:t>
    </dgm:pt>
    <dgm:pt modelId="{9D4A83A5-20C5-44A5-B63D-CF87EDD0EA02}" type="pres">
      <dgm:prSet presAssocID="{F6F4A46B-C26B-415B-9FFC-DF95A61D60B6}" presName="negativeSpace" presStyleCnt="0"/>
      <dgm:spPr/>
    </dgm:pt>
    <dgm:pt modelId="{24477EF7-FBD8-42AE-88B2-6A4958AF53E0}" type="pres">
      <dgm:prSet presAssocID="{F6F4A46B-C26B-415B-9FFC-DF95A61D60B6}" presName="childText" presStyleLbl="conFgAcc1" presStyleIdx="1" presStyleCnt="4">
        <dgm:presLayoutVars>
          <dgm:bulletEnabled val="1"/>
        </dgm:presLayoutVars>
      </dgm:prSet>
      <dgm:spPr/>
      <dgm:t>
        <a:bodyPr/>
        <a:lstStyle/>
        <a:p>
          <a:endParaRPr lang="en-US"/>
        </a:p>
      </dgm:t>
    </dgm:pt>
    <dgm:pt modelId="{91475069-2B9E-41E6-88B4-FD2EF66E1193}" type="pres">
      <dgm:prSet presAssocID="{1A4B1164-B370-452A-A211-BB9C12BB68AD}" presName="spaceBetweenRectangles" presStyleCnt="0"/>
      <dgm:spPr/>
    </dgm:pt>
    <dgm:pt modelId="{34CFB151-6D42-40DE-996E-B35CD1CA3E78}" type="pres">
      <dgm:prSet presAssocID="{1219AB95-B05C-4AE6-956E-3B63D6344890}" presName="parentLin" presStyleCnt="0"/>
      <dgm:spPr/>
    </dgm:pt>
    <dgm:pt modelId="{8EE585D3-AA0F-4CEF-BEF9-CC1C85E8ACE5}" type="pres">
      <dgm:prSet presAssocID="{1219AB95-B05C-4AE6-956E-3B63D6344890}" presName="parentLeftMargin" presStyleLbl="node1" presStyleIdx="1" presStyleCnt="4"/>
      <dgm:spPr/>
      <dgm:t>
        <a:bodyPr/>
        <a:lstStyle/>
        <a:p>
          <a:endParaRPr lang="en-US"/>
        </a:p>
      </dgm:t>
    </dgm:pt>
    <dgm:pt modelId="{291BA2B0-A008-4E8E-BEA6-264518FB7715}" type="pres">
      <dgm:prSet presAssocID="{1219AB95-B05C-4AE6-956E-3B63D6344890}" presName="parentText" presStyleLbl="node1" presStyleIdx="2" presStyleCnt="4" custScaleY="188485">
        <dgm:presLayoutVars>
          <dgm:chMax val="0"/>
          <dgm:bulletEnabled val="1"/>
        </dgm:presLayoutVars>
      </dgm:prSet>
      <dgm:spPr/>
      <dgm:t>
        <a:bodyPr/>
        <a:lstStyle/>
        <a:p>
          <a:endParaRPr lang="en-US"/>
        </a:p>
      </dgm:t>
    </dgm:pt>
    <dgm:pt modelId="{15C0C829-1499-4E87-8221-B44CC5A50CBE}" type="pres">
      <dgm:prSet presAssocID="{1219AB95-B05C-4AE6-956E-3B63D6344890}" presName="negativeSpace" presStyleCnt="0"/>
      <dgm:spPr/>
    </dgm:pt>
    <dgm:pt modelId="{47DAE7D2-F471-481D-8F10-4C6FE678E5C3}" type="pres">
      <dgm:prSet presAssocID="{1219AB95-B05C-4AE6-956E-3B63D6344890}" presName="childText" presStyleLbl="conFgAcc1" presStyleIdx="2" presStyleCnt="4">
        <dgm:presLayoutVars>
          <dgm:bulletEnabled val="1"/>
        </dgm:presLayoutVars>
      </dgm:prSet>
      <dgm:spPr/>
      <dgm:t>
        <a:bodyPr/>
        <a:lstStyle/>
        <a:p>
          <a:endParaRPr lang="en-US"/>
        </a:p>
      </dgm:t>
    </dgm:pt>
    <dgm:pt modelId="{C1E3C989-1673-4810-829A-DDDE591BF091}" type="pres">
      <dgm:prSet presAssocID="{351DEFB6-B52B-45A7-B4D7-E35B66D33966}" presName="spaceBetweenRectangles" presStyleCnt="0"/>
      <dgm:spPr/>
    </dgm:pt>
    <dgm:pt modelId="{0E2A2987-7305-4977-8C8D-70B4434ABCF5}" type="pres">
      <dgm:prSet presAssocID="{75EC3F4C-7DBF-48E4-A1CC-7A9128F06FC1}" presName="parentLin" presStyleCnt="0"/>
      <dgm:spPr/>
    </dgm:pt>
    <dgm:pt modelId="{A35355F9-EBDD-4581-84D5-EFED75EE4FC9}" type="pres">
      <dgm:prSet presAssocID="{75EC3F4C-7DBF-48E4-A1CC-7A9128F06FC1}" presName="parentLeftMargin" presStyleLbl="node1" presStyleIdx="2" presStyleCnt="4"/>
      <dgm:spPr/>
      <dgm:t>
        <a:bodyPr/>
        <a:lstStyle/>
        <a:p>
          <a:endParaRPr lang="en-US"/>
        </a:p>
      </dgm:t>
    </dgm:pt>
    <dgm:pt modelId="{2DC14DE7-4C67-4BDC-A287-35B149C3B270}" type="pres">
      <dgm:prSet presAssocID="{75EC3F4C-7DBF-48E4-A1CC-7A9128F06FC1}" presName="parentText" presStyleLbl="node1" presStyleIdx="3" presStyleCnt="4" custScaleY="188485">
        <dgm:presLayoutVars>
          <dgm:chMax val="0"/>
          <dgm:bulletEnabled val="1"/>
        </dgm:presLayoutVars>
      </dgm:prSet>
      <dgm:spPr/>
      <dgm:t>
        <a:bodyPr/>
        <a:lstStyle/>
        <a:p>
          <a:endParaRPr lang="en-US"/>
        </a:p>
      </dgm:t>
    </dgm:pt>
    <dgm:pt modelId="{29986489-0CA3-4E00-95CC-78E08F01FF9C}" type="pres">
      <dgm:prSet presAssocID="{75EC3F4C-7DBF-48E4-A1CC-7A9128F06FC1}" presName="negativeSpace" presStyleCnt="0"/>
      <dgm:spPr/>
    </dgm:pt>
    <dgm:pt modelId="{083FAE05-2D34-4904-A4A3-B7ECE120E4D6}" type="pres">
      <dgm:prSet presAssocID="{75EC3F4C-7DBF-48E4-A1CC-7A9128F06FC1}" presName="childText" presStyleLbl="conFgAcc1" presStyleIdx="3" presStyleCnt="4">
        <dgm:presLayoutVars>
          <dgm:bulletEnabled val="1"/>
        </dgm:presLayoutVars>
      </dgm:prSet>
      <dgm:spPr/>
      <dgm:t>
        <a:bodyPr/>
        <a:lstStyle/>
        <a:p>
          <a:endParaRPr lang="en-US"/>
        </a:p>
      </dgm:t>
    </dgm:pt>
  </dgm:ptLst>
  <dgm:cxnLst>
    <dgm:cxn modelId="{A5F8652D-50B1-4596-94A4-8097059591FE}" type="presOf" srcId="{5C7DCB99-27BF-4F40-A85E-853B8C657821}" destId="{4E662B88-1DED-4D1A-8F6F-97E091EF708C}" srcOrd="0" destOrd="0" presId="urn:microsoft.com/office/officeart/2005/8/layout/list1"/>
    <dgm:cxn modelId="{6020BC6A-8C9B-4F28-AC84-A11A25A4940A}" srcId="{75EC3F4C-7DBF-48E4-A1CC-7A9128F06FC1}" destId="{4D48E07B-0033-4381-8A44-CDC84656B4AB}" srcOrd="0" destOrd="0" parTransId="{BBBD0A7C-4D25-45A2-B06A-C8E9188A4B60}" sibTransId="{21638CA2-07C8-4C88-A8EF-45F46053E0FC}"/>
    <dgm:cxn modelId="{E95692C3-B6D2-47FD-926B-A2762711B3BA}" srcId="{F6F4A46B-C26B-415B-9FFC-DF95A61D60B6}" destId="{A8D996D0-2E1A-467F-9E08-F8DAA8A0000B}" srcOrd="1" destOrd="0" parTransId="{E3E207C2-3705-4B92-9185-2EBB89533614}" sibTransId="{7D314F3C-EBAB-4CC1-B4E2-96AF2115056D}"/>
    <dgm:cxn modelId="{FED3EAD6-0B22-48FE-AD13-AC76984D9D5B}" type="presOf" srcId="{4B1AD05D-3D32-4E52-A6D1-2CB6E475801B}" destId="{4E662B88-1DED-4D1A-8F6F-97E091EF708C}" srcOrd="0" destOrd="1" presId="urn:microsoft.com/office/officeart/2005/8/layout/list1"/>
    <dgm:cxn modelId="{D3A47284-8245-43D9-8776-C5F7FB7F5BEE}" srcId="{2B4212C2-4A49-4705-8355-8D264B103912}" destId="{4B1AD05D-3D32-4E52-A6D1-2CB6E475801B}" srcOrd="1" destOrd="0" parTransId="{1B99E97F-505E-407F-BD81-A1B1DEB5809C}" sibTransId="{343CAE02-8C0B-4797-964C-7A223F80B823}"/>
    <dgm:cxn modelId="{D3B4F9F4-4742-4239-8605-E81AD18856EB}" srcId="{1219AB95-B05C-4AE6-956E-3B63D6344890}" destId="{716985F2-DDAC-4BBD-93DB-107AC6BFE9BE}" srcOrd="0" destOrd="0" parTransId="{23D31A05-5910-45EA-997C-38864A3CF3D0}" sibTransId="{BADE5DD3-85BB-4A10-8DDE-69C262B583D0}"/>
    <dgm:cxn modelId="{E4982F93-125D-4CE4-B5B7-0E7756F83F61}" type="presOf" srcId="{2B4212C2-4A49-4705-8355-8D264B103912}" destId="{B9B467F4-2C32-4991-BECC-5E0E8A791EAA}" srcOrd="1" destOrd="0" presId="urn:microsoft.com/office/officeart/2005/8/layout/list1"/>
    <dgm:cxn modelId="{59FE5F12-CA88-43FF-B790-38275DDA2ECE}" srcId="{1219AB95-B05C-4AE6-956E-3B63D6344890}" destId="{7BFF40A0-DE11-453E-B2CB-FD4491F75693}" srcOrd="1" destOrd="0" parTransId="{2370E21D-349E-42EE-9C24-0C8BA973C1A7}" sibTransId="{5BBC5F8C-46F8-4CBA-BC31-140ED9A496D4}"/>
    <dgm:cxn modelId="{542A2FAA-2709-4832-89BE-DD99A728E89A}" type="presOf" srcId="{2B4212C2-4A49-4705-8355-8D264B103912}" destId="{1A354C8A-2C91-40D6-852A-35F824B67198}" srcOrd="0" destOrd="0" presId="urn:microsoft.com/office/officeart/2005/8/layout/list1"/>
    <dgm:cxn modelId="{064ABC1A-7F05-4F67-9551-695B10E4BF84}" type="presOf" srcId="{7BFF40A0-DE11-453E-B2CB-FD4491F75693}" destId="{47DAE7D2-F471-481D-8F10-4C6FE678E5C3}" srcOrd="0" destOrd="1" presId="urn:microsoft.com/office/officeart/2005/8/layout/list1"/>
    <dgm:cxn modelId="{829B9ECD-3514-4E6C-B9F2-F7F8F63B2702}" type="presOf" srcId="{F6F4A46B-C26B-415B-9FFC-DF95A61D60B6}" destId="{D733D769-9FB6-4D58-9862-948B28C9D84B}" srcOrd="1" destOrd="0" presId="urn:microsoft.com/office/officeart/2005/8/layout/list1"/>
    <dgm:cxn modelId="{BCF693ED-2364-40B3-9C88-273F2DF1C9C4}" type="presOf" srcId="{4D48E07B-0033-4381-8A44-CDC84656B4AB}" destId="{083FAE05-2D34-4904-A4A3-B7ECE120E4D6}" srcOrd="0" destOrd="0" presId="urn:microsoft.com/office/officeart/2005/8/layout/list1"/>
    <dgm:cxn modelId="{4C07EFA7-2614-46E1-916A-BF01634C6EB9}" type="presOf" srcId="{A8D996D0-2E1A-467F-9E08-F8DAA8A0000B}" destId="{24477EF7-FBD8-42AE-88B2-6A4958AF53E0}" srcOrd="0" destOrd="1" presId="urn:microsoft.com/office/officeart/2005/8/layout/list1"/>
    <dgm:cxn modelId="{8619AB1D-300A-488C-881F-BADA36C247DC}" type="presOf" srcId="{669BA600-72D5-43F5-A6A4-A0D509331347}" destId="{24477EF7-FBD8-42AE-88B2-6A4958AF53E0}" srcOrd="0" destOrd="0" presId="urn:microsoft.com/office/officeart/2005/8/layout/list1"/>
    <dgm:cxn modelId="{EA19B83E-9DD2-4B6F-9B3E-6555F777A4C0}" type="presOf" srcId="{E9FCB359-4CB9-48D8-9C7A-C9F49F1D707B}" destId="{083FAE05-2D34-4904-A4A3-B7ECE120E4D6}" srcOrd="0" destOrd="1" presId="urn:microsoft.com/office/officeart/2005/8/layout/list1"/>
    <dgm:cxn modelId="{320B720D-F8FF-471C-A996-41F133814663}" srcId="{75EC3F4C-7DBF-48E4-A1CC-7A9128F06FC1}" destId="{E9FCB359-4CB9-48D8-9C7A-C9F49F1D707B}" srcOrd="1" destOrd="0" parTransId="{D990BF57-5A15-4F02-8EFA-CAA9F9DF5510}" sibTransId="{43B9E787-0A7A-436A-AC6E-AA6AF472DF6E}"/>
    <dgm:cxn modelId="{568B7102-B5B4-4E53-84C8-C1456DBA6176}" srcId="{9ED16CA2-B913-4295-87F9-990092B4D0F1}" destId="{1219AB95-B05C-4AE6-956E-3B63D6344890}" srcOrd="2" destOrd="0" parTransId="{309B0274-68A2-4CA8-9EB8-E6E2F5BD41EA}" sibTransId="{351DEFB6-B52B-45A7-B4D7-E35B66D33966}"/>
    <dgm:cxn modelId="{1FB1FA64-25A0-4004-A0CC-573426FA8E6D}" srcId="{9ED16CA2-B913-4295-87F9-990092B4D0F1}" destId="{F6F4A46B-C26B-415B-9FFC-DF95A61D60B6}" srcOrd="1" destOrd="0" parTransId="{CFF5A160-A8B6-47FB-80F3-709D23AD21B2}" sibTransId="{1A4B1164-B370-452A-A211-BB9C12BB68AD}"/>
    <dgm:cxn modelId="{C12D3090-D21B-4903-B57F-37623A718300}" type="presOf" srcId="{716985F2-DDAC-4BBD-93DB-107AC6BFE9BE}" destId="{47DAE7D2-F471-481D-8F10-4C6FE678E5C3}" srcOrd="0" destOrd="0" presId="urn:microsoft.com/office/officeart/2005/8/layout/list1"/>
    <dgm:cxn modelId="{605275D4-FDA4-4CBC-B2F8-F1810924D649}" srcId="{9ED16CA2-B913-4295-87F9-990092B4D0F1}" destId="{75EC3F4C-7DBF-48E4-A1CC-7A9128F06FC1}" srcOrd="3" destOrd="0" parTransId="{B34AA9FF-2378-4C58-8E77-5EAF72C92E8A}" sibTransId="{5B2537AC-6DBF-4273-B2C9-3BBADF1A2093}"/>
    <dgm:cxn modelId="{3DDF59B8-B3EF-4490-9191-07EF535F4878}" srcId="{F6F4A46B-C26B-415B-9FFC-DF95A61D60B6}" destId="{669BA600-72D5-43F5-A6A4-A0D509331347}" srcOrd="0" destOrd="0" parTransId="{755F0760-0871-4EB8-878C-030378DF473A}" sibTransId="{42B9AC35-E3DC-4A6B-ABFB-78DAB21B764B}"/>
    <dgm:cxn modelId="{BEA69B33-BFAC-4DDC-8807-B84F8A67CCB4}" type="presOf" srcId="{75EC3F4C-7DBF-48E4-A1CC-7A9128F06FC1}" destId="{2DC14DE7-4C67-4BDC-A287-35B149C3B270}" srcOrd="1" destOrd="0" presId="urn:microsoft.com/office/officeart/2005/8/layout/list1"/>
    <dgm:cxn modelId="{154648DC-68E3-46FE-98E0-4323F0A2F405}" type="presOf" srcId="{1219AB95-B05C-4AE6-956E-3B63D6344890}" destId="{8EE585D3-AA0F-4CEF-BEF9-CC1C85E8ACE5}" srcOrd="0" destOrd="0" presId="urn:microsoft.com/office/officeart/2005/8/layout/list1"/>
    <dgm:cxn modelId="{F1620E5F-17E4-468A-A950-261DBBE385E0}" type="presOf" srcId="{9ED16CA2-B913-4295-87F9-990092B4D0F1}" destId="{8CB9792E-6776-4C23-ADF9-D25B52B16B8F}" srcOrd="0" destOrd="0" presId="urn:microsoft.com/office/officeart/2005/8/layout/list1"/>
    <dgm:cxn modelId="{9D6DE488-5C94-489B-95DC-D40941419C21}" type="presOf" srcId="{1219AB95-B05C-4AE6-956E-3B63D6344890}" destId="{291BA2B0-A008-4E8E-BEA6-264518FB7715}" srcOrd="1" destOrd="0" presId="urn:microsoft.com/office/officeart/2005/8/layout/list1"/>
    <dgm:cxn modelId="{034738B8-7E12-4C16-96BD-393B1676A601}" type="presOf" srcId="{75EC3F4C-7DBF-48E4-A1CC-7A9128F06FC1}" destId="{A35355F9-EBDD-4581-84D5-EFED75EE4FC9}" srcOrd="0" destOrd="0" presId="urn:microsoft.com/office/officeart/2005/8/layout/list1"/>
    <dgm:cxn modelId="{D2B4D53B-4A49-4176-83E6-AFB50AAB4A04}" srcId="{2B4212C2-4A49-4705-8355-8D264B103912}" destId="{5C7DCB99-27BF-4F40-A85E-853B8C657821}" srcOrd="0" destOrd="0" parTransId="{C356F4B7-395B-4EA7-BEFC-A762DF39AA81}" sibTransId="{3AF47B83-DB60-4F24-BDA4-C2557E4C0AFD}"/>
    <dgm:cxn modelId="{4F5398CD-47B5-4ED8-9638-CF16991F40AC}" type="presOf" srcId="{F6F4A46B-C26B-415B-9FFC-DF95A61D60B6}" destId="{ADF9616D-5D2D-4D0F-8F72-3263C8DB91F3}" srcOrd="0" destOrd="0" presId="urn:microsoft.com/office/officeart/2005/8/layout/list1"/>
    <dgm:cxn modelId="{346F8867-CEBD-4A6A-8A3D-5BA0A413FB5F}" srcId="{9ED16CA2-B913-4295-87F9-990092B4D0F1}" destId="{2B4212C2-4A49-4705-8355-8D264B103912}" srcOrd="0" destOrd="0" parTransId="{DA70C6E1-DF91-4C80-A011-6EF92E984849}" sibTransId="{7CE2FDA5-542F-4122-85A2-0E347BF60299}"/>
    <dgm:cxn modelId="{3B4A1E15-B4ED-47DD-8334-54A397C4EDD6}" type="presParOf" srcId="{8CB9792E-6776-4C23-ADF9-D25B52B16B8F}" destId="{254AC0E0-E1FB-4BBF-8DB0-A5EEFB2D2E64}" srcOrd="0" destOrd="0" presId="urn:microsoft.com/office/officeart/2005/8/layout/list1"/>
    <dgm:cxn modelId="{A8A55EC8-6CE1-4B1F-B406-11B22ED2D94E}" type="presParOf" srcId="{254AC0E0-E1FB-4BBF-8DB0-A5EEFB2D2E64}" destId="{1A354C8A-2C91-40D6-852A-35F824B67198}" srcOrd="0" destOrd="0" presId="urn:microsoft.com/office/officeart/2005/8/layout/list1"/>
    <dgm:cxn modelId="{E1E78A5E-A4FF-44D8-9D51-0DCE1D4BD98D}" type="presParOf" srcId="{254AC0E0-E1FB-4BBF-8DB0-A5EEFB2D2E64}" destId="{B9B467F4-2C32-4991-BECC-5E0E8A791EAA}" srcOrd="1" destOrd="0" presId="urn:microsoft.com/office/officeart/2005/8/layout/list1"/>
    <dgm:cxn modelId="{A59DB8A5-9E0D-4A0B-BB80-57C935FCD577}" type="presParOf" srcId="{8CB9792E-6776-4C23-ADF9-D25B52B16B8F}" destId="{AD1DF89E-3967-4618-BD67-F3577911E104}" srcOrd="1" destOrd="0" presId="urn:microsoft.com/office/officeart/2005/8/layout/list1"/>
    <dgm:cxn modelId="{5085A314-C1AD-414C-8DB3-20BB0DF97DBF}" type="presParOf" srcId="{8CB9792E-6776-4C23-ADF9-D25B52B16B8F}" destId="{4E662B88-1DED-4D1A-8F6F-97E091EF708C}" srcOrd="2" destOrd="0" presId="urn:microsoft.com/office/officeart/2005/8/layout/list1"/>
    <dgm:cxn modelId="{4F9D387B-7A22-4323-A8FE-8D401BB75D36}" type="presParOf" srcId="{8CB9792E-6776-4C23-ADF9-D25B52B16B8F}" destId="{5AF3D08F-DD41-4AD9-996F-7E2C75F9E6DB}" srcOrd="3" destOrd="0" presId="urn:microsoft.com/office/officeart/2005/8/layout/list1"/>
    <dgm:cxn modelId="{FEB386AB-744A-483D-9E0E-DC9912D51B73}" type="presParOf" srcId="{8CB9792E-6776-4C23-ADF9-D25B52B16B8F}" destId="{27D9E882-F484-4E20-B88D-B35A576F5EB2}" srcOrd="4" destOrd="0" presId="urn:microsoft.com/office/officeart/2005/8/layout/list1"/>
    <dgm:cxn modelId="{6EBF9C9E-3413-4C3E-8880-F222FA052C42}" type="presParOf" srcId="{27D9E882-F484-4E20-B88D-B35A576F5EB2}" destId="{ADF9616D-5D2D-4D0F-8F72-3263C8DB91F3}" srcOrd="0" destOrd="0" presId="urn:microsoft.com/office/officeart/2005/8/layout/list1"/>
    <dgm:cxn modelId="{FFF9BA23-C580-468E-A430-481A65DDE01C}" type="presParOf" srcId="{27D9E882-F484-4E20-B88D-B35A576F5EB2}" destId="{D733D769-9FB6-4D58-9862-948B28C9D84B}" srcOrd="1" destOrd="0" presId="urn:microsoft.com/office/officeart/2005/8/layout/list1"/>
    <dgm:cxn modelId="{C7850062-35A9-468E-A0AD-954B1C353EC3}" type="presParOf" srcId="{8CB9792E-6776-4C23-ADF9-D25B52B16B8F}" destId="{9D4A83A5-20C5-44A5-B63D-CF87EDD0EA02}" srcOrd="5" destOrd="0" presId="urn:microsoft.com/office/officeart/2005/8/layout/list1"/>
    <dgm:cxn modelId="{5EF68FE0-877F-440E-9F5F-18A3FDDAB8F4}" type="presParOf" srcId="{8CB9792E-6776-4C23-ADF9-D25B52B16B8F}" destId="{24477EF7-FBD8-42AE-88B2-6A4958AF53E0}" srcOrd="6" destOrd="0" presId="urn:microsoft.com/office/officeart/2005/8/layout/list1"/>
    <dgm:cxn modelId="{F9E21AB8-7077-4AE6-931B-B626D2130A19}" type="presParOf" srcId="{8CB9792E-6776-4C23-ADF9-D25B52B16B8F}" destId="{91475069-2B9E-41E6-88B4-FD2EF66E1193}" srcOrd="7" destOrd="0" presId="urn:microsoft.com/office/officeart/2005/8/layout/list1"/>
    <dgm:cxn modelId="{0E8CE4D5-B134-4588-9CD6-92FBE09F5B02}" type="presParOf" srcId="{8CB9792E-6776-4C23-ADF9-D25B52B16B8F}" destId="{34CFB151-6D42-40DE-996E-B35CD1CA3E78}" srcOrd="8" destOrd="0" presId="urn:microsoft.com/office/officeart/2005/8/layout/list1"/>
    <dgm:cxn modelId="{EAABD83E-B108-4808-B40D-8F34CE17FEB5}" type="presParOf" srcId="{34CFB151-6D42-40DE-996E-B35CD1CA3E78}" destId="{8EE585D3-AA0F-4CEF-BEF9-CC1C85E8ACE5}" srcOrd="0" destOrd="0" presId="urn:microsoft.com/office/officeart/2005/8/layout/list1"/>
    <dgm:cxn modelId="{168183C7-B510-430B-A05F-60D7E3F1BA95}" type="presParOf" srcId="{34CFB151-6D42-40DE-996E-B35CD1CA3E78}" destId="{291BA2B0-A008-4E8E-BEA6-264518FB7715}" srcOrd="1" destOrd="0" presId="urn:microsoft.com/office/officeart/2005/8/layout/list1"/>
    <dgm:cxn modelId="{07E625BA-205B-406A-BD06-5F87C5864BE4}" type="presParOf" srcId="{8CB9792E-6776-4C23-ADF9-D25B52B16B8F}" destId="{15C0C829-1499-4E87-8221-B44CC5A50CBE}" srcOrd="9" destOrd="0" presId="urn:microsoft.com/office/officeart/2005/8/layout/list1"/>
    <dgm:cxn modelId="{B652B326-79D9-4A03-97E7-FE80AAF5E33B}" type="presParOf" srcId="{8CB9792E-6776-4C23-ADF9-D25B52B16B8F}" destId="{47DAE7D2-F471-481D-8F10-4C6FE678E5C3}" srcOrd="10" destOrd="0" presId="urn:microsoft.com/office/officeart/2005/8/layout/list1"/>
    <dgm:cxn modelId="{067F7B25-2FEB-4152-B317-E1B36A7E356A}" type="presParOf" srcId="{8CB9792E-6776-4C23-ADF9-D25B52B16B8F}" destId="{C1E3C989-1673-4810-829A-DDDE591BF091}" srcOrd="11" destOrd="0" presId="urn:microsoft.com/office/officeart/2005/8/layout/list1"/>
    <dgm:cxn modelId="{AC365D4F-6B21-41F7-9678-297BA6B59FD1}" type="presParOf" srcId="{8CB9792E-6776-4C23-ADF9-D25B52B16B8F}" destId="{0E2A2987-7305-4977-8C8D-70B4434ABCF5}" srcOrd="12" destOrd="0" presId="urn:microsoft.com/office/officeart/2005/8/layout/list1"/>
    <dgm:cxn modelId="{31D6E642-D809-4841-88E8-51E6D86E1410}" type="presParOf" srcId="{0E2A2987-7305-4977-8C8D-70B4434ABCF5}" destId="{A35355F9-EBDD-4581-84D5-EFED75EE4FC9}" srcOrd="0" destOrd="0" presId="urn:microsoft.com/office/officeart/2005/8/layout/list1"/>
    <dgm:cxn modelId="{848FF7FE-036A-4F11-950F-0CA37751E58C}" type="presParOf" srcId="{0E2A2987-7305-4977-8C8D-70B4434ABCF5}" destId="{2DC14DE7-4C67-4BDC-A287-35B149C3B270}" srcOrd="1" destOrd="0" presId="urn:microsoft.com/office/officeart/2005/8/layout/list1"/>
    <dgm:cxn modelId="{97AED84C-3061-45E1-BC04-AC122C8E826F}" type="presParOf" srcId="{8CB9792E-6776-4C23-ADF9-D25B52B16B8F}" destId="{29986489-0CA3-4E00-95CC-78E08F01FF9C}" srcOrd="13" destOrd="0" presId="urn:microsoft.com/office/officeart/2005/8/layout/list1"/>
    <dgm:cxn modelId="{D4B38CEA-E2DD-429A-9D67-686EC8CCEFD6}" type="presParOf" srcId="{8CB9792E-6776-4C23-ADF9-D25B52B16B8F}" destId="{083FAE05-2D34-4904-A4A3-B7ECE120E4D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3C6CF70-01DD-0647-967D-8E1F0F15EE47}"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572E6100-3A8C-D947-A52F-F1DC24D2EF3C}">
      <dgm:prSet phldrT="[Text]" custT="1"/>
      <dgm:spPr/>
      <dgm:t>
        <a:bodyPr/>
        <a:lstStyle/>
        <a:p>
          <a:r>
            <a:rPr lang="en-US" sz="1800" dirty="0" smtClean="0"/>
            <a:t>Protégé</a:t>
          </a:r>
          <a:endParaRPr lang="en-US" sz="1800" dirty="0"/>
        </a:p>
      </dgm:t>
    </dgm:pt>
    <dgm:pt modelId="{CC87D7D1-4BD5-1E45-91EA-E8066F53009F}" type="parTrans" cxnId="{6E3A8F5A-7272-A441-B70A-E5C2CFFEEA1F}">
      <dgm:prSet/>
      <dgm:spPr/>
      <dgm:t>
        <a:bodyPr/>
        <a:lstStyle/>
        <a:p>
          <a:endParaRPr lang="en-US"/>
        </a:p>
      </dgm:t>
    </dgm:pt>
    <dgm:pt modelId="{74465C67-266F-504B-9C95-6FDF2610872B}" type="sibTrans" cxnId="{6E3A8F5A-7272-A441-B70A-E5C2CFFEEA1F}">
      <dgm:prSet/>
      <dgm:spPr/>
      <dgm:t>
        <a:bodyPr/>
        <a:lstStyle/>
        <a:p>
          <a:endParaRPr lang="en-US"/>
        </a:p>
      </dgm:t>
    </dgm:pt>
    <dgm:pt modelId="{8BA1701A-77F6-AD4A-B950-9076E0C945AF}">
      <dgm:prSet phldrT="[Text]" custT="1"/>
      <dgm:spPr/>
      <dgm:t>
        <a:bodyPr/>
        <a:lstStyle/>
        <a:p>
          <a:r>
            <a:rPr lang="en-US" sz="2000" dirty="0" smtClean="0"/>
            <a:t>Mentor 1</a:t>
          </a:r>
          <a:endParaRPr lang="en-US" sz="2000" dirty="0"/>
        </a:p>
      </dgm:t>
    </dgm:pt>
    <dgm:pt modelId="{419F1802-241A-5F4E-A59D-375893AAC748}" type="parTrans" cxnId="{87DCF3F6-1E96-6749-9855-3D1748F96F0F}">
      <dgm:prSet/>
      <dgm:spPr/>
      <dgm:t>
        <a:bodyPr/>
        <a:lstStyle/>
        <a:p>
          <a:endParaRPr lang="en-US"/>
        </a:p>
      </dgm:t>
    </dgm:pt>
    <dgm:pt modelId="{288C06A0-5D42-D147-A7E9-0BCF9598BAA3}" type="sibTrans" cxnId="{87DCF3F6-1E96-6749-9855-3D1748F96F0F}">
      <dgm:prSet/>
      <dgm:spPr/>
      <dgm:t>
        <a:bodyPr/>
        <a:lstStyle/>
        <a:p>
          <a:endParaRPr lang="en-US"/>
        </a:p>
      </dgm:t>
    </dgm:pt>
    <dgm:pt modelId="{6B211EE8-B6A7-AF48-B596-196EFA8F52F9}">
      <dgm:prSet phldrT="[Text]" custT="1"/>
      <dgm:spPr/>
      <dgm:t>
        <a:bodyPr/>
        <a:lstStyle/>
        <a:p>
          <a:r>
            <a:rPr lang="en-US" sz="2000" dirty="0" smtClean="0"/>
            <a:t>Mentor 2</a:t>
          </a:r>
          <a:endParaRPr lang="en-US" sz="2000" dirty="0"/>
        </a:p>
      </dgm:t>
    </dgm:pt>
    <dgm:pt modelId="{86E270F7-C957-684D-84DF-88B93BE8BA94}" type="parTrans" cxnId="{EB10C623-5D42-594B-9553-DCEAF610C78B}">
      <dgm:prSet/>
      <dgm:spPr/>
      <dgm:t>
        <a:bodyPr/>
        <a:lstStyle/>
        <a:p>
          <a:endParaRPr lang="en-US"/>
        </a:p>
      </dgm:t>
    </dgm:pt>
    <dgm:pt modelId="{10E4AFA9-53B2-724A-B1D9-F8E7836277EB}" type="sibTrans" cxnId="{EB10C623-5D42-594B-9553-DCEAF610C78B}">
      <dgm:prSet/>
      <dgm:spPr/>
      <dgm:t>
        <a:bodyPr/>
        <a:lstStyle/>
        <a:p>
          <a:endParaRPr lang="en-US"/>
        </a:p>
      </dgm:t>
    </dgm:pt>
    <dgm:pt modelId="{B0DC67E8-B8AD-2843-843C-FD1B9A1E89B6}">
      <dgm:prSet phldrT="[Text]" custT="1"/>
      <dgm:spPr/>
      <dgm:t>
        <a:bodyPr/>
        <a:lstStyle/>
        <a:p>
          <a:r>
            <a:rPr lang="en-US" sz="2000" dirty="0" smtClean="0"/>
            <a:t>Mentor 3</a:t>
          </a:r>
          <a:endParaRPr lang="en-US" sz="2000" dirty="0"/>
        </a:p>
      </dgm:t>
    </dgm:pt>
    <dgm:pt modelId="{3E88CC19-245E-974D-A7AD-521B14FA18A2}" type="parTrans" cxnId="{F8935A82-8853-4648-99B5-B9C509F41F2E}">
      <dgm:prSet/>
      <dgm:spPr/>
      <dgm:t>
        <a:bodyPr/>
        <a:lstStyle/>
        <a:p>
          <a:endParaRPr lang="en-US"/>
        </a:p>
      </dgm:t>
    </dgm:pt>
    <dgm:pt modelId="{184ADC7E-6A9A-A44F-BC5B-03FC634CEF2E}" type="sibTrans" cxnId="{F8935A82-8853-4648-99B5-B9C509F41F2E}">
      <dgm:prSet/>
      <dgm:spPr/>
      <dgm:t>
        <a:bodyPr/>
        <a:lstStyle/>
        <a:p>
          <a:endParaRPr lang="en-US"/>
        </a:p>
      </dgm:t>
    </dgm:pt>
    <dgm:pt modelId="{31BD6BCE-E853-3E43-86FC-26AA393ADF39}">
      <dgm:prSet phldrT="[Text]" custT="1"/>
      <dgm:spPr/>
      <dgm:t>
        <a:bodyPr/>
        <a:lstStyle/>
        <a:p>
          <a:r>
            <a:rPr lang="en-US" sz="2000" dirty="0" smtClean="0"/>
            <a:t>Mentor 4</a:t>
          </a:r>
          <a:endParaRPr lang="en-US" sz="2000" dirty="0"/>
        </a:p>
      </dgm:t>
    </dgm:pt>
    <dgm:pt modelId="{C8BD75AD-8158-6C4D-952A-761023EF5548}" type="parTrans" cxnId="{8CA7FFA4-4E4E-184B-91CA-068D4915766C}">
      <dgm:prSet/>
      <dgm:spPr/>
      <dgm:t>
        <a:bodyPr/>
        <a:lstStyle/>
        <a:p>
          <a:endParaRPr lang="en-US"/>
        </a:p>
      </dgm:t>
    </dgm:pt>
    <dgm:pt modelId="{87BE5ED2-226D-3043-88AF-F7990C8DEE91}" type="sibTrans" cxnId="{8CA7FFA4-4E4E-184B-91CA-068D4915766C}">
      <dgm:prSet/>
      <dgm:spPr/>
      <dgm:t>
        <a:bodyPr/>
        <a:lstStyle/>
        <a:p>
          <a:endParaRPr lang="en-US"/>
        </a:p>
      </dgm:t>
    </dgm:pt>
    <dgm:pt modelId="{13FB47AE-BA3D-684E-B52F-4F735E71734C}" type="pres">
      <dgm:prSet presAssocID="{D3C6CF70-01DD-0647-967D-8E1F0F15EE47}" presName="diagram" presStyleCnt="0">
        <dgm:presLayoutVars>
          <dgm:chMax val="1"/>
          <dgm:dir/>
          <dgm:animLvl val="ctr"/>
          <dgm:resizeHandles val="exact"/>
        </dgm:presLayoutVars>
      </dgm:prSet>
      <dgm:spPr/>
      <dgm:t>
        <a:bodyPr/>
        <a:lstStyle/>
        <a:p>
          <a:endParaRPr lang="en-US"/>
        </a:p>
      </dgm:t>
    </dgm:pt>
    <dgm:pt modelId="{370B25AB-42AD-304F-881B-B9CDF4E8881E}" type="pres">
      <dgm:prSet presAssocID="{D3C6CF70-01DD-0647-967D-8E1F0F15EE47}" presName="matrix" presStyleCnt="0"/>
      <dgm:spPr/>
      <dgm:t>
        <a:bodyPr/>
        <a:lstStyle/>
        <a:p>
          <a:endParaRPr lang="en-US"/>
        </a:p>
      </dgm:t>
    </dgm:pt>
    <dgm:pt modelId="{7979BACC-528E-7348-A1BF-C7FB3EF57181}" type="pres">
      <dgm:prSet presAssocID="{D3C6CF70-01DD-0647-967D-8E1F0F15EE47}" presName="tile1" presStyleLbl="node1" presStyleIdx="0" presStyleCnt="4"/>
      <dgm:spPr/>
      <dgm:t>
        <a:bodyPr/>
        <a:lstStyle/>
        <a:p>
          <a:endParaRPr lang="en-US"/>
        </a:p>
      </dgm:t>
    </dgm:pt>
    <dgm:pt modelId="{00221E64-ED48-C243-B002-144F09DA8CFB}" type="pres">
      <dgm:prSet presAssocID="{D3C6CF70-01DD-0647-967D-8E1F0F15EE47}" presName="tile1text" presStyleLbl="node1" presStyleIdx="0" presStyleCnt="4">
        <dgm:presLayoutVars>
          <dgm:chMax val="0"/>
          <dgm:chPref val="0"/>
          <dgm:bulletEnabled val="1"/>
        </dgm:presLayoutVars>
      </dgm:prSet>
      <dgm:spPr/>
      <dgm:t>
        <a:bodyPr/>
        <a:lstStyle/>
        <a:p>
          <a:endParaRPr lang="en-US"/>
        </a:p>
      </dgm:t>
    </dgm:pt>
    <dgm:pt modelId="{07703A05-5157-094E-9DC5-4893C4DDE582}" type="pres">
      <dgm:prSet presAssocID="{D3C6CF70-01DD-0647-967D-8E1F0F15EE47}" presName="tile2" presStyleLbl="node1" presStyleIdx="1" presStyleCnt="4"/>
      <dgm:spPr/>
      <dgm:t>
        <a:bodyPr/>
        <a:lstStyle/>
        <a:p>
          <a:endParaRPr lang="en-US"/>
        </a:p>
      </dgm:t>
    </dgm:pt>
    <dgm:pt modelId="{B01B2426-6EF7-8049-89F7-37E9C8B707DF}" type="pres">
      <dgm:prSet presAssocID="{D3C6CF70-01DD-0647-967D-8E1F0F15EE47}" presName="tile2text" presStyleLbl="node1" presStyleIdx="1" presStyleCnt="4">
        <dgm:presLayoutVars>
          <dgm:chMax val="0"/>
          <dgm:chPref val="0"/>
          <dgm:bulletEnabled val="1"/>
        </dgm:presLayoutVars>
      </dgm:prSet>
      <dgm:spPr/>
      <dgm:t>
        <a:bodyPr/>
        <a:lstStyle/>
        <a:p>
          <a:endParaRPr lang="en-US"/>
        </a:p>
      </dgm:t>
    </dgm:pt>
    <dgm:pt modelId="{BD5EE7DA-3C72-7442-AEFA-96B1089059E1}" type="pres">
      <dgm:prSet presAssocID="{D3C6CF70-01DD-0647-967D-8E1F0F15EE47}" presName="tile3" presStyleLbl="node1" presStyleIdx="2" presStyleCnt="4"/>
      <dgm:spPr/>
      <dgm:t>
        <a:bodyPr/>
        <a:lstStyle/>
        <a:p>
          <a:endParaRPr lang="en-US"/>
        </a:p>
      </dgm:t>
    </dgm:pt>
    <dgm:pt modelId="{A550DEA1-B235-B042-A467-B0D362969BA7}" type="pres">
      <dgm:prSet presAssocID="{D3C6CF70-01DD-0647-967D-8E1F0F15EE47}" presName="tile3text" presStyleLbl="node1" presStyleIdx="2" presStyleCnt="4">
        <dgm:presLayoutVars>
          <dgm:chMax val="0"/>
          <dgm:chPref val="0"/>
          <dgm:bulletEnabled val="1"/>
        </dgm:presLayoutVars>
      </dgm:prSet>
      <dgm:spPr/>
      <dgm:t>
        <a:bodyPr/>
        <a:lstStyle/>
        <a:p>
          <a:endParaRPr lang="en-US"/>
        </a:p>
      </dgm:t>
    </dgm:pt>
    <dgm:pt modelId="{A5882381-DE04-1E40-9CE3-9142B0F8EB56}" type="pres">
      <dgm:prSet presAssocID="{D3C6CF70-01DD-0647-967D-8E1F0F15EE47}" presName="tile4" presStyleLbl="node1" presStyleIdx="3" presStyleCnt="4"/>
      <dgm:spPr/>
      <dgm:t>
        <a:bodyPr/>
        <a:lstStyle/>
        <a:p>
          <a:endParaRPr lang="en-US"/>
        </a:p>
      </dgm:t>
    </dgm:pt>
    <dgm:pt modelId="{4592701D-15A0-6548-AE95-BCB185E0DE7C}" type="pres">
      <dgm:prSet presAssocID="{D3C6CF70-01DD-0647-967D-8E1F0F15EE47}" presName="tile4text" presStyleLbl="node1" presStyleIdx="3" presStyleCnt="4">
        <dgm:presLayoutVars>
          <dgm:chMax val="0"/>
          <dgm:chPref val="0"/>
          <dgm:bulletEnabled val="1"/>
        </dgm:presLayoutVars>
      </dgm:prSet>
      <dgm:spPr/>
      <dgm:t>
        <a:bodyPr/>
        <a:lstStyle/>
        <a:p>
          <a:endParaRPr lang="en-US"/>
        </a:p>
      </dgm:t>
    </dgm:pt>
    <dgm:pt modelId="{F60E04DD-7F21-4942-9F4C-C7069D440E70}" type="pres">
      <dgm:prSet presAssocID="{D3C6CF70-01DD-0647-967D-8E1F0F15EE47}" presName="centerTile" presStyleLbl="fgShp" presStyleIdx="0" presStyleCnt="1" custScaleX="137699" custLinFactNeighborX="8081">
        <dgm:presLayoutVars>
          <dgm:chMax val="0"/>
          <dgm:chPref val="0"/>
        </dgm:presLayoutVars>
      </dgm:prSet>
      <dgm:spPr/>
      <dgm:t>
        <a:bodyPr/>
        <a:lstStyle/>
        <a:p>
          <a:endParaRPr lang="en-US"/>
        </a:p>
      </dgm:t>
    </dgm:pt>
  </dgm:ptLst>
  <dgm:cxnLst>
    <dgm:cxn modelId="{2A505132-9064-4E18-8BF5-B2188AB8A7D2}" type="presOf" srcId="{D3C6CF70-01DD-0647-967D-8E1F0F15EE47}" destId="{13FB47AE-BA3D-684E-B52F-4F735E71734C}" srcOrd="0" destOrd="0" presId="urn:microsoft.com/office/officeart/2005/8/layout/matrix1"/>
    <dgm:cxn modelId="{5AED5D5A-148E-44B5-848A-C93FE64C1714}" type="presOf" srcId="{572E6100-3A8C-D947-A52F-F1DC24D2EF3C}" destId="{F60E04DD-7F21-4942-9F4C-C7069D440E70}" srcOrd="0" destOrd="0" presId="urn:microsoft.com/office/officeart/2005/8/layout/matrix1"/>
    <dgm:cxn modelId="{556A5CB9-8E9C-486B-ADCB-CCB1416C0A5A}" type="presOf" srcId="{6B211EE8-B6A7-AF48-B596-196EFA8F52F9}" destId="{07703A05-5157-094E-9DC5-4893C4DDE582}" srcOrd="0" destOrd="0" presId="urn:microsoft.com/office/officeart/2005/8/layout/matrix1"/>
    <dgm:cxn modelId="{B8586783-7342-4BC1-BB76-25B3DF66D3C1}" type="presOf" srcId="{6B211EE8-B6A7-AF48-B596-196EFA8F52F9}" destId="{B01B2426-6EF7-8049-89F7-37E9C8B707DF}" srcOrd="1" destOrd="0" presId="urn:microsoft.com/office/officeart/2005/8/layout/matrix1"/>
    <dgm:cxn modelId="{B8B7049C-8A7A-4663-932C-8619000FC906}" type="presOf" srcId="{8BA1701A-77F6-AD4A-B950-9076E0C945AF}" destId="{00221E64-ED48-C243-B002-144F09DA8CFB}" srcOrd="1" destOrd="0" presId="urn:microsoft.com/office/officeart/2005/8/layout/matrix1"/>
    <dgm:cxn modelId="{D92D85F3-CD6B-4C78-918D-346471B58593}" type="presOf" srcId="{8BA1701A-77F6-AD4A-B950-9076E0C945AF}" destId="{7979BACC-528E-7348-A1BF-C7FB3EF57181}" srcOrd="0" destOrd="0" presId="urn:microsoft.com/office/officeart/2005/8/layout/matrix1"/>
    <dgm:cxn modelId="{6E3A8F5A-7272-A441-B70A-E5C2CFFEEA1F}" srcId="{D3C6CF70-01DD-0647-967D-8E1F0F15EE47}" destId="{572E6100-3A8C-D947-A52F-F1DC24D2EF3C}" srcOrd="0" destOrd="0" parTransId="{CC87D7D1-4BD5-1E45-91EA-E8066F53009F}" sibTransId="{74465C67-266F-504B-9C95-6FDF2610872B}"/>
    <dgm:cxn modelId="{EB10C623-5D42-594B-9553-DCEAF610C78B}" srcId="{572E6100-3A8C-D947-A52F-F1DC24D2EF3C}" destId="{6B211EE8-B6A7-AF48-B596-196EFA8F52F9}" srcOrd="1" destOrd="0" parTransId="{86E270F7-C957-684D-84DF-88B93BE8BA94}" sibTransId="{10E4AFA9-53B2-724A-B1D9-F8E7836277EB}"/>
    <dgm:cxn modelId="{F8935A82-8853-4648-99B5-B9C509F41F2E}" srcId="{572E6100-3A8C-D947-A52F-F1DC24D2EF3C}" destId="{B0DC67E8-B8AD-2843-843C-FD1B9A1E89B6}" srcOrd="2" destOrd="0" parTransId="{3E88CC19-245E-974D-A7AD-521B14FA18A2}" sibTransId="{184ADC7E-6A9A-A44F-BC5B-03FC634CEF2E}"/>
    <dgm:cxn modelId="{3CCA6FFF-05D8-4D43-9503-DB2EE0C7878B}" type="presOf" srcId="{B0DC67E8-B8AD-2843-843C-FD1B9A1E89B6}" destId="{A550DEA1-B235-B042-A467-B0D362969BA7}" srcOrd="1" destOrd="0" presId="urn:microsoft.com/office/officeart/2005/8/layout/matrix1"/>
    <dgm:cxn modelId="{8CA7FFA4-4E4E-184B-91CA-068D4915766C}" srcId="{572E6100-3A8C-D947-A52F-F1DC24D2EF3C}" destId="{31BD6BCE-E853-3E43-86FC-26AA393ADF39}" srcOrd="3" destOrd="0" parTransId="{C8BD75AD-8158-6C4D-952A-761023EF5548}" sibTransId="{87BE5ED2-226D-3043-88AF-F7990C8DEE91}"/>
    <dgm:cxn modelId="{02AE1D84-B682-4B5A-9BB2-072574783D02}" type="presOf" srcId="{31BD6BCE-E853-3E43-86FC-26AA393ADF39}" destId="{4592701D-15A0-6548-AE95-BCB185E0DE7C}" srcOrd="1" destOrd="0" presId="urn:microsoft.com/office/officeart/2005/8/layout/matrix1"/>
    <dgm:cxn modelId="{B410BE6C-102C-4F90-8D35-E37A63ACB1D9}" type="presOf" srcId="{31BD6BCE-E853-3E43-86FC-26AA393ADF39}" destId="{A5882381-DE04-1E40-9CE3-9142B0F8EB56}" srcOrd="0" destOrd="0" presId="urn:microsoft.com/office/officeart/2005/8/layout/matrix1"/>
    <dgm:cxn modelId="{87DCF3F6-1E96-6749-9855-3D1748F96F0F}" srcId="{572E6100-3A8C-D947-A52F-F1DC24D2EF3C}" destId="{8BA1701A-77F6-AD4A-B950-9076E0C945AF}" srcOrd="0" destOrd="0" parTransId="{419F1802-241A-5F4E-A59D-375893AAC748}" sibTransId="{288C06A0-5D42-D147-A7E9-0BCF9598BAA3}"/>
    <dgm:cxn modelId="{227E49FF-DB8B-45DA-9607-FD50AF829CF3}" type="presOf" srcId="{B0DC67E8-B8AD-2843-843C-FD1B9A1E89B6}" destId="{BD5EE7DA-3C72-7442-AEFA-96B1089059E1}" srcOrd="0" destOrd="0" presId="urn:microsoft.com/office/officeart/2005/8/layout/matrix1"/>
    <dgm:cxn modelId="{327E7B66-B728-48A2-B42D-F0C902EFE967}" type="presParOf" srcId="{13FB47AE-BA3D-684E-B52F-4F735E71734C}" destId="{370B25AB-42AD-304F-881B-B9CDF4E8881E}" srcOrd="0" destOrd="0" presId="urn:microsoft.com/office/officeart/2005/8/layout/matrix1"/>
    <dgm:cxn modelId="{70700427-42DE-429B-9EE5-DEA38F4135A2}" type="presParOf" srcId="{370B25AB-42AD-304F-881B-B9CDF4E8881E}" destId="{7979BACC-528E-7348-A1BF-C7FB3EF57181}" srcOrd="0" destOrd="0" presId="urn:microsoft.com/office/officeart/2005/8/layout/matrix1"/>
    <dgm:cxn modelId="{A5505694-1FAC-4785-A1A6-4A0AEF6AFF40}" type="presParOf" srcId="{370B25AB-42AD-304F-881B-B9CDF4E8881E}" destId="{00221E64-ED48-C243-B002-144F09DA8CFB}" srcOrd="1" destOrd="0" presId="urn:microsoft.com/office/officeart/2005/8/layout/matrix1"/>
    <dgm:cxn modelId="{CEA3EBF0-523C-4CC1-B1B7-90230E584B52}" type="presParOf" srcId="{370B25AB-42AD-304F-881B-B9CDF4E8881E}" destId="{07703A05-5157-094E-9DC5-4893C4DDE582}" srcOrd="2" destOrd="0" presId="urn:microsoft.com/office/officeart/2005/8/layout/matrix1"/>
    <dgm:cxn modelId="{67C5A4D2-61FA-436D-9165-B95AD2BB42B0}" type="presParOf" srcId="{370B25AB-42AD-304F-881B-B9CDF4E8881E}" destId="{B01B2426-6EF7-8049-89F7-37E9C8B707DF}" srcOrd="3" destOrd="0" presId="urn:microsoft.com/office/officeart/2005/8/layout/matrix1"/>
    <dgm:cxn modelId="{40F4F7AA-6AE6-4C28-9358-5388A6F91868}" type="presParOf" srcId="{370B25AB-42AD-304F-881B-B9CDF4E8881E}" destId="{BD5EE7DA-3C72-7442-AEFA-96B1089059E1}" srcOrd="4" destOrd="0" presId="urn:microsoft.com/office/officeart/2005/8/layout/matrix1"/>
    <dgm:cxn modelId="{C32ACEE1-F487-4356-B3D1-A3D1FF6FF936}" type="presParOf" srcId="{370B25AB-42AD-304F-881B-B9CDF4E8881E}" destId="{A550DEA1-B235-B042-A467-B0D362969BA7}" srcOrd="5" destOrd="0" presId="urn:microsoft.com/office/officeart/2005/8/layout/matrix1"/>
    <dgm:cxn modelId="{20B986FE-B087-4DEA-9533-EB41093087A1}" type="presParOf" srcId="{370B25AB-42AD-304F-881B-B9CDF4E8881E}" destId="{A5882381-DE04-1E40-9CE3-9142B0F8EB56}" srcOrd="6" destOrd="0" presId="urn:microsoft.com/office/officeart/2005/8/layout/matrix1"/>
    <dgm:cxn modelId="{C5C8AF6B-82B4-47FB-8A25-3127528FFEBE}" type="presParOf" srcId="{370B25AB-42AD-304F-881B-B9CDF4E8881E}" destId="{4592701D-15A0-6548-AE95-BCB185E0DE7C}" srcOrd="7" destOrd="0" presId="urn:microsoft.com/office/officeart/2005/8/layout/matrix1"/>
    <dgm:cxn modelId="{A03C072C-E650-4AE4-88B7-8B0DC35D27BA}" type="presParOf" srcId="{13FB47AE-BA3D-684E-B52F-4F735E71734C}" destId="{F60E04DD-7F21-4942-9F4C-C7069D440E70}"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1BF135-F8F1-49FB-907F-E374DE5AEB04}" type="doc">
      <dgm:prSet loTypeId="urn:microsoft.com/office/officeart/2005/8/layout/lProcess3" loCatId="process" qsTypeId="urn:microsoft.com/office/officeart/2005/8/quickstyle/3d3" qsCatId="3D" csTypeId="urn:microsoft.com/office/officeart/2005/8/colors/accent1_2" csCatId="accent1" phldr="1"/>
      <dgm:spPr/>
      <dgm:t>
        <a:bodyPr/>
        <a:lstStyle/>
        <a:p>
          <a:endParaRPr lang="en-US"/>
        </a:p>
      </dgm:t>
    </dgm:pt>
    <dgm:pt modelId="{9FA8A1CB-0BD2-4FD8-8060-CE09FA440765}">
      <dgm:prSet/>
      <dgm:spPr>
        <a:solidFill>
          <a:schemeClr val="accent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r" rtl="0"/>
          <a:r>
            <a:rPr lang="en-US" dirty="0" smtClean="0">
              <a:solidFill>
                <a:schemeClr val="bg1"/>
              </a:solidFill>
            </a:rPr>
            <a:t>INCREASE</a:t>
          </a:r>
          <a:endParaRPr lang="en-US" dirty="0">
            <a:solidFill>
              <a:schemeClr val="bg1"/>
            </a:solidFill>
          </a:endParaRPr>
        </a:p>
      </dgm:t>
    </dgm:pt>
    <dgm:pt modelId="{D9AC7016-A018-4564-AEF0-56832A556D37}" type="parTrans" cxnId="{05C8A035-EBE8-4C74-8753-FFDF3EAABA34}">
      <dgm:prSet/>
      <dgm:spPr/>
      <dgm:t>
        <a:bodyPr/>
        <a:lstStyle/>
        <a:p>
          <a:endParaRPr lang="en-US"/>
        </a:p>
      </dgm:t>
    </dgm:pt>
    <dgm:pt modelId="{A8FBA519-C011-4AB4-86FB-A491C2EC73E1}" type="sibTrans" cxnId="{05C8A035-EBE8-4C74-8753-FFDF3EAABA34}">
      <dgm:prSet/>
      <dgm:spPr/>
      <dgm:t>
        <a:bodyPr/>
        <a:lstStyle/>
        <a:p>
          <a:endParaRPr lang="en-US"/>
        </a:p>
      </dgm:t>
    </dgm:pt>
    <dgm:pt modelId="{F5364F0C-82A4-4DCB-ABC3-AD221321F9BA}">
      <dgm:prSet/>
      <dgm:spPr>
        <a:solidFill>
          <a:schemeClr val="accent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solidFill>
                <a:schemeClr val="bg1"/>
              </a:solidFill>
            </a:rPr>
            <a:t>INCREASE</a:t>
          </a:r>
          <a:endParaRPr lang="en-US" dirty="0">
            <a:solidFill>
              <a:schemeClr val="bg1"/>
            </a:solidFill>
          </a:endParaRPr>
        </a:p>
      </dgm:t>
    </dgm:pt>
    <dgm:pt modelId="{EC8F89D7-11DE-47A5-A145-22C8A1D4A174}" type="parTrans" cxnId="{54814B24-453D-446D-B6C6-F36A0C7AD00E}">
      <dgm:prSet/>
      <dgm:spPr/>
      <dgm:t>
        <a:bodyPr/>
        <a:lstStyle/>
        <a:p>
          <a:endParaRPr lang="en-US"/>
        </a:p>
      </dgm:t>
    </dgm:pt>
    <dgm:pt modelId="{47671702-AAC2-4248-B81B-E88061A8F862}" type="sibTrans" cxnId="{54814B24-453D-446D-B6C6-F36A0C7AD00E}">
      <dgm:prSet/>
      <dgm:spPr/>
      <dgm:t>
        <a:bodyPr/>
        <a:lstStyle/>
        <a:p>
          <a:endParaRPr lang="en-US"/>
        </a:p>
      </dgm:t>
    </dgm:pt>
    <dgm:pt modelId="{7EB97467-B3D1-45C2-8D65-11DF8D3E8FF2}">
      <dgm:prSet/>
      <dgm:spPr>
        <a:solidFill>
          <a:schemeClr val="accent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solidFill>
                <a:schemeClr val="bg1"/>
              </a:solidFill>
            </a:rPr>
            <a:t>RECRUIT</a:t>
          </a:r>
          <a:endParaRPr lang="en-US" dirty="0">
            <a:solidFill>
              <a:schemeClr val="bg1"/>
            </a:solidFill>
          </a:endParaRPr>
        </a:p>
      </dgm:t>
    </dgm:pt>
    <dgm:pt modelId="{2FD0321D-3BA3-43FA-A476-40E9212B3524}" type="parTrans" cxnId="{677974F4-BB49-4D7E-9E79-2C685804FB67}">
      <dgm:prSet/>
      <dgm:spPr/>
      <dgm:t>
        <a:bodyPr/>
        <a:lstStyle/>
        <a:p>
          <a:endParaRPr lang="en-US"/>
        </a:p>
      </dgm:t>
    </dgm:pt>
    <dgm:pt modelId="{F374AAB4-DFDC-4061-9DF7-8E3EAAAB4A0E}" type="sibTrans" cxnId="{677974F4-BB49-4D7E-9E79-2C685804FB67}">
      <dgm:prSet/>
      <dgm:spPr/>
      <dgm:t>
        <a:bodyPr/>
        <a:lstStyle/>
        <a:p>
          <a:endParaRPr lang="en-US"/>
        </a:p>
      </dgm:t>
    </dgm:pt>
    <dgm:pt modelId="{D6B39766-7178-49C9-83C2-76B2896F9D0B}">
      <dgm:prSet/>
      <dgm:spPr>
        <a:solidFill>
          <a:schemeClr val="accent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solidFill>
                <a:schemeClr val="bg1"/>
              </a:solidFill>
            </a:rPr>
            <a:t>MATCH</a:t>
          </a:r>
          <a:endParaRPr lang="en-US" dirty="0">
            <a:solidFill>
              <a:schemeClr val="bg1"/>
            </a:solidFill>
          </a:endParaRPr>
        </a:p>
      </dgm:t>
    </dgm:pt>
    <dgm:pt modelId="{26269774-64BF-4EF7-9761-D7D6C59A6284}" type="parTrans" cxnId="{64E4F76F-0E00-4525-9025-BE312B246A07}">
      <dgm:prSet/>
      <dgm:spPr/>
      <dgm:t>
        <a:bodyPr/>
        <a:lstStyle/>
        <a:p>
          <a:endParaRPr lang="en-US"/>
        </a:p>
      </dgm:t>
    </dgm:pt>
    <dgm:pt modelId="{18605D67-C522-43E3-A1D0-97735950CF98}" type="sibTrans" cxnId="{64E4F76F-0E00-4525-9025-BE312B246A07}">
      <dgm:prSet/>
      <dgm:spPr/>
      <dgm:t>
        <a:bodyPr/>
        <a:lstStyle/>
        <a:p>
          <a:endParaRPr lang="en-US"/>
        </a:p>
      </dgm:t>
    </dgm:pt>
    <dgm:pt modelId="{147F37F9-89DE-496B-8B33-F7C0471AC4A8}">
      <dgm:prSet/>
      <dgm:spPr>
        <a:solidFill>
          <a:schemeClr val="accent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solidFill>
                <a:schemeClr val="bg1"/>
              </a:solidFill>
            </a:rPr>
            <a:t>CREATE</a:t>
          </a:r>
          <a:endParaRPr lang="en-US" dirty="0">
            <a:solidFill>
              <a:schemeClr val="bg1"/>
            </a:solidFill>
          </a:endParaRPr>
        </a:p>
      </dgm:t>
    </dgm:pt>
    <dgm:pt modelId="{AD60255C-B66A-42CB-BDC5-EC3F4A03829F}" type="parTrans" cxnId="{E1202E07-E5B6-4239-ADF3-D272A8D2F892}">
      <dgm:prSet/>
      <dgm:spPr/>
      <dgm:t>
        <a:bodyPr/>
        <a:lstStyle/>
        <a:p>
          <a:endParaRPr lang="en-US"/>
        </a:p>
      </dgm:t>
    </dgm:pt>
    <dgm:pt modelId="{6959E9F7-6345-4911-B488-67F6B5E9B41D}" type="sibTrans" cxnId="{E1202E07-E5B6-4239-ADF3-D272A8D2F892}">
      <dgm:prSet/>
      <dgm:spPr/>
      <dgm:t>
        <a:bodyPr/>
        <a:lstStyle/>
        <a:p>
          <a:endParaRPr lang="en-US"/>
        </a:p>
      </dgm:t>
    </dgm:pt>
    <dgm:pt modelId="{249101D3-83FE-4FC2-8538-EC4A593E478D}">
      <dgm:prSet/>
      <dgm:spPr>
        <a:solidFill>
          <a:schemeClr val="bg1">
            <a:alpha val="90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contrasting" dir="t">
            <a:rot lat="0" lon="0" rev="1200000"/>
          </a:lightRig>
        </a:scene3d>
      </dgm:spPr>
      <dgm:t>
        <a:bodyPr/>
        <a:lstStyle/>
        <a:p>
          <a:pPr algn="ctr" rtl="0"/>
          <a:r>
            <a:rPr lang="en-US" baseline="0" dirty="0" smtClean="0">
              <a:solidFill>
                <a:schemeClr val="tx2"/>
              </a:solidFill>
            </a:rPr>
            <a:t>the NUMBER of WOMEN in SEM disciplines, particularly women of color</a:t>
          </a:r>
          <a:endParaRPr lang="en-US" baseline="0" dirty="0">
            <a:solidFill>
              <a:schemeClr val="tx2"/>
            </a:solidFill>
          </a:endParaRPr>
        </a:p>
      </dgm:t>
    </dgm:pt>
    <dgm:pt modelId="{06C5264B-E70E-43A5-8A9E-EAC3B2F20085}" type="parTrans" cxnId="{FFCBDF84-F8CA-493E-B77D-6A21566D75C2}">
      <dgm:prSet/>
      <dgm:spPr/>
      <dgm:t>
        <a:bodyPr/>
        <a:lstStyle/>
        <a:p>
          <a:endParaRPr lang="en-US"/>
        </a:p>
      </dgm:t>
    </dgm:pt>
    <dgm:pt modelId="{E28707D7-755F-4AB5-ADBE-A9E26FFB756F}" type="sibTrans" cxnId="{FFCBDF84-F8CA-493E-B77D-6A21566D75C2}">
      <dgm:prSet/>
      <dgm:spPr/>
      <dgm:t>
        <a:bodyPr/>
        <a:lstStyle/>
        <a:p>
          <a:endParaRPr lang="en-US"/>
        </a:p>
      </dgm:t>
    </dgm:pt>
    <dgm:pt modelId="{FD071786-861B-4CEA-8D53-BA2E1D3E4E06}">
      <dgm:prSet/>
      <dgm:spPr>
        <a:solidFill>
          <a:schemeClr val="bg1">
            <a:alpha val="90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contrasting" dir="t">
            <a:rot lat="0" lon="0" rev="1200000"/>
          </a:lightRig>
        </a:scene3d>
      </dgm:spPr>
      <dgm:t>
        <a:bodyPr/>
        <a:lstStyle/>
        <a:p>
          <a:pPr rtl="0"/>
          <a:r>
            <a:rPr lang="en-US" baseline="0" dirty="0" smtClean="0">
              <a:solidFill>
                <a:schemeClr val="tx2"/>
              </a:solidFill>
            </a:rPr>
            <a:t>the gender and racial DIVERSITY of UNIVERSITY LEADERS</a:t>
          </a:r>
          <a:endParaRPr lang="en-US" baseline="0" dirty="0">
            <a:solidFill>
              <a:schemeClr val="tx2"/>
            </a:solidFill>
          </a:endParaRPr>
        </a:p>
      </dgm:t>
    </dgm:pt>
    <dgm:pt modelId="{E1FFAD9B-50AB-49F9-96DA-DC58E849E553}" type="parTrans" cxnId="{12859C30-EE86-4E97-A0A0-D406AF2E3AC5}">
      <dgm:prSet/>
      <dgm:spPr/>
      <dgm:t>
        <a:bodyPr/>
        <a:lstStyle/>
        <a:p>
          <a:endParaRPr lang="en-US"/>
        </a:p>
      </dgm:t>
    </dgm:pt>
    <dgm:pt modelId="{BDE43E2A-9942-441D-9CFB-3E06580AF823}" type="sibTrans" cxnId="{12859C30-EE86-4E97-A0A0-D406AF2E3AC5}">
      <dgm:prSet/>
      <dgm:spPr/>
      <dgm:t>
        <a:bodyPr/>
        <a:lstStyle/>
        <a:p>
          <a:endParaRPr lang="en-US"/>
        </a:p>
      </dgm:t>
    </dgm:pt>
    <dgm:pt modelId="{0B38F15D-8ED4-4AF9-A3E6-3B0453777DC7}">
      <dgm:prSet/>
      <dgm:spPr>
        <a:solidFill>
          <a:schemeClr val="bg1">
            <a:alpha val="90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contrasting" dir="t">
            <a:rot lat="0" lon="0" rev="1200000"/>
          </a:lightRig>
        </a:scene3d>
      </dgm:spPr>
      <dgm:t>
        <a:bodyPr/>
        <a:lstStyle/>
        <a:p>
          <a:pPr rtl="0"/>
          <a:r>
            <a:rPr lang="en-US" baseline="0" dirty="0" smtClean="0">
              <a:solidFill>
                <a:schemeClr val="tx2"/>
              </a:solidFill>
            </a:rPr>
            <a:t>for EXCELLENCE as a leading-edge research university</a:t>
          </a:r>
          <a:endParaRPr lang="en-US" baseline="0" dirty="0">
            <a:solidFill>
              <a:schemeClr val="tx2"/>
            </a:solidFill>
          </a:endParaRPr>
        </a:p>
      </dgm:t>
    </dgm:pt>
    <dgm:pt modelId="{1E70AD4A-B61F-427E-AF87-E2F7A2D03C56}" type="parTrans" cxnId="{5758C847-21F1-46A1-B153-EA7B9F9E628B}">
      <dgm:prSet/>
      <dgm:spPr/>
      <dgm:t>
        <a:bodyPr/>
        <a:lstStyle/>
        <a:p>
          <a:endParaRPr lang="en-US"/>
        </a:p>
      </dgm:t>
    </dgm:pt>
    <dgm:pt modelId="{066A9551-B9C0-49C7-85BA-FC358083DB54}" type="sibTrans" cxnId="{5758C847-21F1-46A1-B153-EA7B9F9E628B}">
      <dgm:prSet/>
      <dgm:spPr/>
      <dgm:t>
        <a:bodyPr/>
        <a:lstStyle/>
        <a:p>
          <a:endParaRPr lang="en-US"/>
        </a:p>
      </dgm:t>
    </dgm:pt>
    <dgm:pt modelId="{12290493-B0D5-48D5-BE1D-34E54A7A71B5}">
      <dgm:prSet/>
      <dgm:spPr>
        <a:solidFill>
          <a:schemeClr val="bg1">
            <a:alpha val="90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contrasting" dir="t">
            <a:rot lat="0" lon="0" rev="1200000"/>
          </a:lightRig>
        </a:scene3d>
      </dgm:spPr>
      <dgm:t>
        <a:bodyPr/>
        <a:lstStyle/>
        <a:p>
          <a:pPr rtl="0"/>
          <a:r>
            <a:rPr lang="en-US" baseline="0" dirty="0" smtClean="0">
              <a:solidFill>
                <a:schemeClr val="tx2"/>
              </a:solidFill>
            </a:rPr>
            <a:t>FACULTY DIVERSITY with Rutgers’ achievement in student diversity</a:t>
          </a:r>
          <a:endParaRPr lang="en-US" baseline="0" dirty="0">
            <a:solidFill>
              <a:schemeClr val="tx2"/>
            </a:solidFill>
          </a:endParaRPr>
        </a:p>
      </dgm:t>
    </dgm:pt>
    <dgm:pt modelId="{97C4F918-8CE9-4467-A72D-2FF68AEFE991}" type="parTrans" cxnId="{84E25B1F-4A10-4B16-8507-506D77E66827}">
      <dgm:prSet/>
      <dgm:spPr/>
      <dgm:t>
        <a:bodyPr/>
        <a:lstStyle/>
        <a:p>
          <a:endParaRPr lang="en-US"/>
        </a:p>
      </dgm:t>
    </dgm:pt>
    <dgm:pt modelId="{870C36D7-0875-4634-8CCF-357687AC8169}" type="sibTrans" cxnId="{84E25B1F-4A10-4B16-8507-506D77E66827}">
      <dgm:prSet/>
      <dgm:spPr/>
      <dgm:t>
        <a:bodyPr/>
        <a:lstStyle/>
        <a:p>
          <a:endParaRPr lang="en-US"/>
        </a:p>
      </dgm:t>
    </dgm:pt>
    <dgm:pt modelId="{C857E683-8546-4B32-BE13-B6E9B62C1802}">
      <dgm:prSet/>
      <dgm:spPr>
        <a:solidFill>
          <a:schemeClr val="bg1">
            <a:alpha val="90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contrasting" dir="t">
            <a:rot lat="0" lon="0" rev="1200000"/>
          </a:lightRig>
        </a:scene3d>
      </dgm:spPr>
      <dgm:t>
        <a:bodyPr/>
        <a:lstStyle/>
        <a:p>
          <a:pPr rtl="0"/>
          <a:r>
            <a:rPr lang="en-US" dirty="0" smtClean="0">
              <a:solidFill>
                <a:schemeClr val="tx2"/>
              </a:solidFill>
            </a:rPr>
            <a:t>a high-skill, innovation-driven WORKFORCE for the 21</a:t>
          </a:r>
          <a:r>
            <a:rPr lang="en-US" baseline="30000" dirty="0" smtClean="0">
              <a:solidFill>
                <a:schemeClr val="tx2"/>
              </a:solidFill>
            </a:rPr>
            <a:t>st</a:t>
          </a:r>
          <a:r>
            <a:rPr lang="en-US" dirty="0" smtClean="0">
              <a:solidFill>
                <a:schemeClr val="tx2"/>
              </a:solidFill>
            </a:rPr>
            <a:t> CENTURY</a:t>
          </a:r>
          <a:endParaRPr lang="en-US" dirty="0">
            <a:solidFill>
              <a:schemeClr val="tx2"/>
            </a:solidFill>
          </a:endParaRPr>
        </a:p>
      </dgm:t>
    </dgm:pt>
    <dgm:pt modelId="{3590F60B-4A7A-4500-920D-030101C6AD98}" type="parTrans" cxnId="{C5917C60-B6BC-4E80-99A7-0EF33D9E149E}">
      <dgm:prSet/>
      <dgm:spPr/>
      <dgm:t>
        <a:bodyPr/>
        <a:lstStyle/>
        <a:p>
          <a:endParaRPr lang="en-US"/>
        </a:p>
      </dgm:t>
    </dgm:pt>
    <dgm:pt modelId="{A541E0A0-87BE-431F-9DEA-F1FAC4DCDFB9}" type="sibTrans" cxnId="{C5917C60-B6BC-4E80-99A7-0EF33D9E149E}">
      <dgm:prSet/>
      <dgm:spPr/>
      <dgm:t>
        <a:bodyPr/>
        <a:lstStyle/>
        <a:p>
          <a:endParaRPr lang="en-US"/>
        </a:p>
      </dgm:t>
    </dgm:pt>
    <dgm:pt modelId="{F8F0BE53-EE7C-486B-87B5-456C5C39EA8E}" type="pres">
      <dgm:prSet presAssocID="{591BF135-F8F1-49FB-907F-E374DE5AEB04}" presName="Name0" presStyleCnt="0">
        <dgm:presLayoutVars>
          <dgm:chPref val="3"/>
          <dgm:dir/>
          <dgm:animLvl val="lvl"/>
          <dgm:resizeHandles/>
        </dgm:presLayoutVars>
      </dgm:prSet>
      <dgm:spPr/>
      <dgm:t>
        <a:bodyPr/>
        <a:lstStyle/>
        <a:p>
          <a:endParaRPr lang="en-US"/>
        </a:p>
      </dgm:t>
    </dgm:pt>
    <dgm:pt modelId="{3D3B158F-408C-4D65-9ECA-1452D6EC3F9C}" type="pres">
      <dgm:prSet presAssocID="{9FA8A1CB-0BD2-4FD8-8060-CE09FA440765}" presName="horFlow" presStyleCnt="0"/>
      <dgm:spPr/>
      <dgm:t>
        <a:bodyPr/>
        <a:lstStyle/>
        <a:p>
          <a:endParaRPr lang="en-US"/>
        </a:p>
      </dgm:t>
    </dgm:pt>
    <dgm:pt modelId="{01AA9CB2-6EB2-4AF3-81EE-FEA98F5419D4}" type="pres">
      <dgm:prSet presAssocID="{9FA8A1CB-0BD2-4FD8-8060-CE09FA440765}" presName="bigChev" presStyleLbl="node1" presStyleIdx="0" presStyleCnt="5"/>
      <dgm:spPr/>
      <dgm:t>
        <a:bodyPr/>
        <a:lstStyle/>
        <a:p>
          <a:endParaRPr lang="en-US"/>
        </a:p>
      </dgm:t>
    </dgm:pt>
    <dgm:pt modelId="{8409A637-C9A4-4E94-9758-69C2C0168ECD}" type="pres">
      <dgm:prSet presAssocID="{06C5264B-E70E-43A5-8A9E-EAC3B2F20085}" presName="parTrans" presStyleCnt="0"/>
      <dgm:spPr/>
      <dgm:t>
        <a:bodyPr/>
        <a:lstStyle/>
        <a:p>
          <a:endParaRPr lang="en-US"/>
        </a:p>
      </dgm:t>
    </dgm:pt>
    <dgm:pt modelId="{61AD472E-D50B-48DD-8FE9-2E9283671B3E}" type="pres">
      <dgm:prSet presAssocID="{249101D3-83FE-4FC2-8538-EC4A593E478D}" presName="node" presStyleLbl="alignAccFollowNode1" presStyleIdx="0" presStyleCnt="5" custScaleX="367558" custScaleY="133469">
        <dgm:presLayoutVars>
          <dgm:bulletEnabled val="1"/>
        </dgm:presLayoutVars>
      </dgm:prSet>
      <dgm:spPr/>
      <dgm:t>
        <a:bodyPr/>
        <a:lstStyle/>
        <a:p>
          <a:endParaRPr lang="en-US"/>
        </a:p>
      </dgm:t>
    </dgm:pt>
    <dgm:pt modelId="{EF7AF068-97C1-48E8-B151-4DAB4882905A}" type="pres">
      <dgm:prSet presAssocID="{9FA8A1CB-0BD2-4FD8-8060-CE09FA440765}" presName="vSp" presStyleCnt="0"/>
      <dgm:spPr/>
      <dgm:t>
        <a:bodyPr/>
        <a:lstStyle/>
        <a:p>
          <a:endParaRPr lang="en-US"/>
        </a:p>
      </dgm:t>
    </dgm:pt>
    <dgm:pt modelId="{59FCC6B7-741C-4F5A-B0FD-C2C279A18102}" type="pres">
      <dgm:prSet presAssocID="{F5364F0C-82A4-4DCB-ABC3-AD221321F9BA}" presName="horFlow" presStyleCnt="0"/>
      <dgm:spPr/>
      <dgm:t>
        <a:bodyPr/>
        <a:lstStyle/>
        <a:p>
          <a:endParaRPr lang="en-US"/>
        </a:p>
      </dgm:t>
    </dgm:pt>
    <dgm:pt modelId="{1F0B8B0F-E6F7-42E5-875E-24085BC443C4}" type="pres">
      <dgm:prSet presAssocID="{F5364F0C-82A4-4DCB-ABC3-AD221321F9BA}" presName="bigChev" presStyleLbl="node1" presStyleIdx="1" presStyleCnt="5"/>
      <dgm:spPr/>
      <dgm:t>
        <a:bodyPr/>
        <a:lstStyle/>
        <a:p>
          <a:endParaRPr lang="en-US"/>
        </a:p>
      </dgm:t>
    </dgm:pt>
    <dgm:pt modelId="{3E609BD7-5B87-41B6-BB74-FC9FFBCB29B4}" type="pres">
      <dgm:prSet presAssocID="{E1FFAD9B-50AB-49F9-96DA-DC58E849E553}" presName="parTrans" presStyleCnt="0"/>
      <dgm:spPr/>
      <dgm:t>
        <a:bodyPr/>
        <a:lstStyle/>
        <a:p>
          <a:endParaRPr lang="en-US"/>
        </a:p>
      </dgm:t>
    </dgm:pt>
    <dgm:pt modelId="{17A4B455-939D-419E-9F34-A5857CB6BB73}" type="pres">
      <dgm:prSet presAssocID="{FD071786-861B-4CEA-8D53-BA2E1D3E4E06}" presName="node" presStyleLbl="alignAccFollowNode1" presStyleIdx="1" presStyleCnt="5" custScaleX="364606" custScaleY="130499" custLinFactNeighborY="1831">
        <dgm:presLayoutVars>
          <dgm:bulletEnabled val="1"/>
        </dgm:presLayoutVars>
      </dgm:prSet>
      <dgm:spPr/>
      <dgm:t>
        <a:bodyPr/>
        <a:lstStyle/>
        <a:p>
          <a:endParaRPr lang="en-US"/>
        </a:p>
      </dgm:t>
    </dgm:pt>
    <dgm:pt modelId="{3A7ACB80-4A2F-4195-9D31-F0DB34F0E69D}" type="pres">
      <dgm:prSet presAssocID="{F5364F0C-82A4-4DCB-ABC3-AD221321F9BA}" presName="vSp" presStyleCnt="0"/>
      <dgm:spPr/>
      <dgm:t>
        <a:bodyPr/>
        <a:lstStyle/>
        <a:p>
          <a:endParaRPr lang="en-US"/>
        </a:p>
      </dgm:t>
    </dgm:pt>
    <dgm:pt modelId="{BAD5BE38-F638-490C-9EE1-C7D363152029}" type="pres">
      <dgm:prSet presAssocID="{7EB97467-B3D1-45C2-8D65-11DF8D3E8FF2}" presName="horFlow" presStyleCnt="0"/>
      <dgm:spPr/>
      <dgm:t>
        <a:bodyPr/>
        <a:lstStyle/>
        <a:p>
          <a:endParaRPr lang="en-US"/>
        </a:p>
      </dgm:t>
    </dgm:pt>
    <dgm:pt modelId="{85C6A44A-51EA-4B54-9EB6-AF1E326732B3}" type="pres">
      <dgm:prSet presAssocID="{7EB97467-B3D1-45C2-8D65-11DF8D3E8FF2}" presName="bigChev" presStyleLbl="node1" presStyleIdx="2" presStyleCnt="5"/>
      <dgm:spPr/>
      <dgm:t>
        <a:bodyPr/>
        <a:lstStyle/>
        <a:p>
          <a:endParaRPr lang="en-US"/>
        </a:p>
      </dgm:t>
    </dgm:pt>
    <dgm:pt modelId="{B98DFB49-0C81-417F-8081-5FB065639369}" type="pres">
      <dgm:prSet presAssocID="{1E70AD4A-B61F-427E-AF87-E2F7A2D03C56}" presName="parTrans" presStyleCnt="0"/>
      <dgm:spPr/>
      <dgm:t>
        <a:bodyPr/>
        <a:lstStyle/>
        <a:p>
          <a:endParaRPr lang="en-US"/>
        </a:p>
      </dgm:t>
    </dgm:pt>
    <dgm:pt modelId="{1F22DC71-D4B7-40F8-B326-5CF7519D875D}" type="pres">
      <dgm:prSet presAssocID="{0B38F15D-8ED4-4AF9-A3E6-3B0453777DC7}" presName="node" presStyleLbl="alignAccFollowNode1" presStyleIdx="2" presStyleCnt="5" custScaleX="367558" custScaleY="134160" custLinFactNeighborY="1831">
        <dgm:presLayoutVars>
          <dgm:bulletEnabled val="1"/>
        </dgm:presLayoutVars>
      </dgm:prSet>
      <dgm:spPr/>
      <dgm:t>
        <a:bodyPr/>
        <a:lstStyle/>
        <a:p>
          <a:endParaRPr lang="en-US"/>
        </a:p>
      </dgm:t>
    </dgm:pt>
    <dgm:pt modelId="{D42BC619-A2E4-4083-A9AC-9E5F7630390D}" type="pres">
      <dgm:prSet presAssocID="{7EB97467-B3D1-45C2-8D65-11DF8D3E8FF2}" presName="vSp" presStyleCnt="0"/>
      <dgm:spPr/>
      <dgm:t>
        <a:bodyPr/>
        <a:lstStyle/>
        <a:p>
          <a:endParaRPr lang="en-US"/>
        </a:p>
      </dgm:t>
    </dgm:pt>
    <dgm:pt modelId="{0DCD94CD-A43C-4348-9784-45FF968A0EEE}" type="pres">
      <dgm:prSet presAssocID="{D6B39766-7178-49C9-83C2-76B2896F9D0B}" presName="horFlow" presStyleCnt="0"/>
      <dgm:spPr/>
      <dgm:t>
        <a:bodyPr/>
        <a:lstStyle/>
        <a:p>
          <a:endParaRPr lang="en-US"/>
        </a:p>
      </dgm:t>
    </dgm:pt>
    <dgm:pt modelId="{E5866CB5-2787-4EEC-ABFD-F4E3A854E932}" type="pres">
      <dgm:prSet presAssocID="{D6B39766-7178-49C9-83C2-76B2896F9D0B}" presName="bigChev" presStyleLbl="node1" presStyleIdx="3" presStyleCnt="5"/>
      <dgm:spPr/>
      <dgm:t>
        <a:bodyPr/>
        <a:lstStyle/>
        <a:p>
          <a:endParaRPr lang="en-US"/>
        </a:p>
      </dgm:t>
    </dgm:pt>
    <dgm:pt modelId="{76F540D7-2012-49C5-9E1B-F6B063683CBE}" type="pres">
      <dgm:prSet presAssocID="{97C4F918-8CE9-4467-A72D-2FF68AEFE991}" presName="parTrans" presStyleCnt="0"/>
      <dgm:spPr/>
      <dgm:t>
        <a:bodyPr/>
        <a:lstStyle/>
        <a:p>
          <a:endParaRPr lang="en-US"/>
        </a:p>
      </dgm:t>
    </dgm:pt>
    <dgm:pt modelId="{65AD3ECE-0049-4C20-B1CD-C89AAAFE6123}" type="pres">
      <dgm:prSet presAssocID="{12290493-B0D5-48D5-BE1D-34E54A7A71B5}" presName="node" presStyleLbl="alignAccFollowNode1" presStyleIdx="3" presStyleCnt="5" custScaleX="367558" custScaleY="131626" custLinFactNeighborY="1831">
        <dgm:presLayoutVars>
          <dgm:bulletEnabled val="1"/>
        </dgm:presLayoutVars>
      </dgm:prSet>
      <dgm:spPr/>
      <dgm:t>
        <a:bodyPr/>
        <a:lstStyle/>
        <a:p>
          <a:endParaRPr lang="en-US"/>
        </a:p>
      </dgm:t>
    </dgm:pt>
    <dgm:pt modelId="{C41D6B44-481B-43A6-BF62-CCD7284B56D2}" type="pres">
      <dgm:prSet presAssocID="{D6B39766-7178-49C9-83C2-76B2896F9D0B}" presName="vSp" presStyleCnt="0"/>
      <dgm:spPr/>
      <dgm:t>
        <a:bodyPr/>
        <a:lstStyle/>
        <a:p>
          <a:endParaRPr lang="en-US"/>
        </a:p>
      </dgm:t>
    </dgm:pt>
    <dgm:pt modelId="{8E89A95D-9DB0-45D2-B08C-882F77FED36C}" type="pres">
      <dgm:prSet presAssocID="{147F37F9-89DE-496B-8B33-F7C0471AC4A8}" presName="horFlow" presStyleCnt="0"/>
      <dgm:spPr/>
      <dgm:t>
        <a:bodyPr/>
        <a:lstStyle/>
        <a:p>
          <a:endParaRPr lang="en-US"/>
        </a:p>
      </dgm:t>
    </dgm:pt>
    <dgm:pt modelId="{5774D3B4-B128-4E1E-A965-B836CD64732B}" type="pres">
      <dgm:prSet presAssocID="{147F37F9-89DE-496B-8B33-F7C0471AC4A8}" presName="bigChev" presStyleLbl="node1" presStyleIdx="4" presStyleCnt="5"/>
      <dgm:spPr/>
      <dgm:t>
        <a:bodyPr/>
        <a:lstStyle/>
        <a:p>
          <a:endParaRPr lang="en-US"/>
        </a:p>
      </dgm:t>
    </dgm:pt>
    <dgm:pt modelId="{6AFC1FBB-06ED-452C-A8E6-1C5857D1ACDC}" type="pres">
      <dgm:prSet presAssocID="{3590F60B-4A7A-4500-920D-030101C6AD98}" presName="parTrans" presStyleCnt="0"/>
      <dgm:spPr/>
      <dgm:t>
        <a:bodyPr/>
        <a:lstStyle/>
        <a:p>
          <a:endParaRPr lang="en-US"/>
        </a:p>
      </dgm:t>
    </dgm:pt>
    <dgm:pt modelId="{E876F87D-1BF6-42E7-837B-4AB11330BB60}" type="pres">
      <dgm:prSet presAssocID="{C857E683-8546-4B32-BE13-B6E9B62C1802}" presName="node" presStyleLbl="alignAccFollowNode1" presStyleIdx="4" presStyleCnt="5" custScaleX="367558" custScaleY="128572" custLinFactNeighborY="1832">
        <dgm:presLayoutVars>
          <dgm:bulletEnabled val="1"/>
        </dgm:presLayoutVars>
      </dgm:prSet>
      <dgm:spPr/>
      <dgm:t>
        <a:bodyPr/>
        <a:lstStyle/>
        <a:p>
          <a:endParaRPr lang="en-US"/>
        </a:p>
      </dgm:t>
    </dgm:pt>
  </dgm:ptLst>
  <dgm:cxnLst>
    <dgm:cxn modelId="{E0DDF56D-09AF-4498-A637-C86D835FA6E5}" type="presOf" srcId="{147F37F9-89DE-496B-8B33-F7C0471AC4A8}" destId="{5774D3B4-B128-4E1E-A965-B836CD64732B}" srcOrd="0" destOrd="0" presId="urn:microsoft.com/office/officeart/2005/8/layout/lProcess3"/>
    <dgm:cxn modelId="{0146C3A3-CE03-4CAF-805F-937BE25AB11F}" type="presOf" srcId="{F5364F0C-82A4-4DCB-ABC3-AD221321F9BA}" destId="{1F0B8B0F-E6F7-42E5-875E-24085BC443C4}" srcOrd="0" destOrd="0" presId="urn:microsoft.com/office/officeart/2005/8/layout/lProcess3"/>
    <dgm:cxn modelId="{E1202E07-E5B6-4239-ADF3-D272A8D2F892}" srcId="{591BF135-F8F1-49FB-907F-E374DE5AEB04}" destId="{147F37F9-89DE-496B-8B33-F7C0471AC4A8}" srcOrd="4" destOrd="0" parTransId="{AD60255C-B66A-42CB-BDC5-EC3F4A03829F}" sibTransId="{6959E9F7-6345-4911-B488-67F6B5E9B41D}"/>
    <dgm:cxn modelId="{FFCBDF84-F8CA-493E-B77D-6A21566D75C2}" srcId="{9FA8A1CB-0BD2-4FD8-8060-CE09FA440765}" destId="{249101D3-83FE-4FC2-8538-EC4A593E478D}" srcOrd="0" destOrd="0" parTransId="{06C5264B-E70E-43A5-8A9E-EAC3B2F20085}" sibTransId="{E28707D7-755F-4AB5-ADBE-A9E26FFB756F}"/>
    <dgm:cxn modelId="{E23B8EBC-5E13-45E0-8A96-2B8EAB28DF39}" type="presOf" srcId="{7EB97467-B3D1-45C2-8D65-11DF8D3E8FF2}" destId="{85C6A44A-51EA-4B54-9EB6-AF1E326732B3}" srcOrd="0" destOrd="0" presId="urn:microsoft.com/office/officeart/2005/8/layout/lProcess3"/>
    <dgm:cxn modelId="{C3F8E028-40B4-4487-ADA9-016F824B4818}" type="presOf" srcId="{D6B39766-7178-49C9-83C2-76B2896F9D0B}" destId="{E5866CB5-2787-4EEC-ABFD-F4E3A854E932}" srcOrd="0" destOrd="0" presId="urn:microsoft.com/office/officeart/2005/8/layout/lProcess3"/>
    <dgm:cxn modelId="{C5917C60-B6BC-4E80-99A7-0EF33D9E149E}" srcId="{147F37F9-89DE-496B-8B33-F7C0471AC4A8}" destId="{C857E683-8546-4B32-BE13-B6E9B62C1802}" srcOrd="0" destOrd="0" parTransId="{3590F60B-4A7A-4500-920D-030101C6AD98}" sibTransId="{A541E0A0-87BE-431F-9DEA-F1FAC4DCDFB9}"/>
    <dgm:cxn modelId="{5758C847-21F1-46A1-B153-EA7B9F9E628B}" srcId="{7EB97467-B3D1-45C2-8D65-11DF8D3E8FF2}" destId="{0B38F15D-8ED4-4AF9-A3E6-3B0453777DC7}" srcOrd="0" destOrd="0" parTransId="{1E70AD4A-B61F-427E-AF87-E2F7A2D03C56}" sibTransId="{066A9551-B9C0-49C7-85BA-FC358083DB54}"/>
    <dgm:cxn modelId="{677974F4-BB49-4D7E-9E79-2C685804FB67}" srcId="{591BF135-F8F1-49FB-907F-E374DE5AEB04}" destId="{7EB97467-B3D1-45C2-8D65-11DF8D3E8FF2}" srcOrd="2" destOrd="0" parTransId="{2FD0321D-3BA3-43FA-A476-40E9212B3524}" sibTransId="{F374AAB4-DFDC-4061-9DF7-8E3EAAAB4A0E}"/>
    <dgm:cxn modelId="{051422B0-A5C3-43AA-A025-7508DC1C4DCA}" type="presOf" srcId="{FD071786-861B-4CEA-8D53-BA2E1D3E4E06}" destId="{17A4B455-939D-419E-9F34-A5857CB6BB73}" srcOrd="0" destOrd="0" presId="urn:microsoft.com/office/officeart/2005/8/layout/lProcess3"/>
    <dgm:cxn modelId="{05C8A035-EBE8-4C74-8753-FFDF3EAABA34}" srcId="{591BF135-F8F1-49FB-907F-E374DE5AEB04}" destId="{9FA8A1CB-0BD2-4FD8-8060-CE09FA440765}" srcOrd="0" destOrd="0" parTransId="{D9AC7016-A018-4564-AEF0-56832A556D37}" sibTransId="{A8FBA519-C011-4AB4-86FB-A491C2EC73E1}"/>
    <dgm:cxn modelId="{CB15B5F7-A2AB-4FEF-B450-578DDDFB7CB4}" type="presOf" srcId="{0B38F15D-8ED4-4AF9-A3E6-3B0453777DC7}" destId="{1F22DC71-D4B7-40F8-B326-5CF7519D875D}" srcOrd="0" destOrd="0" presId="urn:microsoft.com/office/officeart/2005/8/layout/lProcess3"/>
    <dgm:cxn modelId="{40C2C9FA-4471-44B7-9198-D3CEBAA0A9D8}" type="presOf" srcId="{591BF135-F8F1-49FB-907F-E374DE5AEB04}" destId="{F8F0BE53-EE7C-486B-87B5-456C5C39EA8E}" srcOrd="0" destOrd="0" presId="urn:microsoft.com/office/officeart/2005/8/layout/lProcess3"/>
    <dgm:cxn modelId="{2FF06DB4-B912-47C7-860A-44569A024A9C}" type="presOf" srcId="{249101D3-83FE-4FC2-8538-EC4A593E478D}" destId="{61AD472E-D50B-48DD-8FE9-2E9283671B3E}" srcOrd="0" destOrd="0" presId="urn:microsoft.com/office/officeart/2005/8/layout/lProcess3"/>
    <dgm:cxn modelId="{64E4F76F-0E00-4525-9025-BE312B246A07}" srcId="{591BF135-F8F1-49FB-907F-E374DE5AEB04}" destId="{D6B39766-7178-49C9-83C2-76B2896F9D0B}" srcOrd="3" destOrd="0" parTransId="{26269774-64BF-4EF7-9761-D7D6C59A6284}" sibTransId="{18605D67-C522-43E3-A1D0-97735950CF98}"/>
    <dgm:cxn modelId="{54814B24-453D-446D-B6C6-F36A0C7AD00E}" srcId="{591BF135-F8F1-49FB-907F-E374DE5AEB04}" destId="{F5364F0C-82A4-4DCB-ABC3-AD221321F9BA}" srcOrd="1" destOrd="0" parTransId="{EC8F89D7-11DE-47A5-A145-22C8A1D4A174}" sibTransId="{47671702-AAC2-4248-B81B-E88061A8F862}"/>
    <dgm:cxn modelId="{8CBCAEC0-06EE-4D8F-8EFE-527C06B9BB89}" type="presOf" srcId="{9FA8A1CB-0BD2-4FD8-8060-CE09FA440765}" destId="{01AA9CB2-6EB2-4AF3-81EE-FEA98F5419D4}" srcOrd="0" destOrd="0" presId="urn:microsoft.com/office/officeart/2005/8/layout/lProcess3"/>
    <dgm:cxn modelId="{12859C30-EE86-4E97-A0A0-D406AF2E3AC5}" srcId="{F5364F0C-82A4-4DCB-ABC3-AD221321F9BA}" destId="{FD071786-861B-4CEA-8D53-BA2E1D3E4E06}" srcOrd="0" destOrd="0" parTransId="{E1FFAD9B-50AB-49F9-96DA-DC58E849E553}" sibTransId="{BDE43E2A-9942-441D-9CFB-3E06580AF823}"/>
    <dgm:cxn modelId="{F54AB078-4B8D-4E06-ADCA-0CECEAFAF1FB}" type="presOf" srcId="{C857E683-8546-4B32-BE13-B6E9B62C1802}" destId="{E876F87D-1BF6-42E7-837B-4AB11330BB60}" srcOrd="0" destOrd="0" presId="urn:microsoft.com/office/officeart/2005/8/layout/lProcess3"/>
    <dgm:cxn modelId="{84E25B1F-4A10-4B16-8507-506D77E66827}" srcId="{D6B39766-7178-49C9-83C2-76B2896F9D0B}" destId="{12290493-B0D5-48D5-BE1D-34E54A7A71B5}" srcOrd="0" destOrd="0" parTransId="{97C4F918-8CE9-4467-A72D-2FF68AEFE991}" sibTransId="{870C36D7-0875-4634-8CCF-357687AC8169}"/>
    <dgm:cxn modelId="{67226D83-753E-49D4-8FB3-442B54D90264}" type="presOf" srcId="{12290493-B0D5-48D5-BE1D-34E54A7A71B5}" destId="{65AD3ECE-0049-4C20-B1CD-C89AAAFE6123}" srcOrd="0" destOrd="0" presId="urn:microsoft.com/office/officeart/2005/8/layout/lProcess3"/>
    <dgm:cxn modelId="{71B894A0-FA64-4F02-ADA0-AE9B69E64B32}" type="presParOf" srcId="{F8F0BE53-EE7C-486B-87B5-456C5C39EA8E}" destId="{3D3B158F-408C-4D65-9ECA-1452D6EC3F9C}" srcOrd="0" destOrd="0" presId="urn:microsoft.com/office/officeart/2005/8/layout/lProcess3"/>
    <dgm:cxn modelId="{94FABDA7-57D7-49C8-98A5-319CC94594EC}" type="presParOf" srcId="{3D3B158F-408C-4D65-9ECA-1452D6EC3F9C}" destId="{01AA9CB2-6EB2-4AF3-81EE-FEA98F5419D4}" srcOrd="0" destOrd="0" presId="urn:microsoft.com/office/officeart/2005/8/layout/lProcess3"/>
    <dgm:cxn modelId="{658209D3-C2F7-4CD7-A290-7292C6787CB8}" type="presParOf" srcId="{3D3B158F-408C-4D65-9ECA-1452D6EC3F9C}" destId="{8409A637-C9A4-4E94-9758-69C2C0168ECD}" srcOrd="1" destOrd="0" presId="urn:microsoft.com/office/officeart/2005/8/layout/lProcess3"/>
    <dgm:cxn modelId="{904D1AFA-5D0D-4C7D-8CAD-D24A12AB4FE6}" type="presParOf" srcId="{3D3B158F-408C-4D65-9ECA-1452D6EC3F9C}" destId="{61AD472E-D50B-48DD-8FE9-2E9283671B3E}" srcOrd="2" destOrd="0" presId="urn:microsoft.com/office/officeart/2005/8/layout/lProcess3"/>
    <dgm:cxn modelId="{3DA0E0C9-64A7-47AD-A770-D2DFB008A145}" type="presParOf" srcId="{F8F0BE53-EE7C-486B-87B5-456C5C39EA8E}" destId="{EF7AF068-97C1-48E8-B151-4DAB4882905A}" srcOrd="1" destOrd="0" presId="urn:microsoft.com/office/officeart/2005/8/layout/lProcess3"/>
    <dgm:cxn modelId="{AD29A464-C3D7-4A84-937A-6C8AB8BC155F}" type="presParOf" srcId="{F8F0BE53-EE7C-486B-87B5-456C5C39EA8E}" destId="{59FCC6B7-741C-4F5A-B0FD-C2C279A18102}" srcOrd="2" destOrd="0" presId="urn:microsoft.com/office/officeart/2005/8/layout/lProcess3"/>
    <dgm:cxn modelId="{B6379898-F633-4321-BEA0-3A72409D529D}" type="presParOf" srcId="{59FCC6B7-741C-4F5A-B0FD-C2C279A18102}" destId="{1F0B8B0F-E6F7-42E5-875E-24085BC443C4}" srcOrd="0" destOrd="0" presId="urn:microsoft.com/office/officeart/2005/8/layout/lProcess3"/>
    <dgm:cxn modelId="{5B12E8B9-4DD4-401C-8F03-CCA7BCA43A1A}" type="presParOf" srcId="{59FCC6B7-741C-4F5A-B0FD-C2C279A18102}" destId="{3E609BD7-5B87-41B6-BB74-FC9FFBCB29B4}" srcOrd="1" destOrd="0" presId="urn:microsoft.com/office/officeart/2005/8/layout/lProcess3"/>
    <dgm:cxn modelId="{B63A036B-0F6E-4C0F-8F3E-CF4DB5ED7C3E}" type="presParOf" srcId="{59FCC6B7-741C-4F5A-B0FD-C2C279A18102}" destId="{17A4B455-939D-419E-9F34-A5857CB6BB73}" srcOrd="2" destOrd="0" presId="urn:microsoft.com/office/officeart/2005/8/layout/lProcess3"/>
    <dgm:cxn modelId="{EFC76BF1-AFFB-4A8E-81CE-58114F35F134}" type="presParOf" srcId="{F8F0BE53-EE7C-486B-87B5-456C5C39EA8E}" destId="{3A7ACB80-4A2F-4195-9D31-F0DB34F0E69D}" srcOrd="3" destOrd="0" presId="urn:microsoft.com/office/officeart/2005/8/layout/lProcess3"/>
    <dgm:cxn modelId="{6203B91B-653E-4039-B4B9-ADEDCC561AFC}" type="presParOf" srcId="{F8F0BE53-EE7C-486B-87B5-456C5C39EA8E}" destId="{BAD5BE38-F638-490C-9EE1-C7D363152029}" srcOrd="4" destOrd="0" presId="urn:microsoft.com/office/officeart/2005/8/layout/lProcess3"/>
    <dgm:cxn modelId="{CC5392A2-7F77-4421-9008-8BBB448E7BF8}" type="presParOf" srcId="{BAD5BE38-F638-490C-9EE1-C7D363152029}" destId="{85C6A44A-51EA-4B54-9EB6-AF1E326732B3}" srcOrd="0" destOrd="0" presId="urn:microsoft.com/office/officeart/2005/8/layout/lProcess3"/>
    <dgm:cxn modelId="{BE22CE3C-7847-4A96-8AA9-936DDDA16E27}" type="presParOf" srcId="{BAD5BE38-F638-490C-9EE1-C7D363152029}" destId="{B98DFB49-0C81-417F-8081-5FB065639369}" srcOrd="1" destOrd="0" presId="urn:microsoft.com/office/officeart/2005/8/layout/lProcess3"/>
    <dgm:cxn modelId="{35EFE3E7-B59E-4ADE-8DE8-AD8D7F0D4182}" type="presParOf" srcId="{BAD5BE38-F638-490C-9EE1-C7D363152029}" destId="{1F22DC71-D4B7-40F8-B326-5CF7519D875D}" srcOrd="2" destOrd="0" presId="urn:microsoft.com/office/officeart/2005/8/layout/lProcess3"/>
    <dgm:cxn modelId="{EEAA2DED-1E93-41D6-A463-44CCC6B81022}" type="presParOf" srcId="{F8F0BE53-EE7C-486B-87B5-456C5C39EA8E}" destId="{D42BC619-A2E4-4083-A9AC-9E5F7630390D}" srcOrd="5" destOrd="0" presId="urn:microsoft.com/office/officeart/2005/8/layout/lProcess3"/>
    <dgm:cxn modelId="{69C376FF-0D32-43C5-92AE-607FAFEE5B6F}" type="presParOf" srcId="{F8F0BE53-EE7C-486B-87B5-456C5C39EA8E}" destId="{0DCD94CD-A43C-4348-9784-45FF968A0EEE}" srcOrd="6" destOrd="0" presId="urn:microsoft.com/office/officeart/2005/8/layout/lProcess3"/>
    <dgm:cxn modelId="{AEE7ED73-8392-4A55-A0EE-7314700A2988}" type="presParOf" srcId="{0DCD94CD-A43C-4348-9784-45FF968A0EEE}" destId="{E5866CB5-2787-4EEC-ABFD-F4E3A854E932}" srcOrd="0" destOrd="0" presId="urn:microsoft.com/office/officeart/2005/8/layout/lProcess3"/>
    <dgm:cxn modelId="{293D22CD-4C0F-4C32-872D-FD12405C1C72}" type="presParOf" srcId="{0DCD94CD-A43C-4348-9784-45FF968A0EEE}" destId="{76F540D7-2012-49C5-9E1B-F6B063683CBE}" srcOrd="1" destOrd="0" presId="urn:microsoft.com/office/officeart/2005/8/layout/lProcess3"/>
    <dgm:cxn modelId="{320A1B28-343D-4293-80E9-30E33349940C}" type="presParOf" srcId="{0DCD94CD-A43C-4348-9784-45FF968A0EEE}" destId="{65AD3ECE-0049-4C20-B1CD-C89AAAFE6123}" srcOrd="2" destOrd="0" presId="urn:microsoft.com/office/officeart/2005/8/layout/lProcess3"/>
    <dgm:cxn modelId="{4958AA9F-010E-409A-A91E-A7FD02352800}" type="presParOf" srcId="{F8F0BE53-EE7C-486B-87B5-456C5C39EA8E}" destId="{C41D6B44-481B-43A6-BF62-CCD7284B56D2}" srcOrd="7" destOrd="0" presId="urn:microsoft.com/office/officeart/2005/8/layout/lProcess3"/>
    <dgm:cxn modelId="{E044BC33-68B6-42AA-B849-F42AFD2CB40D}" type="presParOf" srcId="{F8F0BE53-EE7C-486B-87B5-456C5C39EA8E}" destId="{8E89A95D-9DB0-45D2-B08C-882F77FED36C}" srcOrd="8" destOrd="0" presId="urn:microsoft.com/office/officeart/2005/8/layout/lProcess3"/>
    <dgm:cxn modelId="{4FD5B3F9-A048-46E6-8FD4-428337FDE40C}" type="presParOf" srcId="{8E89A95D-9DB0-45D2-B08C-882F77FED36C}" destId="{5774D3B4-B128-4E1E-A965-B836CD64732B}" srcOrd="0" destOrd="0" presId="urn:microsoft.com/office/officeart/2005/8/layout/lProcess3"/>
    <dgm:cxn modelId="{E28779AF-297B-4DCB-87B6-EE8CBA1523C2}" type="presParOf" srcId="{8E89A95D-9DB0-45D2-B08C-882F77FED36C}" destId="{6AFC1FBB-06ED-452C-A8E6-1C5857D1ACDC}" srcOrd="1" destOrd="0" presId="urn:microsoft.com/office/officeart/2005/8/layout/lProcess3"/>
    <dgm:cxn modelId="{FFAE7423-4BA3-4BDF-AB13-324DB1F76ADF}" type="presParOf" srcId="{8E89A95D-9DB0-45D2-B08C-882F77FED36C}" destId="{E876F87D-1BF6-42E7-837B-4AB11330BB60}"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D58F2A0-29EA-C541-BF53-93568A9F0BC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400E322A-AD36-B741-93B7-57583CF3F6F2}">
      <dgm:prSet phldrT="[Text]" custT="1"/>
      <dgm:spPr/>
      <dgm:t>
        <a:bodyPr/>
        <a:lstStyle/>
        <a:p>
          <a:r>
            <a:rPr lang="en-US" sz="1600" dirty="0" smtClean="0"/>
            <a:t>Senior-rank </a:t>
          </a:r>
        </a:p>
        <a:p>
          <a:r>
            <a:rPr lang="en-US" sz="1600" dirty="0" smtClean="0"/>
            <a:t>Faculty</a:t>
          </a:r>
          <a:endParaRPr lang="en-US" sz="1600" dirty="0"/>
        </a:p>
      </dgm:t>
    </dgm:pt>
    <dgm:pt modelId="{62839A62-2D8A-FF47-A158-417A4C26E6ED}" type="parTrans" cxnId="{36FE5C15-80D7-0C41-9210-9DA69A3519AE}">
      <dgm:prSet/>
      <dgm:spPr/>
      <dgm:t>
        <a:bodyPr/>
        <a:lstStyle/>
        <a:p>
          <a:endParaRPr lang="en-US"/>
        </a:p>
      </dgm:t>
    </dgm:pt>
    <dgm:pt modelId="{E3B316B0-EE0A-4F45-B562-E6DF11973E86}" type="sibTrans" cxnId="{36FE5C15-80D7-0C41-9210-9DA69A3519AE}">
      <dgm:prSet/>
      <dgm:spPr/>
      <dgm:t>
        <a:bodyPr/>
        <a:lstStyle/>
        <a:p>
          <a:endParaRPr lang="en-US"/>
        </a:p>
      </dgm:t>
    </dgm:pt>
    <dgm:pt modelId="{1DC3CE89-A1B8-824C-8C86-33F43D9B445A}">
      <dgm:prSet phldrT="[Text]" custT="1"/>
      <dgm:spPr/>
      <dgm:t>
        <a:bodyPr/>
        <a:lstStyle/>
        <a:p>
          <a:r>
            <a:rPr lang="en-US" sz="1800" dirty="0" smtClean="0"/>
            <a:t>Junior</a:t>
          </a:r>
          <a:endParaRPr lang="en-US" sz="1800" dirty="0"/>
        </a:p>
      </dgm:t>
    </dgm:pt>
    <dgm:pt modelId="{72D52907-E48C-D249-921A-61D8E71021EE}" type="parTrans" cxnId="{B8C4977E-698C-D447-BBAD-17B05F4BE692}">
      <dgm:prSet/>
      <dgm:spPr/>
      <dgm:t>
        <a:bodyPr/>
        <a:lstStyle/>
        <a:p>
          <a:endParaRPr lang="en-US"/>
        </a:p>
      </dgm:t>
    </dgm:pt>
    <dgm:pt modelId="{D07CC673-ADC2-E147-BFCC-C3CBE98383BB}" type="sibTrans" cxnId="{B8C4977E-698C-D447-BBAD-17B05F4BE692}">
      <dgm:prSet/>
      <dgm:spPr/>
      <dgm:t>
        <a:bodyPr/>
        <a:lstStyle/>
        <a:p>
          <a:endParaRPr lang="en-US"/>
        </a:p>
      </dgm:t>
    </dgm:pt>
    <dgm:pt modelId="{3E107902-9DCF-8C4D-A69A-2E513D9F7CCA}">
      <dgm:prSet phldrT="[Text]" custT="1"/>
      <dgm:spPr/>
      <dgm:t>
        <a:bodyPr/>
        <a:lstStyle/>
        <a:p>
          <a:r>
            <a:rPr lang="en-US" sz="1800" dirty="0" smtClean="0"/>
            <a:t>Junior</a:t>
          </a:r>
          <a:endParaRPr lang="en-US" sz="1800" dirty="0"/>
        </a:p>
      </dgm:t>
    </dgm:pt>
    <dgm:pt modelId="{BA0438C5-76F0-C649-ADAA-9AB304976C5B}" type="parTrans" cxnId="{FAB24088-A4DA-B04E-874D-63D76B97419D}">
      <dgm:prSet/>
      <dgm:spPr/>
      <dgm:t>
        <a:bodyPr/>
        <a:lstStyle/>
        <a:p>
          <a:endParaRPr lang="en-US"/>
        </a:p>
      </dgm:t>
    </dgm:pt>
    <dgm:pt modelId="{5A90F91E-1A6A-DD48-A45D-FAC51EAEB4B2}" type="sibTrans" cxnId="{FAB24088-A4DA-B04E-874D-63D76B97419D}">
      <dgm:prSet/>
      <dgm:spPr/>
      <dgm:t>
        <a:bodyPr/>
        <a:lstStyle/>
        <a:p>
          <a:endParaRPr lang="en-US"/>
        </a:p>
      </dgm:t>
    </dgm:pt>
    <dgm:pt modelId="{41F3C5E5-2A23-FE49-8971-662CB2206F41}">
      <dgm:prSet phldrT="[Text]" custT="1"/>
      <dgm:spPr/>
      <dgm:t>
        <a:bodyPr/>
        <a:lstStyle/>
        <a:p>
          <a:r>
            <a:rPr lang="en-US" sz="1800" dirty="0" smtClean="0"/>
            <a:t>Junior</a:t>
          </a:r>
          <a:endParaRPr lang="en-US" sz="1800" dirty="0"/>
        </a:p>
      </dgm:t>
    </dgm:pt>
    <dgm:pt modelId="{90FA51D3-9EFF-5643-B9D8-0422AEE157B6}" type="parTrans" cxnId="{444A32F5-AA3B-0640-9822-D8A08D789C6A}">
      <dgm:prSet/>
      <dgm:spPr/>
      <dgm:t>
        <a:bodyPr/>
        <a:lstStyle/>
        <a:p>
          <a:endParaRPr lang="en-US"/>
        </a:p>
      </dgm:t>
    </dgm:pt>
    <dgm:pt modelId="{E1049CF5-97E0-0547-873B-18362E7A2B39}" type="sibTrans" cxnId="{444A32F5-AA3B-0640-9822-D8A08D789C6A}">
      <dgm:prSet/>
      <dgm:spPr/>
      <dgm:t>
        <a:bodyPr/>
        <a:lstStyle/>
        <a:p>
          <a:endParaRPr lang="en-US"/>
        </a:p>
      </dgm:t>
    </dgm:pt>
    <dgm:pt modelId="{1D5FDD79-0C9A-6F41-89C7-67DE1CC1E591}">
      <dgm:prSet phldrT="[Text]" custT="1"/>
      <dgm:spPr/>
      <dgm:t>
        <a:bodyPr/>
        <a:lstStyle/>
        <a:p>
          <a:r>
            <a:rPr lang="en-US" sz="1800" dirty="0" smtClean="0"/>
            <a:t>Junior</a:t>
          </a:r>
          <a:endParaRPr lang="en-US" sz="1800" dirty="0"/>
        </a:p>
      </dgm:t>
    </dgm:pt>
    <dgm:pt modelId="{95C706E1-1027-EC46-8CC5-71B8BCAB82F3}" type="parTrans" cxnId="{FD2ED1F0-66AE-9148-A7C5-BA1A6134FE6F}">
      <dgm:prSet/>
      <dgm:spPr/>
      <dgm:t>
        <a:bodyPr/>
        <a:lstStyle/>
        <a:p>
          <a:endParaRPr lang="en-US"/>
        </a:p>
      </dgm:t>
    </dgm:pt>
    <dgm:pt modelId="{747FAFD3-5821-1642-A817-792FC185BD73}" type="sibTrans" cxnId="{FD2ED1F0-66AE-9148-A7C5-BA1A6134FE6F}">
      <dgm:prSet/>
      <dgm:spPr/>
      <dgm:t>
        <a:bodyPr/>
        <a:lstStyle/>
        <a:p>
          <a:endParaRPr lang="en-US"/>
        </a:p>
      </dgm:t>
    </dgm:pt>
    <dgm:pt modelId="{80D0A41E-80D0-8A44-9669-89E8093D9689}" type="pres">
      <dgm:prSet presAssocID="{CD58F2A0-29EA-C541-BF53-93568A9F0BC0}" presName="Name0" presStyleCnt="0">
        <dgm:presLayoutVars>
          <dgm:chMax val="1"/>
          <dgm:dir/>
          <dgm:animLvl val="ctr"/>
          <dgm:resizeHandles val="exact"/>
        </dgm:presLayoutVars>
      </dgm:prSet>
      <dgm:spPr/>
      <dgm:t>
        <a:bodyPr/>
        <a:lstStyle/>
        <a:p>
          <a:endParaRPr lang="en-US"/>
        </a:p>
      </dgm:t>
    </dgm:pt>
    <dgm:pt modelId="{AF751D72-9486-1045-A9D1-ADCE0961EDD1}" type="pres">
      <dgm:prSet presAssocID="{400E322A-AD36-B741-93B7-57583CF3F6F2}" presName="centerShape" presStyleLbl="node0" presStyleIdx="0" presStyleCnt="1" custScaleX="114142" custScaleY="116237"/>
      <dgm:spPr/>
      <dgm:t>
        <a:bodyPr/>
        <a:lstStyle/>
        <a:p>
          <a:endParaRPr lang="en-US"/>
        </a:p>
      </dgm:t>
    </dgm:pt>
    <dgm:pt modelId="{0B8D6E2B-CB55-2B45-B409-760DE28C5B97}" type="pres">
      <dgm:prSet presAssocID="{1DC3CE89-A1B8-824C-8C86-33F43D9B445A}" presName="node" presStyleLbl="node1" presStyleIdx="0" presStyleCnt="4" custScaleX="133712" custRadScaleRad="101642">
        <dgm:presLayoutVars>
          <dgm:bulletEnabled val="1"/>
        </dgm:presLayoutVars>
      </dgm:prSet>
      <dgm:spPr/>
      <dgm:t>
        <a:bodyPr/>
        <a:lstStyle/>
        <a:p>
          <a:endParaRPr lang="en-US"/>
        </a:p>
      </dgm:t>
    </dgm:pt>
    <dgm:pt modelId="{1FF8A59D-0619-B84E-A188-FC76F99571EE}" type="pres">
      <dgm:prSet presAssocID="{1DC3CE89-A1B8-824C-8C86-33F43D9B445A}" presName="dummy" presStyleCnt="0"/>
      <dgm:spPr/>
      <dgm:t>
        <a:bodyPr/>
        <a:lstStyle/>
        <a:p>
          <a:endParaRPr lang="en-US"/>
        </a:p>
      </dgm:t>
    </dgm:pt>
    <dgm:pt modelId="{3B1E3840-164F-2D49-B729-070F6D52FF7B}" type="pres">
      <dgm:prSet presAssocID="{D07CC673-ADC2-E147-BFCC-C3CBE98383BB}" presName="sibTrans" presStyleLbl="sibTrans2D1" presStyleIdx="0" presStyleCnt="4"/>
      <dgm:spPr/>
      <dgm:t>
        <a:bodyPr/>
        <a:lstStyle/>
        <a:p>
          <a:endParaRPr lang="en-US"/>
        </a:p>
      </dgm:t>
    </dgm:pt>
    <dgm:pt modelId="{5EC6F7FA-2C73-5344-9982-A8CD5AC956EB}" type="pres">
      <dgm:prSet presAssocID="{3E107902-9DCF-8C4D-A69A-2E513D9F7CCA}" presName="node" presStyleLbl="node1" presStyleIdx="1" presStyleCnt="4" custScaleX="133712" custRadScaleRad="106184">
        <dgm:presLayoutVars>
          <dgm:bulletEnabled val="1"/>
        </dgm:presLayoutVars>
      </dgm:prSet>
      <dgm:spPr/>
      <dgm:t>
        <a:bodyPr/>
        <a:lstStyle/>
        <a:p>
          <a:endParaRPr lang="en-US"/>
        </a:p>
      </dgm:t>
    </dgm:pt>
    <dgm:pt modelId="{4D01C87C-CB8C-6348-ABCF-45DDEC4E4941}" type="pres">
      <dgm:prSet presAssocID="{3E107902-9DCF-8C4D-A69A-2E513D9F7CCA}" presName="dummy" presStyleCnt="0"/>
      <dgm:spPr/>
      <dgm:t>
        <a:bodyPr/>
        <a:lstStyle/>
        <a:p>
          <a:endParaRPr lang="en-US"/>
        </a:p>
      </dgm:t>
    </dgm:pt>
    <dgm:pt modelId="{3FCC3406-A31D-DD4D-BDFB-03165125EDF0}" type="pres">
      <dgm:prSet presAssocID="{5A90F91E-1A6A-DD48-A45D-FAC51EAEB4B2}" presName="sibTrans" presStyleLbl="sibTrans2D1" presStyleIdx="1" presStyleCnt="4"/>
      <dgm:spPr/>
      <dgm:t>
        <a:bodyPr/>
        <a:lstStyle/>
        <a:p>
          <a:endParaRPr lang="en-US"/>
        </a:p>
      </dgm:t>
    </dgm:pt>
    <dgm:pt modelId="{A41210B3-E02B-064F-BFA1-4C286741DF12}" type="pres">
      <dgm:prSet presAssocID="{41F3C5E5-2A23-FE49-8971-662CB2206F41}" presName="node" presStyleLbl="node1" presStyleIdx="2" presStyleCnt="4" custScaleX="133712">
        <dgm:presLayoutVars>
          <dgm:bulletEnabled val="1"/>
        </dgm:presLayoutVars>
      </dgm:prSet>
      <dgm:spPr/>
      <dgm:t>
        <a:bodyPr/>
        <a:lstStyle/>
        <a:p>
          <a:endParaRPr lang="en-US"/>
        </a:p>
      </dgm:t>
    </dgm:pt>
    <dgm:pt modelId="{81B554A3-15C0-5343-96A1-5059E9DE7C71}" type="pres">
      <dgm:prSet presAssocID="{41F3C5E5-2A23-FE49-8971-662CB2206F41}" presName="dummy" presStyleCnt="0"/>
      <dgm:spPr/>
      <dgm:t>
        <a:bodyPr/>
        <a:lstStyle/>
        <a:p>
          <a:endParaRPr lang="en-US"/>
        </a:p>
      </dgm:t>
    </dgm:pt>
    <dgm:pt modelId="{C97D17F9-EEC3-EB48-87CD-ADE144C6CF57}" type="pres">
      <dgm:prSet presAssocID="{E1049CF5-97E0-0547-873B-18362E7A2B39}" presName="sibTrans" presStyleLbl="sibTrans2D1" presStyleIdx="2" presStyleCnt="4"/>
      <dgm:spPr/>
      <dgm:t>
        <a:bodyPr/>
        <a:lstStyle/>
        <a:p>
          <a:endParaRPr lang="en-US"/>
        </a:p>
      </dgm:t>
    </dgm:pt>
    <dgm:pt modelId="{5572920D-8E0C-5C41-9233-D93DF831EE47}" type="pres">
      <dgm:prSet presAssocID="{1D5FDD79-0C9A-6F41-89C7-67DE1CC1E591}" presName="node" presStyleLbl="node1" presStyleIdx="3" presStyleCnt="4" custScaleX="133712" custRadScaleRad="107730">
        <dgm:presLayoutVars>
          <dgm:bulletEnabled val="1"/>
        </dgm:presLayoutVars>
      </dgm:prSet>
      <dgm:spPr/>
      <dgm:t>
        <a:bodyPr/>
        <a:lstStyle/>
        <a:p>
          <a:endParaRPr lang="en-US"/>
        </a:p>
      </dgm:t>
    </dgm:pt>
    <dgm:pt modelId="{60D838E4-6154-4B43-8BA6-D1244AD48B2E}" type="pres">
      <dgm:prSet presAssocID="{1D5FDD79-0C9A-6F41-89C7-67DE1CC1E591}" presName="dummy" presStyleCnt="0"/>
      <dgm:spPr/>
      <dgm:t>
        <a:bodyPr/>
        <a:lstStyle/>
        <a:p>
          <a:endParaRPr lang="en-US"/>
        </a:p>
      </dgm:t>
    </dgm:pt>
    <dgm:pt modelId="{851F97EB-B1E2-BA4D-9093-6C00B3F585BC}" type="pres">
      <dgm:prSet presAssocID="{747FAFD3-5821-1642-A817-792FC185BD73}" presName="sibTrans" presStyleLbl="sibTrans2D1" presStyleIdx="3" presStyleCnt="4"/>
      <dgm:spPr/>
      <dgm:t>
        <a:bodyPr/>
        <a:lstStyle/>
        <a:p>
          <a:endParaRPr lang="en-US"/>
        </a:p>
      </dgm:t>
    </dgm:pt>
  </dgm:ptLst>
  <dgm:cxnLst>
    <dgm:cxn modelId="{C246F9C8-D971-44ED-901E-BE6DB1AA883D}" type="presOf" srcId="{400E322A-AD36-B741-93B7-57583CF3F6F2}" destId="{AF751D72-9486-1045-A9D1-ADCE0961EDD1}" srcOrd="0" destOrd="0" presId="urn:microsoft.com/office/officeart/2005/8/layout/radial6"/>
    <dgm:cxn modelId="{FAB24088-A4DA-B04E-874D-63D76B97419D}" srcId="{400E322A-AD36-B741-93B7-57583CF3F6F2}" destId="{3E107902-9DCF-8C4D-A69A-2E513D9F7CCA}" srcOrd="1" destOrd="0" parTransId="{BA0438C5-76F0-C649-ADAA-9AB304976C5B}" sibTransId="{5A90F91E-1A6A-DD48-A45D-FAC51EAEB4B2}"/>
    <dgm:cxn modelId="{58E3326C-9DEF-4D3B-8834-622C473CF6BC}" type="presOf" srcId="{D07CC673-ADC2-E147-BFCC-C3CBE98383BB}" destId="{3B1E3840-164F-2D49-B729-070F6D52FF7B}" srcOrd="0" destOrd="0" presId="urn:microsoft.com/office/officeart/2005/8/layout/radial6"/>
    <dgm:cxn modelId="{E0CF3FB9-824A-42A2-8B4E-A27E4A6C5572}" type="presOf" srcId="{1D5FDD79-0C9A-6F41-89C7-67DE1CC1E591}" destId="{5572920D-8E0C-5C41-9233-D93DF831EE47}" srcOrd="0" destOrd="0" presId="urn:microsoft.com/office/officeart/2005/8/layout/radial6"/>
    <dgm:cxn modelId="{29B7E1F3-C925-451E-BD0A-344A327A44A3}" type="presOf" srcId="{5A90F91E-1A6A-DD48-A45D-FAC51EAEB4B2}" destId="{3FCC3406-A31D-DD4D-BDFB-03165125EDF0}" srcOrd="0" destOrd="0" presId="urn:microsoft.com/office/officeart/2005/8/layout/radial6"/>
    <dgm:cxn modelId="{E87BAB0F-AC38-4EE2-8FBB-49FC85665714}" type="presOf" srcId="{747FAFD3-5821-1642-A817-792FC185BD73}" destId="{851F97EB-B1E2-BA4D-9093-6C00B3F585BC}" srcOrd="0" destOrd="0" presId="urn:microsoft.com/office/officeart/2005/8/layout/radial6"/>
    <dgm:cxn modelId="{E9332DFA-39B0-47AE-9362-B8B53EAE0042}" type="presOf" srcId="{1DC3CE89-A1B8-824C-8C86-33F43D9B445A}" destId="{0B8D6E2B-CB55-2B45-B409-760DE28C5B97}" srcOrd="0" destOrd="0" presId="urn:microsoft.com/office/officeart/2005/8/layout/radial6"/>
    <dgm:cxn modelId="{36FE5C15-80D7-0C41-9210-9DA69A3519AE}" srcId="{CD58F2A0-29EA-C541-BF53-93568A9F0BC0}" destId="{400E322A-AD36-B741-93B7-57583CF3F6F2}" srcOrd="0" destOrd="0" parTransId="{62839A62-2D8A-FF47-A158-417A4C26E6ED}" sibTransId="{E3B316B0-EE0A-4F45-B562-E6DF11973E86}"/>
    <dgm:cxn modelId="{FD2ED1F0-66AE-9148-A7C5-BA1A6134FE6F}" srcId="{400E322A-AD36-B741-93B7-57583CF3F6F2}" destId="{1D5FDD79-0C9A-6F41-89C7-67DE1CC1E591}" srcOrd="3" destOrd="0" parTransId="{95C706E1-1027-EC46-8CC5-71B8BCAB82F3}" sibTransId="{747FAFD3-5821-1642-A817-792FC185BD73}"/>
    <dgm:cxn modelId="{B8C4977E-698C-D447-BBAD-17B05F4BE692}" srcId="{400E322A-AD36-B741-93B7-57583CF3F6F2}" destId="{1DC3CE89-A1B8-824C-8C86-33F43D9B445A}" srcOrd="0" destOrd="0" parTransId="{72D52907-E48C-D249-921A-61D8E71021EE}" sibTransId="{D07CC673-ADC2-E147-BFCC-C3CBE98383BB}"/>
    <dgm:cxn modelId="{450C393C-85B4-4D99-B9CD-4293BC09C835}" type="presOf" srcId="{E1049CF5-97E0-0547-873B-18362E7A2B39}" destId="{C97D17F9-EEC3-EB48-87CD-ADE144C6CF57}" srcOrd="0" destOrd="0" presId="urn:microsoft.com/office/officeart/2005/8/layout/radial6"/>
    <dgm:cxn modelId="{F610BDA4-4148-42CE-B825-2BC31D50CA8C}" type="presOf" srcId="{3E107902-9DCF-8C4D-A69A-2E513D9F7CCA}" destId="{5EC6F7FA-2C73-5344-9982-A8CD5AC956EB}" srcOrd="0" destOrd="0" presId="urn:microsoft.com/office/officeart/2005/8/layout/radial6"/>
    <dgm:cxn modelId="{7C630F59-CC8A-4A5D-A9BC-5E759E0F2250}" type="presOf" srcId="{41F3C5E5-2A23-FE49-8971-662CB2206F41}" destId="{A41210B3-E02B-064F-BFA1-4C286741DF12}" srcOrd="0" destOrd="0" presId="urn:microsoft.com/office/officeart/2005/8/layout/radial6"/>
    <dgm:cxn modelId="{444A32F5-AA3B-0640-9822-D8A08D789C6A}" srcId="{400E322A-AD36-B741-93B7-57583CF3F6F2}" destId="{41F3C5E5-2A23-FE49-8971-662CB2206F41}" srcOrd="2" destOrd="0" parTransId="{90FA51D3-9EFF-5643-B9D8-0422AEE157B6}" sibTransId="{E1049CF5-97E0-0547-873B-18362E7A2B39}"/>
    <dgm:cxn modelId="{92405C66-38E6-4252-B525-3439E76E8D87}" type="presOf" srcId="{CD58F2A0-29EA-C541-BF53-93568A9F0BC0}" destId="{80D0A41E-80D0-8A44-9669-89E8093D9689}" srcOrd="0" destOrd="0" presId="urn:microsoft.com/office/officeart/2005/8/layout/radial6"/>
    <dgm:cxn modelId="{FAE4E78E-FDEA-4F2B-A13E-C545DCE92695}" type="presParOf" srcId="{80D0A41E-80D0-8A44-9669-89E8093D9689}" destId="{AF751D72-9486-1045-A9D1-ADCE0961EDD1}" srcOrd="0" destOrd="0" presId="urn:microsoft.com/office/officeart/2005/8/layout/radial6"/>
    <dgm:cxn modelId="{6C632A1B-7077-4AAC-96CC-F0263AFCF456}" type="presParOf" srcId="{80D0A41E-80D0-8A44-9669-89E8093D9689}" destId="{0B8D6E2B-CB55-2B45-B409-760DE28C5B97}" srcOrd="1" destOrd="0" presId="urn:microsoft.com/office/officeart/2005/8/layout/radial6"/>
    <dgm:cxn modelId="{A4F104E6-7EA1-49E4-97CD-346793932F79}" type="presParOf" srcId="{80D0A41E-80D0-8A44-9669-89E8093D9689}" destId="{1FF8A59D-0619-B84E-A188-FC76F99571EE}" srcOrd="2" destOrd="0" presId="urn:microsoft.com/office/officeart/2005/8/layout/radial6"/>
    <dgm:cxn modelId="{DB937C59-BA31-4905-9003-2E59EB394065}" type="presParOf" srcId="{80D0A41E-80D0-8A44-9669-89E8093D9689}" destId="{3B1E3840-164F-2D49-B729-070F6D52FF7B}" srcOrd="3" destOrd="0" presId="urn:microsoft.com/office/officeart/2005/8/layout/radial6"/>
    <dgm:cxn modelId="{BB1E79B1-535F-4B89-B5B5-74766CAD1942}" type="presParOf" srcId="{80D0A41E-80D0-8A44-9669-89E8093D9689}" destId="{5EC6F7FA-2C73-5344-9982-A8CD5AC956EB}" srcOrd="4" destOrd="0" presId="urn:microsoft.com/office/officeart/2005/8/layout/radial6"/>
    <dgm:cxn modelId="{3013C037-E76E-463E-B61D-BE0F911B594A}" type="presParOf" srcId="{80D0A41E-80D0-8A44-9669-89E8093D9689}" destId="{4D01C87C-CB8C-6348-ABCF-45DDEC4E4941}" srcOrd="5" destOrd="0" presId="urn:microsoft.com/office/officeart/2005/8/layout/radial6"/>
    <dgm:cxn modelId="{733CFBAB-F92B-4D07-AAD8-8140B698852D}" type="presParOf" srcId="{80D0A41E-80D0-8A44-9669-89E8093D9689}" destId="{3FCC3406-A31D-DD4D-BDFB-03165125EDF0}" srcOrd="6" destOrd="0" presId="urn:microsoft.com/office/officeart/2005/8/layout/radial6"/>
    <dgm:cxn modelId="{20D72FB2-2908-4DEF-AAAB-38199147E080}" type="presParOf" srcId="{80D0A41E-80D0-8A44-9669-89E8093D9689}" destId="{A41210B3-E02B-064F-BFA1-4C286741DF12}" srcOrd="7" destOrd="0" presId="urn:microsoft.com/office/officeart/2005/8/layout/radial6"/>
    <dgm:cxn modelId="{A414DAB7-6795-4592-BD07-412ADB11CFFE}" type="presParOf" srcId="{80D0A41E-80D0-8A44-9669-89E8093D9689}" destId="{81B554A3-15C0-5343-96A1-5059E9DE7C71}" srcOrd="8" destOrd="0" presId="urn:microsoft.com/office/officeart/2005/8/layout/radial6"/>
    <dgm:cxn modelId="{57370D44-BD81-4693-9CFB-13C3A0AAD2A5}" type="presParOf" srcId="{80D0A41E-80D0-8A44-9669-89E8093D9689}" destId="{C97D17F9-EEC3-EB48-87CD-ADE144C6CF57}" srcOrd="9" destOrd="0" presId="urn:microsoft.com/office/officeart/2005/8/layout/radial6"/>
    <dgm:cxn modelId="{BC8D9D76-B1CE-4AA0-92EF-5DE7331E74C2}" type="presParOf" srcId="{80D0A41E-80D0-8A44-9669-89E8093D9689}" destId="{5572920D-8E0C-5C41-9233-D93DF831EE47}" srcOrd="10" destOrd="0" presId="urn:microsoft.com/office/officeart/2005/8/layout/radial6"/>
    <dgm:cxn modelId="{9EBFE96F-95DB-4228-96EA-C3CD7C2E70AC}" type="presParOf" srcId="{80D0A41E-80D0-8A44-9669-89E8093D9689}" destId="{60D838E4-6154-4B43-8BA6-D1244AD48B2E}" srcOrd="11" destOrd="0" presId="urn:microsoft.com/office/officeart/2005/8/layout/radial6"/>
    <dgm:cxn modelId="{AD5958B5-654E-4E65-A3E9-4545D854BDA4}" type="presParOf" srcId="{80D0A41E-80D0-8A44-9669-89E8093D9689}" destId="{851F97EB-B1E2-BA4D-9093-6C00B3F585BC}" srcOrd="12"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4DE25AC-7C1A-0E47-AC59-E55C4A12314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5B1A6F2-1F96-F34F-B6B6-C32388A5703F}">
      <dgm:prSet phldrT="[Text]"/>
      <dgm:spPr/>
      <dgm:t>
        <a:bodyPr/>
        <a:lstStyle/>
        <a:p>
          <a:r>
            <a:rPr lang="en-US" dirty="0" smtClean="0">
              <a:latin typeface="+mn-lt"/>
              <a:cs typeface="Calibri" pitchFamily="34" charset="0"/>
            </a:rPr>
            <a:t>Peer</a:t>
          </a:r>
          <a:endParaRPr lang="en-US" dirty="0">
            <a:latin typeface="+mn-lt"/>
            <a:cs typeface="Calibri" pitchFamily="34" charset="0"/>
          </a:endParaRPr>
        </a:p>
      </dgm:t>
    </dgm:pt>
    <dgm:pt modelId="{4CB78619-253A-4F4F-9BB3-CE87B0AC7E09}" type="parTrans" cxnId="{4F890379-76A1-A14E-B933-209780A92624}">
      <dgm:prSet/>
      <dgm:spPr/>
      <dgm:t>
        <a:bodyPr/>
        <a:lstStyle/>
        <a:p>
          <a:endParaRPr lang="en-US"/>
        </a:p>
      </dgm:t>
    </dgm:pt>
    <dgm:pt modelId="{28690560-C1BB-3A40-91F5-A178585C23DF}" type="sibTrans" cxnId="{4F890379-76A1-A14E-B933-209780A92624}">
      <dgm:prSet/>
      <dgm:spPr/>
      <dgm:t>
        <a:bodyPr/>
        <a:lstStyle/>
        <a:p>
          <a:endParaRPr lang="en-US"/>
        </a:p>
      </dgm:t>
    </dgm:pt>
    <dgm:pt modelId="{4BE619F2-3EB2-2646-865A-6C20F36F486F}">
      <dgm:prSet phldrT="[Text]"/>
      <dgm:spPr/>
      <dgm:t>
        <a:bodyPr/>
        <a:lstStyle/>
        <a:p>
          <a:r>
            <a:rPr lang="en-US" dirty="0" smtClean="0"/>
            <a:t>Peer</a:t>
          </a:r>
          <a:endParaRPr lang="en-US" dirty="0"/>
        </a:p>
      </dgm:t>
    </dgm:pt>
    <dgm:pt modelId="{E731CBFB-45D3-9046-B746-DEBEEA55AFED}" type="parTrans" cxnId="{EADAF848-0B0C-3549-AFDC-BE62B7256531}">
      <dgm:prSet/>
      <dgm:spPr/>
      <dgm:t>
        <a:bodyPr/>
        <a:lstStyle/>
        <a:p>
          <a:endParaRPr lang="en-US"/>
        </a:p>
      </dgm:t>
    </dgm:pt>
    <dgm:pt modelId="{06559DCB-2857-6A4C-AA2E-256414B41547}" type="sibTrans" cxnId="{EADAF848-0B0C-3549-AFDC-BE62B7256531}">
      <dgm:prSet/>
      <dgm:spPr/>
      <dgm:t>
        <a:bodyPr/>
        <a:lstStyle/>
        <a:p>
          <a:endParaRPr lang="en-US"/>
        </a:p>
      </dgm:t>
    </dgm:pt>
    <dgm:pt modelId="{CE567E37-B48E-AA49-AA70-14B01BDF2A78}">
      <dgm:prSet phldrT="[Text]"/>
      <dgm:spPr/>
      <dgm:t>
        <a:bodyPr/>
        <a:lstStyle/>
        <a:p>
          <a:r>
            <a:rPr lang="en-US" dirty="0" smtClean="0"/>
            <a:t>Peer</a:t>
          </a:r>
          <a:endParaRPr lang="en-US" dirty="0"/>
        </a:p>
      </dgm:t>
    </dgm:pt>
    <dgm:pt modelId="{0051669A-896E-7A43-9D35-F8A88866142B}" type="parTrans" cxnId="{0AC13E1E-4864-CE4A-9393-F21F7D968BAA}">
      <dgm:prSet/>
      <dgm:spPr/>
      <dgm:t>
        <a:bodyPr/>
        <a:lstStyle/>
        <a:p>
          <a:endParaRPr lang="en-US"/>
        </a:p>
      </dgm:t>
    </dgm:pt>
    <dgm:pt modelId="{0AA4DC78-7FB9-DB48-89DC-445ED7FA96C2}" type="sibTrans" cxnId="{0AC13E1E-4864-CE4A-9393-F21F7D968BAA}">
      <dgm:prSet/>
      <dgm:spPr/>
      <dgm:t>
        <a:bodyPr/>
        <a:lstStyle/>
        <a:p>
          <a:endParaRPr lang="en-US"/>
        </a:p>
      </dgm:t>
    </dgm:pt>
    <dgm:pt modelId="{2202CAA4-DB40-4157-A0E5-0E596BEC5315}">
      <dgm:prSet phldrT="[Text]"/>
      <dgm:spPr/>
      <dgm:t>
        <a:bodyPr/>
        <a:lstStyle/>
        <a:p>
          <a:r>
            <a:rPr lang="en-US" dirty="0" smtClean="0"/>
            <a:t>Peer </a:t>
          </a:r>
          <a:endParaRPr lang="en-US" dirty="0"/>
        </a:p>
      </dgm:t>
    </dgm:pt>
    <dgm:pt modelId="{BFC68448-BAE6-465D-9247-862033F5B619}" type="parTrans" cxnId="{727F1B88-4234-48D8-B4AF-16346FA1B128}">
      <dgm:prSet/>
      <dgm:spPr/>
      <dgm:t>
        <a:bodyPr/>
        <a:lstStyle/>
        <a:p>
          <a:endParaRPr lang="en-US"/>
        </a:p>
      </dgm:t>
    </dgm:pt>
    <dgm:pt modelId="{C2F807F2-56F1-475A-B1F1-550C87A9BC20}" type="sibTrans" cxnId="{727F1B88-4234-48D8-B4AF-16346FA1B128}">
      <dgm:prSet/>
      <dgm:spPr/>
      <dgm:t>
        <a:bodyPr/>
        <a:lstStyle/>
        <a:p>
          <a:endParaRPr lang="en-US"/>
        </a:p>
      </dgm:t>
    </dgm:pt>
    <dgm:pt modelId="{073623D8-D4EB-9743-942F-C657C0AA13DF}" type="pres">
      <dgm:prSet presAssocID="{64DE25AC-7C1A-0E47-AC59-E55C4A123144}" presName="cycle" presStyleCnt="0">
        <dgm:presLayoutVars>
          <dgm:dir/>
          <dgm:resizeHandles val="exact"/>
        </dgm:presLayoutVars>
      </dgm:prSet>
      <dgm:spPr/>
      <dgm:t>
        <a:bodyPr/>
        <a:lstStyle/>
        <a:p>
          <a:endParaRPr lang="en-US"/>
        </a:p>
      </dgm:t>
    </dgm:pt>
    <dgm:pt modelId="{E6BA52B4-7A55-2741-95FD-7A8A12E6BFF0}" type="pres">
      <dgm:prSet presAssocID="{F5B1A6F2-1F96-F34F-B6B6-C32388A5703F}" presName="node" presStyleLbl="node1" presStyleIdx="0" presStyleCnt="4">
        <dgm:presLayoutVars>
          <dgm:bulletEnabled val="1"/>
        </dgm:presLayoutVars>
      </dgm:prSet>
      <dgm:spPr/>
      <dgm:t>
        <a:bodyPr/>
        <a:lstStyle/>
        <a:p>
          <a:endParaRPr lang="en-US"/>
        </a:p>
      </dgm:t>
    </dgm:pt>
    <dgm:pt modelId="{B5DF465C-C8C5-C34A-9F54-135AA41E550A}" type="pres">
      <dgm:prSet presAssocID="{28690560-C1BB-3A40-91F5-A178585C23DF}" presName="sibTrans" presStyleLbl="sibTrans2D1" presStyleIdx="0" presStyleCnt="4"/>
      <dgm:spPr/>
      <dgm:t>
        <a:bodyPr/>
        <a:lstStyle/>
        <a:p>
          <a:endParaRPr lang="en-US"/>
        </a:p>
      </dgm:t>
    </dgm:pt>
    <dgm:pt modelId="{22F2A1AF-C855-C348-B1D0-DB78D54318BF}" type="pres">
      <dgm:prSet presAssocID="{28690560-C1BB-3A40-91F5-A178585C23DF}" presName="connectorText" presStyleLbl="sibTrans2D1" presStyleIdx="0" presStyleCnt="4"/>
      <dgm:spPr/>
      <dgm:t>
        <a:bodyPr/>
        <a:lstStyle/>
        <a:p>
          <a:endParaRPr lang="en-US"/>
        </a:p>
      </dgm:t>
    </dgm:pt>
    <dgm:pt modelId="{9CBAD227-A601-C248-910D-BA70793C9596}" type="pres">
      <dgm:prSet presAssocID="{4BE619F2-3EB2-2646-865A-6C20F36F486F}" presName="node" presStyleLbl="node1" presStyleIdx="1" presStyleCnt="4" custRadScaleRad="107136" custRadScaleInc="8221">
        <dgm:presLayoutVars>
          <dgm:bulletEnabled val="1"/>
        </dgm:presLayoutVars>
      </dgm:prSet>
      <dgm:spPr/>
      <dgm:t>
        <a:bodyPr/>
        <a:lstStyle/>
        <a:p>
          <a:endParaRPr lang="en-US"/>
        </a:p>
      </dgm:t>
    </dgm:pt>
    <dgm:pt modelId="{0459A112-5B3A-A542-A089-CFDE24AC9B53}" type="pres">
      <dgm:prSet presAssocID="{06559DCB-2857-6A4C-AA2E-256414B41547}" presName="sibTrans" presStyleLbl="sibTrans2D1" presStyleIdx="1" presStyleCnt="4"/>
      <dgm:spPr/>
      <dgm:t>
        <a:bodyPr/>
        <a:lstStyle/>
        <a:p>
          <a:endParaRPr lang="en-US"/>
        </a:p>
      </dgm:t>
    </dgm:pt>
    <dgm:pt modelId="{B6FA13E0-D3A4-9B43-8A97-180E2D34F4EF}" type="pres">
      <dgm:prSet presAssocID="{06559DCB-2857-6A4C-AA2E-256414B41547}" presName="connectorText" presStyleLbl="sibTrans2D1" presStyleIdx="1" presStyleCnt="4"/>
      <dgm:spPr/>
      <dgm:t>
        <a:bodyPr/>
        <a:lstStyle/>
        <a:p>
          <a:endParaRPr lang="en-US"/>
        </a:p>
      </dgm:t>
    </dgm:pt>
    <dgm:pt modelId="{F4DEAA0B-0735-6C40-ADB9-7C83BAAAABA3}" type="pres">
      <dgm:prSet presAssocID="{CE567E37-B48E-AA49-AA70-14B01BDF2A78}" presName="node" presStyleLbl="node1" presStyleIdx="2" presStyleCnt="4">
        <dgm:presLayoutVars>
          <dgm:bulletEnabled val="1"/>
        </dgm:presLayoutVars>
      </dgm:prSet>
      <dgm:spPr/>
      <dgm:t>
        <a:bodyPr/>
        <a:lstStyle/>
        <a:p>
          <a:endParaRPr lang="en-US"/>
        </a:p>
      </dgm:t>
    </dgm:pt>
    <dgm:pt modelId="{0D280F21-818C-CD43-9620-EFB4C21A8AB0}" type="pres">
      <dgm:prSet presAssocID="{0AA4DC78-7FB9-DB48-89DC-445ED7FA96C2}" presName="sibTrans" presStyleLbl="sibTrans2D1" presStyleIdx="2" presStyleCnt="4"/>
      <dgm:spPr/>
      <dgm:t>
        <a:bodyPr/>
        <a:lstStyle/>
        <a:p>
          <a:endParaRPr lang="en-US"/>
        </a:p>
      </dgm:t>
    </dgm:pt>
    <dgm:pt modelId="{3EBC294F-7288-E743-B0F0-545E0E894318}" type="pres">
      <dgm:prSet presAssocID="{0AA4DC78-7FB9-DB48-89DC-445ED7FA96C2}" presName="connectorText" presStyleLbl="sibTrans2D1" presStyleIdx="2" presStyleCnt="4"/>
      <dgm:spPr/>
      <dgm:t>
        <a:bodyPr/>
        <a:lstStyle/>
        <a:p>
          <a:endParaRPr lang="en-US"/>
        </a:p>
      </dgm:t>
    </dgm:pt>
    <dgm:pt modelId="{E1FBE95E-9319-4362-926E-409F766A6A9D}" type="pres">
      <dgm:prSet presAssocID="{2202CAA4-DB40-4157-A0E5-0E596BEC5315}" presName="node" presStyleLbl="node1" presStyleIdx="3" presStyleCnt="4">
        <dgm:presLayoutVars>
          <dgm:bulletEnabled val="1"/>
        </dgm:presLayoutVars>
      </dgm:prSet>
      <dgm:spPr/>
      <dgm:t>
        <a:bodyPr/>
        <a:lstStyle/>
        <a:p>
          <a:endParaRPr lang="en-US"/>
        </a:p>
      </dgm:t>
    </dgm:pt>
    <dgm:pt modelId="{85157047-D437-49D4-A989-6DD32D54BE6D}" type="pres">
      <dgm:prSet presAssocID="{C2F807F2-56F1-475A-B1F1-550C87A9BC20}" presName="sibTrans" presStyleLbl="sibTrans2D1" presStyleIdx="3" presStyleCnt="4"/>
      <dgm:spPr/>
      <dgm:t>
        <a:bodyPr/>
        <a:lstStyle/>
        <a:p>
          <a:endParaRPr lang="en-US"/>
        </a:p>
      </dgm:t>
    </dgm:pt>
    <dgm:pt modelId="{C8A983A9-D89C-44A1-8429-DABB2B9D985F}" type="pres">
      <dgm:prSet presAssocID="{C2F807F2-56F1-475A-B1F1-550C87A9BC20}" presName="connectorText" presStyleLbl="sibTrans2D1" presStyleIdx="3" presStyleCnt="4"/>
      <dgm:spPr/>
      <dgm:t>
        <a:bodyPr/>
        <a:lstStyle/>
        <a:p>
          <a:endParaRPr lang="en-US"/>
        </a:p>
      </dgm:t>
    </dgm:pt>
  </dgm:ptLst>
  <dgm:cxnLst>
    <dgm:cxn modelId="{F6155C5C-5788-455F-8071-6425A53BE097}" type="presOf" srcId="{CE567E37-B48E-AA49-AA70-14B01BDF2A78}" destId="{F4DEAA0B-0735-6C40-ADB9-7C83BAAAABA3}" srcOrd="0" destOrd="0" presId="urn:microsoft.com/office/officeart/2005/8/layout/cycle2"/>
    <dgm:cxn modelId="{AED63B0B-BC22-4116-8B8D-9627BCAA2199}" type="presOf" srcId="{0AA4DC78-7FB9-DB48-89DC-445ED7FA96C2}" destId="{3EBC294F-7288-E743-B0F0-545E0E894318}" srcOrd="1" destOrd="0" presId="urn:microsoft.com/office/officeart/2005/8/layout/cycle2"/>
    <dgm:cxn modelId="{8E8E1F76-82A8-4FAE-94E8-BE6D46BA7B59}" type="presOf" srcId="{28690560-C1BB-3A40-91F5-A178585C23DF}" destId="{22F2A1AF-C855-C348-B1D0-DB78D54318BF}" srcOrd="1" destOrd="0" presId="urn:microsoft.com/office/officeart/2005/8/layout/cycle2"/>
    <dgm:cxn modelId="{90DEF2C5-FEB3-4946-BD37-F6A583F12331}" type="presOf" srcId="{F5B1A6F2-1F96-F34F-B6B6-C32388A5703F}" destId="{E6BA52B4-7A55-2741-95FD-7A8A12E6BFF0}" srcOrd="0" destOrd="0" presId="urn:microsoft.com/office/officeart/2005/8/layout/cycle2"/>
    <dgm:cxn modelId="{9AC15659-E2F4-41D6-BC18-D359FE8890FE}" type="presOf" srcId="{64DE25AC-7C1A-0E47-AC59-E55C4A123144}" destId="{073623D8-D4EB-9743-942F-C657C0AA13DF}" srcOrd="0" destOrd="0" presId="urn:microsoft.com/office/officeart/2005/8/layout/cycle2"/>
    <dgm:cxn modelId="{7D44DD9B-B41F-495E-9FAF-1D21F1BBAB66}" type="presOf" srcId="{4BE619F2-3EB2-2646-865A-6C20F36F486F}" destId="{9CBAD227-A601-C248-910D-BA70793C9596}" srcOrd="0" destOrd="0" presId="urn:microsoft.com/office/officeart/2005/8/layout/cycle2"/>
    <dgm:cxn modelId="{21D5666C-3336-4322-802A-94B41164BA67}" type="presOf" srcId="{2202CAA4-DB40-4157-A0E5-0E596BEC5315}" destId="{E1FBE95E-9319-4362-926E-409F766A6A9D}" srcOrd="0" destOrd="0" presId="urn:microsoft.com/office/officeart/2005/8/layout/cycle2"/>
    <dgm:cxn modelId="{CD88651D-2969-4E6B-A284-35150A6A4F2F}" type="presOf" srcId="{06559DCB-2857-6A4C-AA2E-256414B41547}" destId="{0459A112-5B3A-A542-A089-CFDE24AC9B53}" srcOrd="0" destOrd="0" presId="urn:microsoft.com/office/officeart/2005/8/layout/cycle2"/>
    <dgm:cxn modelId="{727F1B88-4234-48D8-B4AF-16346FA1B128}" srcId="{64DE25AC-7C1A-0E47-AC59-E55C4A123144}" destId="{2202CAA4-DB40-4157-A0E5-0E596BEC5315}" srcOrd="3" destOrd="0" parTransId="{BFC68448-BAE6-465D-9247-862033F5B619}" sibTransId="{C2F807F2-56F1-475A-B1F1-550C87A9BC20}"/>
    <dgm:cxn modelId="{439602B8-9435-418E-81E6-E69F5680F228}" type="presOf" srcId="{06559DCB-2857-6A4C-AA2E-256414B41547}" destId="{B6FA13E0-D3A4-9B43-8A97-180E2D34F4EF}" srcOrd="1" destOrd="0" presId="urn:microsoft.com/office/officeart/2005/8/layout/cycle2"/>
    <dgm:cxn modelId="{C3BDF39E-04FC-4DB7-BC88-E90D187EE75B}" type="presOf" srcId="{28690560-C1BB-3A40-91F5-A178585C23DF}" destId="{B5DF465C-C8C5-C34A-9F54-135AA41E550A}" srcOrd="0" destOrd="0" presId="urn:microsoft.com/office/officeart/2005/8/layout/cycle2"/>
    <dgm:cxn modelId="{4F890379-76A1-A14E-B933-209780A92624}" srcId="{64DE25AC-7C1A-0E47-AC59-E55C4A123144}" destId="{F5B1A6F2-1F96-F34F-B6B6-C32388A5703F}" srcOrd="0" destOrd="0" parTransId="{4CB78619-253A-4F4F-9BB3-CE87B0AC7E09}" sibTransId="{28690560-C1BB-3A40-91F5-A178585C23DF}"/>
    <dgm:cxn modelId="{455C1D40-0CB3-4B9E-AB74-9FD9B14CF046}" type="presOf" srcId="{0AA4DC78-7FB9-DB48-89DC-445ED7FA96C2}" destId="{0D280F21-818C-CD43-9620-EFB4C21A8AB0}" srcOrd="0" destOrd="0" presId="urn:microsoft.com/office/officeart/2005/8/layout/cycle2"/>
    <dgm:cxn modelId="{EADAF848-0B0C-3549-AFDC-BE62B7256531}" srcId="{64DE25AC-7C1A-0E47-AC59-E55C4A123144}" destId="{4BE619F2-3EB2-2646-865A-6C20F36F486F}" srcOrd="1" destOrd="0" parTransId="{E731CBFB-45D3-9046-B746-DEBEEA55AFED}" sibTransId="{06559DCB-2857-6A4C-AA2E-256414B41547}"/>
    <dgm:cxn modelId="{FFB6115E-5870-4E31-B90A-219118682AEB}" type="presOf" srcId="{C2F807F2-56F1-475A-B1F1-550C87A9BC20}" destId="{C8A983A9-D89C-44A1-8429-DABB2B9D985F}" srcOrd="1" destOrd="0" presId="urn:microsoft.com/office/officeart/2005/8/layout/cycle2"/>
    <dgm:cxn modelId="{0AC13E1E-4864-CE4A-9393-F21F7D968BAA}" srcId="{64DE25AC-7C1A-0E47-AC59-E55C4A123144}" destId="{CE567E37-B48E-AA49-AA70-14B01BDF2A78}" srcOrd="2" destOrd="0" parTransId="{0051669A-896E-7A43-9D35-F8A88866142B}" sibTransId="{0AA4DC78-7FB9-DB48-89DC-445ED7FA96C2}"/>
    <dgm:cxn modelId="{F30051D4-E10F-4A8D-8DAC-E24E4FC77DC7}" type="presOf" srcId="{C2F807F2-56F1-475A-B1F1-550C87A9BC20}" destId="{85157047-D437-49D4-A989-6DD32D54BE6D}" srcOrd="0" destOrd="0" presId="urn:microsoft.com/office/officeart/2005/8/layout/cycle2"/>
    <dgm:cxn modelId="{DFE7CEA5-AE5C-490C-9D08-73257024A90C}" type="presParOf" srcId="{073623D8-D4EB-9743-942F-C657C0AA13DF}" destId="{E6BA52B4-7A55-2741-95FD-7A8A12E6BFF0}" srcOrd="0" destOrd="0" presId="urn:microsoft.com/office/officeart/2005/8/layout/cycle2"/>
    <dgm:cxn modelId="{AB84AF8A-6C89-4726-9AB6-90A20942357D}" type="presParOf" srcId="{073623D8-D4EB-9743-942F-C657C0AA13DF}" destId="{B5DF465C-C8C5-C34A-9F54-135AA41E550A}" srcOrd="1" destOrd="0" presId="urn:microsoft.com/office/officeart/2005/8/layout/cycle2"/>
    <dgm:cxn modelId="{1A273CC6-D534-4D35-93D0-DFC9CA1D5B33}" type="presParOf" srcId="{B5DF465C-C8C5-C34A-9F54-135AA41E550A}" destId="{22F2A1AF-C855-C348-B1D0-DB78D54318BF}" srcOrd="0" destOrd="0" presId="urn:microsoft.com/office/officeart/2005/8/layout/cycle2"/>
    <dgm:cxn modelId="{E8818DF5-6AA0-4B38-92E1-8F1E231464BF}" type="presParOf" srcId="{073623D8-D4EB-9743-942F-C657C0AA13DF}" destId="{9CBAD227-A601-C248-910D-BA70793C9596}" srcOrd="2" destOrd="0" presId="urn:microsoft.com/office/officeart/2005/8/layout/cycle2"/>
    <dgm:cxn modelId="{84DA2190-82DC-4782-8761-56E120212F4B}" type="presParOf" srcId="{073623D8-D4EB-9743-942F-C657C0AA13DF}" destId="{0459A112-5B3A-A542-A089-CFDE24AC9B53}" srcOrd="3" destOrd="0" presId="urn:microsoft.com/office/officeart/2005/8/layout/cycle2"/>
    <dgm:cxn modelId="{9E93468F-EC26-4A5E-AAAA-21F5B83ED0E3}" type="presParOf" srcId="{0459A112-5B3A-A542-A089-CFDE24AC9B53}" destId="{B6FA13E0-D3A4-9B43-8A97-180E2D34F4EF}" srcOrd="0" destOrd="0" presId="urn:microsoft.com/office/officeart/2005/8/layout/cycle2"/>
    <dgm:cxn modelId="{1DAF58DB-5025-4781-B16E-CE3A939D819D}" type="presParOf" srcId="{073623D8-D4EB-9743-942F-C657C0AA13DF}" destId="{F4DEAA0B-0735-6C40-ADB9-7C83BAAAABA3}" srcOrd="4" destOrd="0" presId="urn:microsoft.com/office/officeart/2005/8/layout/cycle2"/>
    <dgm:cxn modelId="{82463AF7-EB02-42DE-BADE-6EE1C6C91F5F}" type="presParOf" srcId="{073623D8-D4EB-9743-942F-C657C0AA13DF}" destId="{0D280F21-818C-CD43-9620-EFB4C21A8AB0}" srcOrd="5" destOrd="0" presId="urn:microsoft.com/office/officeart/2005/8/layout/cycle2"/>
    <dgm:cxn modelId="{0C5B47A8-7DDB-4282-BCEB-ED00F0211B31}" type="presParOf" srcId="{0D280F21-818C-CD43-9620-EFB4C21A8AB0}" destId="{3EBC294F-7288-E743-B0F0-545E0E894318}" srcOrd="0" destOrd="0" presId="urn:microsoft.com/office/officeart/2005/8/layout/cycle2"/>
    <dgm:cxn modelId="{4BAC06C5-C408-4837-A64B-8EC4C171D439}" type="presParOf" srcId="{073623D8-D4EB-9743-942F-C657C0AA13DF}" destId="{E1FBE95E-9319-4362-926E-409F766A6A9D}" srcOrd="6" destOrd="0" presId="urn:microsoft.com/office/officeart/2005/8/layout/cycle2"/>
    <dgm:cxn modelId="{1A5D7911-0622-4123-A171-8FE3D54815C0}" type="presParOf" srcId="{073623D8-D4EB-9743-942F-C657C0AA13DF}" destId="{85157047-D437-49D4-A989-6DD32D54BE6D}" srcOrd="7" destOrd="0" presId="urn:microsoft.com/office/officeart/2005/8/layout/cycle2"/>
    <dgm:cxn modelId="{A9918D30-8089-436C-B707-F9A3C7FFB147}" type="presParOf" srcId="{85157047-D437-49D4-A989-6DD32D54BE6D}" destId="{C8A983A9-D89C-44A1-8429-DABB2B9D985F}" srcOrd="0" destOrd="0" presId="urn:microsoft.com/office/officeart/2005/8/layout/cycle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C86D4C5-D323-48FC-9E89-4DA4B7075EA0}" type="doc">
      <dgm:prSet loTypeId="urn:microsoft.com/office/officeart/2005/8/layout/hList2#9" loCatId="list" qsTypeId="urn:microsoft.com/office/officeart/2005/8/quickstyle/3d3" qsCatId="3D" csTypeId="urn:microsoft.com/office/officeart/2005/8/colors/accent1_2" csCatId="accent1" phldr="1"/>
      <dgm:spPr/>
      <dgm:t>
        <a:bodyPr/>
        <a:lstStyle/>
        <a:p>
          <a:endParaRPr lang="en-US"/>
        </a:p>
      </dgm:t>
    </dgm:pt>
    <dgm:pt modelId="{D6148B5D-D019-4DC7-9A59-B9C05C7B9566}">
      <dgm:prSet custT="1"/>
      <dgm:spPr/>
      <dgm:t>
        <a:bodyPr/>
        <a:lstStyle/>
        <a:p>
          <a:pPr rtl="0"/>
          <a:r>
            <a:rPr lang="en-US" sz="2000" b="1" dirty="0" smtClean="0"/>
            <a:t>Participants</a:t>
          </a:r>
          <a:endParaRPr lang="en-US" sz="2000" b="1" dirty="0"/>
        </a:p>
      </dgm:t>
    </dgm:pt>
    <dgm:pt modelId="{976F2C41-73FA-4FDF-B98C-B1B62857BA20}" type="parTrans" cxnId="{6E3D505E-FED2-411D-9ED6-B1DB4DCE2795}">
      <dgm:prSet/>
      <dgm:spPr/>
      <dgm:t>
        <a:bodyPr/>
        <a:lstStyle/>
        <a:p>
          <a:endParaRPr lang="en-US"/>
        </a:p>
      </dgm:t>
    </dgm:pt>
    <dgm:pt modelId="{02129AF0-0640-4A90-9A99-533750682A38}" type="sibTrans" cxnId="{6E3D505E-FED2-411D-9ED6-B1DB4DCE2795}">
      <dgm:prSet/>
      <dgm:spPr/>
      <dgm:t>
        <a:bodyPr/>
        <a:lstStyle/>
        <a:p>
          <a:endParaRPr lang="en-US"/>
        </a:p>
      </dgm:t>
    </dgm:pt>
    <dgm:pt modelId="{52338771-B903-433A-B19D-89114822134B}">
      <dgm:prSet custT="1"/>
      <dgm:spPr/>
      <dgm:t>
        <a:bodyPr/>
        <a:lstStyle/>
        <a:p>
          <a:pPr rtl="0"/>
          <a:r>
            <a:rPr lang="en-US" sz="2000" b="1" dirty="0" smtClean="0"/>
            <a:t>Outcomes</a:t>
          </a:r>
          <a:endParaRPr lang="en-US" sz="2000" b="1" dirty="0"/>
        </a:p>
      </dgm:t>
    </dgm:pt>
    <dgm:pt modelId="{F2073CBD-F73C-4828-9429-FD66463BC8B4}" type="parTrans" cxnId="{201F31D0-2A89-474E-95B4-5E67CBDC504F}">
      <dgm:prSet/>
      <dgm:spPr/>
      <dgm:t>
        <a:bodyPr/>
        <a:lstStyle/>
        <a:p>
          <a:endParaRPr lang="en-US"/>
        </a:p>
      </dgm:t>
    </dgm:pt>
    <dgm:pt modelId="{550AFEE5-0B60-46A9-A03B-C850F77738B8}" type="sibTrans" cxnId="{201F31D0-2A89-474E-95B4-5E67CBDC504F}">
      <dgm:prSet/>
      <dgm:spPr/>
      <dgm:t>
        <a:bodyPr/>
        <a:lstStyle/>
        <a:p>
          <a:endParaRPr lang="en-US"/>
        </a:p>
      </dgm:t>
    </dgm:pt>
    <dgm:pt modelId="{F90B3E14-663E-411E-9852-3BF29DEFF19B}">
      <dgm:prSet/>
      <dgm:spPr>
        <a:solidFill>
          <a:schemeClr val="accent1">
            <a:lumMod val="75000"/>
          </a:schemeClr>
        </a:solidFill>
      </dgm:spPr>
      <dgm:t>
        <a:bodyPr/>
        <a:lstStyle/>
        <a:p>
          <a:pPr rtl="0"/>
          <a:r>
            <a:rPr lang="en-US" dirty="0" smtClean="0">
              <a:solidFill>
                <a:schemeClr val="bg1"/>
              </a:solidFill>
            </a:rPr>
            <a:t>16 women in SEM</a:t>
          </a:r>
          <a:endParaRPr lang="en-US" dirty="0">
            <a:solidFill>
              <a:schemeClr val="bg1"/>
            </a:solidFill>
          </a:endParaRPr>
        </a:p>
      </dgm:t>
    </dgm:pt>
    <dgm:pt modelId="{88633538-29C8-4497-812B-C8FC51AD66FA}" type="parTrans" cxnId="{541274D1-8095-4719-B3A4-8E0F51C5533C}">
      <dgm:prSet/>
      <dgm:spPr/>
      <dgm:t>
        <a:bodyPr/>
        <a:lstStyle/>
        <a:p>
          <a:endParaRPr lang="en-US"/>
        </a:p>
      </dgm:t>
    </dgm:pt>
    <dgm:pt modelId="{E697695B-95E3-4217-BC30-62E68D471BCB}" type="sibTrans" cxnId="{541274D1-8095-4719-B3A4-8E0F51C5533C}">
      <dgm:prSet/>
      <dgm:spPr/>
      <dgm:t>
        <a:bodyPr/>
        <a:lstStyle/>
        <a:p>
          <a:endParaRPr lang="en-US"/>
        </a:p>
      </dgm:t>
    </dgm:pt>
    <dgm:pt modelId="{B0AF5D2E-02BA-492B-AA5D-8F11B65A784C}">
      <dgm:prSet/>
      <dgm:spPr>
        <a:solidFill>
          <a:schemeClr val="accent1">
            <a:lumMod val="75000"/>
          </a:schemeClr>
        </a:solidFill>
      </dgm:spPr>
      <dgm:t>
        <a:bodyPr/>
        <a:lstStyle/>
        <a:p>
          <a:pPr rtl="0"/>
          <a:r>
            <a:rPr lang="en-US" dirty="0" smtClean="0">
              <a:solidFill>
                <a:schemeClr val="bg1"/>
              </a:solidFill>
            </a:rPr>
            <a:t>27 total</a:t>
          </a:r>
          <a:endParaRPr lang="en-US" dirty="0">
            <a:solidFill>
              <a:schemeClr val="bg1"/>
            </a:solidFill>
          </a:endParaRPr>
        </a:p>
      </dgm:t>
    </dgm:pt>
    <dgm:pt modelId="{8130D3F4-D7BD-4E3B-AADF-6FC4BD173F80}" type="parTrans" cxnId="{D2E926D5-FDB1-4FD6-AB2C-D49A21FC34BD}">
      <dgm:prSet/>
      <dgm:spPr/>
      <dgm:t>
        <a:bodyPr/>
        <a:lstStyle/>
        <a:p>
          <a:endParaRPr lang="en-US"/>
        </a:p>
      </dgm:t>
    </dgm:pt>
    <dgm:pt modelId="{72D2B8A4-5115-4034-A292-B1F16D8753A3}" type="sibTrans" cxnId="{D2E926D5-FDB1-4FD6-AB2C-D49A21FC34BD}">
      <dgm:prSet/>
      <dgm:spPr/>
      <dgm:t>
        <a:bodyPr/>
        <a:lstStyle/>
        <a:p>
          <a:endParaRPr lang="en-US"/>
        </a:p>
      </dgm:t>
    </dgm:pt>
    <dgm:pt modelId="{668BED21-1774-479B-B75D-ECB4F5F07812}">
      <dgm:prSet/>
      <dgm:spPr>
        <a:solidFill>
          <a:schemeClr val="accent1">
            <a:lumMod val="75000"/>
          </a:schemeClr>
        </a:solidFill>
      </dgm:spPr>
      <dgm:t>
        <a:bodyPr/>
        <a:lstStyle/>
        <a:p>
          <a:pPr rtl="0"/>
          <a:r>
            <a:rPr lang="en-US" dirty="0" smtClean="0">
              <a:solidFill>
                <a:schemeClr val="bg1"/>
              </a:solidFill>
            </a:rPr>
            <a:t>Program rated “well-delivered and useful” </a:t>
          </a:r>
          <a:endParaRPr lang="en-US" dirty="0">
            <a:solidFill>
              <a:schemeClr val="bg1"/>
            </a:solidFill>
          </a:endParaRPr>
        </a:p>
      </dgm:t>
    </dgm:pt>
    <dgm:pt modelId="{6C04CD1D-9B49-4E97-BF8E-A81DA5529D10}" type="parTrans" cxnId="{075DD443-B452-448B-8A72-070740E17A4C}">
      <dgm:prSet/>
      <dgm:spPr/>
    </dgm:pt>
    <dgm:pt modelId="{33A6474E-3D5D-449C-B355-5EF86EE5E53A}" type="sibTrans" cxnId="{075DD443-B452-448B-8A72-070740E17A4C}">
      <dgm:prSet/>
      <dgm:spPr/>
    </dgm:pt>
    <dgm:pt modelId="{0C3FB2BD-A265-498D-AB5B-63388279D82A}" type="pres">
      <dgm:prSet presAssocID="{FC86D4C5-D323-48FC-9E89-4DA4B7075EA0}" presName="linearFlow" presStyleCnt="0">
        <dgm:presLayoutVars>
          <dgm:dir/>
          <dgm:animLvl val="lvl"/>
          <dgm:resizeHandles/>
        </dgm:presLayoutVars>
      </dgm:prSet>
      <dgm:spPr/>
      <dgm:t>
        <a:bodyPr/>
        <a:lstStyle/>
        <a:p>
          <a:endParaRPr lang="en-US"/>
        </a:p>
      </dgm:t>
    </dgm:pt>
    <dgm:pt modelId="{113B04CA-F793-4946-BA74-426D3399156A}" type="pres">
      <dgm:prSet presAssocID="{D6148B5D-D019-4DC7-9A59-B9C05C7B9566}" presName="compositeNode" presStyleCnt="0">
        <dgm:presLayoutVars>
          <dgm:bulletEnabled val="1"/>
        </dgm:presLayoutVars>
      </dgm:prSet>
      <dgm:spPr/>
    </dgm:pt>
    <dgm:pt modelId="{7A9E4B8E-0D07-4CFA-BFE7-C2ACCEF3ADDA}" type="pres">
      <dgm:prSet presAssocID="{D6148B5D-D019-4DC7-9A59-B9C05C7B9566}" presName="image" presStyleLbl="fgImgPlace1" presStyleIdx="0" presStyleCnt="2"/>
      <dgm:spPr>
        <a:blipFill rotWithShape="0">
          <a:blip xmlns:r="http://schemas.openxmlformats.org/officeDocument/2006/relationships" r:embed="rId1"/>
          <a:stretch>
            <a:fillRect/>
          </a:stretch>
        </a:blipFill>
      </dgm:spPr>
      <dgm:t>
        <a:bodyPr/>
        <a:lstStyle/>
        <a:p>
          <a:endParaRPr lang="en-US"/>
        </a:p>
      </dgm:t>
    </dgm:pt>
    <dgm:pt modelId="{8298B410-791B-498C-AEF8-8F1AD76FC0CF}" type="pres">
      <dgm:prSet presAssocID="{D6148B5D-D019-4DC7-9A59-B9C05C7B9566}" presName="childNode" presStyleLbl="node1" presStyleIdx="0" presStyleCnt="2">
        <dgm:presLayoutVars>
          <dgm:bulletEnabled val="1"/>
        </dgm:presLayoutVars>
      </dgm:prSet>
      <dgm:spPr/>
      <dgm:t>
        <a:bodyPr/>
        <a:lstStyle/>
        <a:p>
          <a:endParaRPr lang="en-US"/>
        </a:p>
      </dgm:t>
    </dgm:pt>
    <dgm:pt modelId="{424314F2-5BD4-46C6-AE9A-98862526151E}" type="pres">
      <dgm:prSet presAssocID="{D6148B5D-D019-4DC7-9A59-B9C05C7B9566}" presName="parentNode" presStyleLbl="revTx" presStyleIdx="0" presStyleCnt="2">
        <dgm:presLayoutVars>
          <dgm:chMax val="0"/>
          <dgm:bulletEnabled val="1"/>
        </dgm:presLayoutVars>
      </dgm:prSet>
      <dgm:spPr/>
      <dgm:t>
        <a:bodyPr/>
        <a:lstStyle/>
        <a:p>
          <a:endParaRPr lang="en-US"/>
        </a:p>
      </dgm:t>
    </dgm:pt>
    <dgm:pt modelId="{CC44CA06-6F82-4286-9F07-E89164D19FC9}" type="pres">
      <dgm:prSet presAssocID="{02129AF0-0640-4A90-9A99-533750682A38}" presName="sibTrans" presStyleCnt="0"/>
      <dgm:spPr/>
    </dgm:pt>
    <dgm:pt modelId="{8C4C6884-65CD-4BC3-8BAF-0E7E924A9E7B}" type="pres">
      <dgm:prSet presAssocID="{52338771-B903-433A-B19D-89114822134B}" presName="compositeNode" presStyleCnt="0">
        <dgm:presLayoutVars>
          <dgm:bulletEnabled val="1"/>
        </dgm:presLayoutVars>
      </dgm:prSet>
      <dgm:spPr/>
    </dgm:pt>
    <dgm:pt modelId="{D24713FA-0628-484F-B33A-395434C35EC4}" type="pres">
      <dgm:prSet presAssocID="{52338771-B903-433A-B19D-89114822134B}" presName="image" presStyleLbl="fgImgPlace1" presStyleIdx="1" presStyleCnt="2"/>
      <dgm:spPr>
        <a:blipFill rotWithShape="0">
          <a:blip xmlns:r="http://schemas.openxmlformats.org/officeDocument/2006/relationships" r:embed="rId2"/>
          <a:stretch>
            <a:fillRect/>
          </a:stretch>
        </a:blipFill>
      </dgm:spPr>
      <dgm:t>
        <a:bodyPr/>
        <a:lstStyle/>
        <a:p>
          <a:endParaRPr lang="en-US"/>
        </a:p>
      </dgm:t>
    </dgm:pt>
    <dgm:pt modelId="{3645F954-B237-4F28-9E69-420A53A70DD1}" type="pres">
      <dgm:prSet presAssocID="{52338771-B903-433A-B19D-89114822134B}" presName="childNode" presStyleLbl="node1" presStyleIdx="1" presStyleCnt="2">
        <dgm:presLayoutVars>
          <dgm:bulletEnabled val="1"/>
        </dgm:presLayoutVars>
      </dgm:prSet>
      <dgm:spPr/>
      <dgm:t>
        <a:bodyPr/>
        <a:lstStyle/>
        <a:p>
          <a:endParaRPr lang="en-US"/>
        </a:p>
      </dgm:t>
    </dgm:pt>
    <dgm:pt modelId="{253BE419-54F9-457C-B0D6-298BC601A0C9}" type="pres">
      <dgm:prSet presAssocID="{52338771-B903-433A-B19D-89114822134B}" presName="parentNode" presStyleLbl="revTx" presStyleIdx="1" presStyleCnt="2">
        <dgm:presLayoutVars>
          <dgm:chMax val="0"/>
          <dgm:bulletEnabled val="1"/>
        </dgm:presLayoutVars>
      </dgm:prSet>
      <dgm:spPr/>
      <dgm:t>
        <a:bodyPr/>
        <a:lstStyle/>
        <a:p>
          <a:endParaRPr lang="en-US"/>
        </a:p>
      </dgm:t>
    </dgm:pt>
  </dgm:ptLst>
  <dgm:cxnLst>
    <dgm:cxn modelId="{075DD443-B452-448B-8A72-070740E17A4C}" srcId="{52338771-B903-433A-B19D-89114822134B}" destId="{668BED21-1774-479B-B75D-ECB4F5F07812}" srcOrd="0" destOrd="0" parTransId="{6C04CD1D-9B49-4E97-BF8E-A81DA5529D10}" sibTransId="{33A6474E-3D5D-449C-B355-5EF86EE5E53A}"/>
    <dgm:cxn modelId="{32D43946-53E7-4949-AFA0-C3DCC999F42F}" type="presOf" srcId="{D6148B5D-D019-4DC7-9A59-B9C05C7B9566}" destId="{424314F2-5BD4-46C6-AE9A-98862526151E}" srcOrd="0" destOrd="0" presId="urn:microsoft.com/office/officeart/2005/8/layout/hList2#9"/>
    <dgm:cxn modelId="{CEBDD050-70F3-4154-B3F0-ED77461F6870}" type="presOf" srcId="{FC86D4C5-D323-48FC-9E89-4DA4B7075EA0}" destId="{0C3FB2BD-A265-498D-AB5B-63388279D82A}" srcOrd="0" destOrd="0" presId="urn:microsoft.com/office/officeart/2005/8/layout/hList2#9"/>
    <dgm:cxn modelId="{201F31D0-2A89-474E-95B4-5E67CBDC504F}" srcId="{FC86D4C5-D323-48FC-9E89-4DA4B7075EA0}" destId="{52338771-B903-433A-B19D-89114822134B}" srcOrd="1" destOrd="0" parTransId="{F2073CBD-F73C-4828-9429-FD66463BC8B4}" sibTransId="{550AFEE5-0B60-46A9-A03B-C850F77738B8}"/>
    <dgm:cxn modelId="{541274D1-8095-4719-B3A4-8E0F51C5533C}" srcId="{D6148B5D-D019-4DC7-9A59-B9C05C7B9566}" destId="{F90B3E14-663E-411E-9852-3BF29DEFF19B}" srcOrd="1" destOrd="0" parTransId="{88633538-29C8-4497-812B-C8FC51AD66FA}" sibTransId="{E697695B-95E3-4217-BC30-62E68D471BCB}"/>
    <dgm:cxn modelId="{7394E77E-B247-4838-A6F1-FD5431D2B36F}" type="presOf" srcId="{52338771-B903-433A-B19D-89114822134B}" destId="{253BE419-54F9-457C-B0D6-298BC601A0C9}" srcOrd="0" destOrd="0" presId="urn:microsoft.com/office/officeart/2005/8/layout/hList2#9"/>
    <dgm:cxn modelId="{49F27A0E-73BE-49E8-BDB7-0C203DAB29BB}" type="presOf" srcId="{668BED21-1774-479B-B75D-ECB4F5F07812}" destId="{3645F954-B237-4F28-9E69-420A53A70DD1}" srcOrd="0" destOrd="0" presId="urn:microsoft.com/office/officeart/2005/8/layout/hList2#9"/>
    <dgm:cxn modelId="{6E3D505E-FED2-411D-9ED6-B1DB4DCE2795}" srcId="{FC86D4C5-D323-48FC-9E89-4DA4B7075EA0}" destId="{D6148B5D-D019-4DC7-9A59-B9C05C7B9566}" srcOrd="0" destOrd="0" parTransId="{976F2C41-73FA-4FDF-B98C-B1B62857BA20}" sibTransId="{02129AF0-0640-4A90-9A99-533750682A38}"/>
    <dgm:cxn modelId="{D2E926D5-FDB1-4FD6-AB2C-D49A21FC34BD}" srcId="{D6148B5D-D019-4DC7-9A59-B9C05C7B9566}" destId="{B0AF5D2E-02BA-492B-AA5D-8F11B65A784C}" srcOrd="0" destOrd="0" parTransId="{8130D3F4-D7BD-4E3B-AADF-6FC4BD173F80}" sibTransId="{72D2B8A4-5115-4034-A292-B1F16D8753A3}"/>
    <dgm:cxn modelId="{563483DD-880E-4220-A02D-E2B75EFBC66E}" type="presOf" srcId="{B0AF5D2E-02BA-492B-AA5D-8F11B65A784C}" destId="{8298B410-791B-498C-AEF8-8F1AD76FC0CF}" srcOrd="0" destOrd="0" presId="urn:microsoft.com/office/officeart/2005/8/layout/hList2#9"/>
    <dgm:cxn modelId="{6C3EB1C2-FE43-472F-8756-BAC7FC52558A}" type="presOf" srcId="{F90B3E14-663E-411E-9852-3BF29DEFF19B}" destId="{8298B410-791B-498C-AEF8-8F1AD76FC0CF}" srcOrd="0" destOrd="1" presId="urn:microsoft.com/office/officeart/2005/8/layout/hList2#9"/>
    <dgm:cxn modelId="{41D1EFFD-89CA-412E-ACC3-46624915D457}" type="presParOf" srcId="{0C3FB2BD-A265-498D-AB5B-63388279D82A}" destId="{113B04CA-F793-4946-BA74-426D3399156A}" srcOrd="0" destOrd="0" presId="urn:microsoft.com/office/officeart/2005/8/layout/hList2#9"/>
    <dgm:cxn modelId="{2615E51F-802A-432C-8010-EFD4F07EED54}" type="presParOf" srcId="{113B04CA-F793-4946-BA74-426D3399156A}" destId="{7A9E4B8E-0D07-4CFA-BFE7-C2ACCEF3ADDA}" srcOrd="0" destOrd="0" presId="urn:microsoft.com/office/officeart/2005/8/layout/hList2#9"/>
    <dgm:cxn modelId="{550F216E-7507-406E-992D-29016F2B6197}" type="presParOf" srcId="{113B04CA-F793-4946-BA74-426D3399156A}" destId="{8298B410-791B-498C-AEF8-8F1AD76FC0CF}" srcOrd="1" destOrd="0" presId="urn:microsoft.com/office/officeart/2005/8/layout/hList2#9"/>
    <dgm:cxn modelId="{0A468407-C320-4725-86DC-D485832007C7}" type="presParOf" srcId="{113B04CA-F793-4946-BA74-426D3399156A}" destId="{424314F2-5BD4-46C6-AE9A-98862526151E}" srcOrd="2" destOrd="0" presId="urn:microsoft.com/office/officeart/2005/8/layout/hList2#9"/>
    <dgm:cxn modelId="{F17F70B6-5D75-493E-A8CC-EB8A1E8F2073}" type="presParOf" srcId="{0C3FB2BD-A265-498D-AB5B-63388279D82A}" destId="{CC44CA06-6F82-4286-9F07-E89164D19FC9}" srcOrd="1" destOrd="0" presId="urn:microsoft.com/office/officeart/2005/8/layout/hList2#9"/>
    <dgm:cxn modelId="{426DE76B-41DE-47CB-8911-FF3413B2D0D3}" type="presParOf" srcId="{0C3FB2BD-A265-498D-AB5B-63388279D82A}" destId="{8C4C6884-65CD-4BC3-8BAF-0E7E924A9E7B}" srcOrd="2" destOrd="0" presId="urn:microsoft.com/office/officeart/2005/8/layout/hList2#9"/>
    <dgm:cxn modelId="{5575F5C5-9EDD-4A65-B02C-2E9D889E2A14}" type="presParOf" srcId="{8C4C6884-65CD-4BC3-8BAF-0E7E924A9E7B}" destId="{D24713FA-0628-484F-B33A-395434C35EC4}" srcOrd="0" destOrd="0" presId="urn:microsoft.com/office/officeart/2005/8/layout/hList2#9"/>
    <dgm:cxn modelId="{CA1BF455-9B3C-4218-BF8C-02CA5229924B}" type="presParOf" srcId="{8C4C6884-65CD-4BC3-8BAF-0E7E924A9E7B}" destId="{3645F954-B237-4F28-9E69-420A53A70DD1}" srcOrd="1" destOrd="0" presId="urn:microsoft.com/office/officeart/2005/8/layout/hList2#9"/>
    <dgm:cxn modelId="{A1E5E342-84BB-4399-917F-0CDA30A198EA}" type="presParOf" srcId="{8C4C6884-65CD-4BC3-8BAF-0E7E924A9E7B}" destId="{253BE419-54F9-457C-B0D6-298BC601A0C9}" srcOrd="2" destOrd="0" presId="urn:microsoft.com/office/officeart/2005/8/layout/hList2#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FEBF902-F9A8-490D-B5E7-A732740CCE8C}" type="doc">
      <dgm:prSet loTypeId="urn:microsoft.com/office/officeart/2005/8/layout/process4" loCatId="list" qsTypeId="urn:microsoft.com/office/officeart/2005/8/quickstyle/3d3" qsCatId="3D" csTypeId="urn:microsoft.com/office/officeart/2005/8/colors/accent1_2" csCatId="accent1" phldr="1"/>
      <dgm:spPr/>
      <dgm:t>
        <a:bodyPr/>
        <a:lstStyle/>
        <a:p>
          <a:endParaRPr lang="en-US"/>
        </a:p>
      </dgm:t>
    </dgm:pt>
    <dgm:pt modelId="{77CE9749-A6F8-4267-8406-9428CC072E7D}">
      <dgm:prSet custT="1"/>
      <dgm:spPr>
        <a:solidFill>
          <a:schemeClr val="accent1">
            <a:lumMod val="75000"/>
          </a:schemeClr>
        </a:solidFill>
      </dgm:spPr>
      <dgm:t>
        <a:bodyPr/>
        <a:lstStyle/>
        <a:p>
          <a:pPr rtl="0"/>
          <a:r>
            <a:rPr lang="en-US" sz="3200" dirty="0" smtClean="0"/>
            <a:t>A forum for senior-rank women to</a:t>
          </a:r>
        </a:p>
        <a:p>
          <a:pPr rtl="0"/>
          <a:endParaRPr lang="en-US" sz="3200" dirty="0"/>
        </a:p>
      </dgm:t>
    </dgm:pt>
    <dgm:pt modelId="{D8BCC022-9F0C-483F-837C-44B547BB79FD}" type="parTrans" cxnId="{7FA579B8-CF44-4FA1-A17A-3B6155476780}">
      <dgm:prSet/>
      <dgm:spPr/>
      <dgm:t>
        <a:bodyPr/>
        <a:lstStyle/>
        <a:p>
          <a:endParaRPr lang="en-US"/>
        </a:p>
      </dgm:t>
    </dgm:pt>
    <dgm:pt modelId="{AFAC77FE-7E68-4019-83F2-89ED90724FCF}" type="sibTrans" cxnId="{7FA579B8-CF44-4FA1-A17A-3B6155476780}">
      <dgm:prSet/>
      <dgm:spPr/>
      <dgm:t>
        <a:bodyPr/>
        <a:lstStyle/>
        <a:p>
          <a:endParaRPr lang="en-US"/>
        </a:p>
      </dgm:t>
    </dgm:pt>
    <dgm:pt modelId="{25212D3F-6E69-4BE7-AE95-584BA049A795}">
      <dgm:prSet/>
      <dgm:spPr>
        <a:solidFill>
          <a:schemeClr val="bg1">
            <a:lumMod val="95000"/>
          </a:schemeClr>
        </a:solidFill>
      </dgm:spPr>
      <dgm:t>
        <a:bodyPr/>
        <a:lstStyle/>
        <a:p>
          <a:pPr rtl="0"/>
          <a:r>
            <a:rPr lang="en-US" dirty="0" smtClean="0"/>
            <a:t>Discuss professional issues</a:t>
          </a:r>
          <a:endParaRPr lang="en-US" dirty="0"/>
        </a:p>
      </dgm:t>
    </dgm:pt>
    <dgm:pt modelId="{063EFCEF-0C72-4234-B6C7-AFD9A27793AA}" type="parTrans" cxnId="{277B455E-6D1C-452A-ABBA-0047AB14E6D9}">
      <dgm:prSet/>
      <dgm:spPr/>
      <dgm:t>
        <a:bodyPr/>
        <a:lstStyle/>
        <a:p>
          <a:endParaRPr lang="en-US"/>
        </a:p>
      </dgm:t>
    </dgm:pt>
    <dgm:pt modelId="{DAC42AAE-0582-4A85-B3DB-5D168BC9B0A8}" type="sibTrans" cxnId="{277B455E-6D1C-452A-ABBA-0047AB14E6D9}">
      <dgm:prSet/>
      <dgm:spPr/>
      <dgm:t>
        <a:bodyPr/>
        <a:lstStyle/>
        <a:p>
          <a:endParaRPr lang="en-US"/>
        </a:p>
      </dgm:t>
    </dgm:pt>
    <dgm:pt modelId="{4D6E567B-2100-48B6-82D1-2CDA7D8CB02F}">
      <dgm:prSet/>
      <dgm:spPr>
        <a:solidFill>
          <a:schemeClr val="bg1">
            <a:lumMod val="95000"/>
          </a:schemeClr>
        </a:solidFill>
      </dgm:spPr>
      <dgm:t>
        <a:bodyPr/>
        <a:lstStyle/>
        <a:p>
          <a:pPr rtl="0"/>
          <a:r>
            <a:rPr lang="en-US" dirty="0" smtClean="0"/>
            <a:t>Develop a community that extends beyond their immediate departments</a:t>
          </a:r>
          <a:endParaRPr lang="en-US" dirty="0"/>
        </a:p>
      </dgm:t>
    </dgm:pt>
    <dgm:pt modelId="{7B2B03B0-FD25-4B9B-8889-A79EEFA4E9F6}" type="parTrans" cxnId="{6F6AB807-45AB-4774-AE9F-28F203CC3F42}">
      <dgm:prSet/>
      <dgm:spPr/>
      <dgm:t>
        <a:bodyPr/>
        <a:lstStyle/>
        <a:p>
          <a:endParaRPr lang="en-US"/>
        </a:p>
      </dgm:t>
    </dgm:pt>
    <dgm:pt modelId="{F770E1DE-B493-4297-8F28-74801B4E8CF0}" type="sibTrans" cxnId="{6F6AB807-45AB-4774-AE9F-28F203CC3F42}">
      <dgm:prSet/>
      <dgm:spPr/>
      <dgm:t>
        <a:bodyPr/>
        <a:lstStyle/>
        <a:p>
          <a:endParaRPr lang="en-US"/>
        </a:p>
      </dgm:t>
    </dgm:pt>
    <dgm:pt modelId="{98A90FE5-EF77-45B2-AAE9-AAA6BBEE830B}">
      <dgm:prSet/>
      <dgm:spPr>
        <a:solidFill>
          <a:schemeClr val="bg1">
            <a:lumMod val="95000"/>
          </a:schemeClr>
        </a:solidFill>
      </dgm:spPr>
      <dgm:t>
        <a:bodyPr/>
        <a:lstStyle/>
        <a:p>
          <a:pPr rtl="0"/>
          <a:r>
            <a:rPr lang="en-US" dirty="0" smtClean="0"/>
            <a:t>Voice issues for women in science</a:t>
          </a:r>
          <a:endParaRPr lang="en-US" dirty="0"/>
        </a:p>
      </dgm:t>
    </dgm:pt>
    <dgm:pt modelId="{57CBE8FB-853D-4A16-B853-427A977CAA2C}" type="parTrans" cxnId="{3F849A87-2732-481C-AF9E-374716551B78}">
      <dgm:prSet/>
      <dgm:spPr/>
      <dgm:t>
        <a:bodyPr/>
        <a:lstStyle/>
        <a:p>
          <a:endParaRPr lang="en-US"/>
        </a:p>
      </dgm:t>
    </dgm:pt>
    <dgm:pt modelId="{3958F2DE-56B8-406E-8A7D-FCA5E3467A4C}" type="sibTrans" cxnId="{3F849A87-2732-481C-AF9E-374716551B78}">
      <dgm:prSet/>
      <dgm:spPr/>
      <dgm:t>
        <a:bodyPr/>
        <a:lstStyle/>
        <a:p>
          <a:endParaRPr lang="en-US"/>
        </a:p>
      </dgm:t>
    </dgm:pt>
    <dgm:pt modelId="{40FEE25F-B8F9-4D12-A33F-CF134DAA8EEF}">
      <dgm:prSet/>
      <dgm:spPr>
        <a:solidFill>
          <a:schemeClr val="bg1">
            <a:lumMod val="95000"/>
          </a:schemeClr>
        </a:solidFill>
      </dgm:spPr>
      <dgm:t>
        <a:bodyPr/>
        <a:lstStyle/>
        <a:p>
          <a:pPr rtl="0"/>
          <a:r>
            <a:rPr lang="en-US" dirty="0" smtClean="0"/>
            <a:t>Brainstorm solutions</a:t>
          </a:r>
          <a:endParaRPr lang="en-US" dirty="0"/>
        </a:p>
      </dgm:t>
    </dgm:pt>
    <dgm:pt modelId="{D85363EC-1CB0-482B-8FEA-AAACB6CBBDE8}" type="parTrans" cxnId="{F2CFADF8-CCD4-461B-903B-B2D94D9E9556}">
      <dgm:prSet/>
      <dgm:spPr/>
      <dgm:t>
        <a:bodyPr/>
        <a:lstStyle/>
        <a:p>
          <a:endParaRPr lang="en-US"/>
        </a:p>
      </dgm:t>
    </dgm:pt>
    <dgm:pt modelId="{4348F1A6-116D-4346-BFBA-A6746D2AE3BD}" type="sibTrans" cxnId="{F2CFADF8-CCD4-461B-903B-B2D94D9E9556}">
      <dgm:prSet/>
      <dgm:spPr/>
      <dgm:t>
        <a:bodyPr/>
        <a:lstStyle/>
        <a:p>
          <a:endParaRPr lang="en-US"/>
        </a:p>
      </dgm:t>
    </dgm:pt>
    <dgm:pt modelId="{D88414CD-786D-496B-88A6-173EC64B832D}" type="pres">
      <dgm:prSet presAssocID="{7FEBF902-F9A8-490D-B5E7-A732740CCE8C}" presName="Name0" presStyleCnt="0">
        <dgm:presLayoutVars>
          <dgm:dir/>
          <dgm:animLvl val="lvl"/>
          <dgm:resizeHandles val="exact"/>
        </dgm:presLayoutVars>
      </dgm:prSet>
      <dgm:spPr/>
      <dgm:t>
        <a:bodyPr/>
        <a:lstStyle/>
        <a:p>
          <a:endParaRPr lang="en-US"/>
        </a:p>
      </dgm:t>
    </dgm:pt>
    <dgm:pt modelId="{81A647B8-F642-44A3-8A8F-A9E8FD82E2D3}" type="pres">
      <dgm:prSet presAssocID="{77CE9749-A6F8-4267-8406-9428CC072E7D}" presName="boxAndChildren" presStyleCnt="0"/>
      <dgm:spPr/>
    </dgm:pt>
    <dgm:pt modelId="{FB866144-D1F7-49B9-A1D4-C9FBD24C4A6A}" type="pres">
      <dgm:prSet presAssocID="{77CE9749-A6F8-4267-8406-9428CC072E7D}" presName="parentTextBox" presStyleLbl="node1" presStyleIdx="0" presStyleCnt="1"/>
      <dgm:spPr/>
      <dgm:t>
        <a:bodyPr/>
        <a:lstStyle/>
        <a:p>
          <a:endParaRPr lang="en-US"/>
        </a:p>
      </dgm:t>
    </dgm:pt>
    <dgm:pt modelId="{56DAA7A3-F668-4A1C-B75C-3EE4930D3CE8}" type="pres">
      <dgm:prSet presAssocID="{77CE9749-A6F8-4267-8406-9428CC072E7D}" presName="entireBox" presStyleLbl="node1" presStyleIdx="0" presStyleCnt="1" custLinFactNeighborX="1116" custLinFactNeighborY="596"/>
      <dgm:spPr/>
      <dgm:t>
        <a:bodyPr/>
        <a:lstStyle/>
        <a:p>
          <a:endParaRPr lang="en-US"/>
        </a:p>
      </dgm:t>
    </dgm:pt>
    <dgm:pt modelId="{45DA3A17-6131-48A3-8A3C-B204C3E68812}" type="pres">
      <dgm:prSet presAssocID="{77CE9749-A6F8-4267-8406-9428CC072E7D}" presName="descendantBox" presStyleCnt="0"/>
      <dgm:spPr/>
    </dgm:pt>
    <dgm:pt modelId="{4258AA19-F6BD-4EE9-8161-19E2E60FB2AE}" type="pres">
      <dgm:prSet presAssocID="{25212D3F-6E69-4BE7-AE95-584BA049A795}" presName="childTextBox" presStyleLbl="fgAccFollowNode1" presStyleIdx="0" presStyleCnt="4" custScaleX="24954" custScaleY="147888" custLinFactNeighborY="-20184">
        <dgm:presLayoutVars>
          <dgm:bulletEnabled val="1"/>
        </dgm:presLayoutVars>
      </dgm:prSet>
      <dgm:spPr/>
      <dgm:t>
        <a:bodyPr/>
        <a:lstStyle/>
        <a:p>
          <a:endParaRPr lang="en-US"/>
        </a:p>
      </dgm:t>
    </dgm:pt>
    <dgm:pt modelId="{B29E8DAF-EEB5-4FB6-9E96-4AA47552862B}" type="pres">
      <dgm:prSet presAssocID="{4D6E567B-2100-48B6-82D1-2CDA7D8CB02F}" presName="childTextBox" presStyleLbl="fgAccFollowNode1" presStyleIdx="1" presStyleCnt="4" custScaleX="24954" custScaleY="147888" custLinFactNeighborY="-20184">
        <dgm:presLayoutVars>
          <dgm:bulletEnabled val="1"/>
        </dgm:presLayoutVars>
      </dgm:prSet>
      <dgm:spPr/>
      <dgm:t>
        <a:bodyPr/>
        <a:lstStyle/>
        <a:p>
          <a:endParaRPr lang="en-US"/>
        </a:p>
      </dgm:t>
    </dgm:pt>
    <dgm:pt modelId="{CC99DF0C-E134-495A-B733-E4C06D398C6D}" type="pres">
      <dgm:prSet presAssocID="{98A90FE5-EF77-45B2-AAE9-AAA6BBEE830B}" presName="childTextBox" presStyleLbl="fgAccFollowNode1" presStyleIdx="2" presStyleCnt="4" custScaleX="24954" custScaleY="147888" custLinFactNeighborY="-20184">
        <dgm:presLayoutVars>
          <dgm:bulletEnabled val="1"/>
        </dgm:presLayoutVars>
      </dgm:prSet>
      <dgm:spPr/>
      <dgm:t>
        <a:bodyPr/>
        <a:lstStyle/>
        <a:p>
          <a:endParaRPr lang="en-US"/>
        </a:p>
      </dgm:t>
    </dgm:pt>
    <dgm:pt modelId="{CBC1D4F9-6B69-4600-92D9-E0F187154C49}" type="pres">
      <dgm:prSet presAssocID="{40FEE25F-B8F9-4D12-A33F-CF134DAA8EEF}" presName="childTextBox" presStyleLbl="fgAccFollowNode1" presStyleIdx="3" presStyleCnt="4" custScaleX="24954" custScaleY="147888" custLinFactNeighborY="-20184">
        <dgm:presLayoutVars>
          <dgm:bulletEnabled val="1"/>
        </dgm:presLayoutVars>
      </dgm:prSet>
      <dgm:spPr/>
      <dgm:t>
        <a:bodyPr/>
        <a:lstStyle/>
        <a:p>
          <a:endParaRPr lang="en-US"/>
        </a:p>
      </dgm:t>
    </dgm:pt>
  </dgm:ptLst>
  <dgm:cxnLst>
    <dgm:cxn modelId="{277B455E-6D1C-452A-ABBA-0047AB14E6D9}" srcId="{77CE9749-A6F8-4267-8406-9428CC072E7D}" destId="{25212D3F-6E69-4BE7-AE95-584BA049A795}" srcOrd="0" destOrd="0" parTransId="{063EFCEF-0C72-4234-B6C7-AFD9A27793AA}" sibTransId="{DAC42AAE-0582-4A85-B3DB-5D168BC9B0A8}"/>
    <dgm:cxn modelId="{44C04E1B-F73C-4C61-9B25-5628A6661E9C}" type="presOf" srcId="{77CE9749-A6F8-4267-8406-9428CC072E7D}" destId="{FB866144-D1F7-49B9-A1D4-C9FBD24C4A6A}" srcOrd="0" destOrd="0" presId="urn:microsoft.com/office/officeart/2005/8/layout/process4"/>
    <dgm:cxn modelId="{A33B381D-5594-44B8-B014-25BD07491F3A}" type="presOf" srcId="{98A90FE5-EF77-45B2-AAE9-AAA6BBEE830B}" destId="{CC99DF0C-E134-495A-B733-E4C06D398C6D}" srcOrd="0" destOrd="0" presId="urn:microsoft.com/office/officeart/2005/8/layout/process4"/>
    <dgm:cxn modelId="{7FA579B8-CF44-4FA1-A17A-3B6155476780}" srcId="{7FEBF902-F9A8-490D-B5E7-A732740CCE8C}" destId="{77CE9749-A6F8-4267-8406-9428CC072E7D}" srcOrd="0" destOrd="0" parTransId="{D8BCC022-9F0C-483F-837C-44B547BB79FD}" sibTransId="{AFAC77FE-7E68-4019-83F2-89ED90724FCF}"/>
    <dgm:cxn modelId="{0D2635A1-D697-4EB2-A92E-73DB0113366C}" type="presOf" srcId="{40FEE25F-B8F9-4D12-A33F-CF134DAA8EEF}" destId="{CBC1D4F9-6B69-4600-92D9-E0F187154C49}" srcOrd="0" destOrd="0" presId="urn:microsoft.com/office/officeart/2005/8/layout/process4"/>
    <dgm:cxn modelId="{91A03885-9190-4A1C-9AF2-A226C51692B8}" type="presOf" srcId="{4D6E567B-2100-48B6-82D1-2CDA7D8CB02F}" destId="{B29E8DAF-EEB5-4FB6-9E96-4AA47552862B}" srcOrd="0" destOrd="0" presId="urn:microsoft.com/office/officeart/2005/8/layout/process4"/>
    <dgm:cxn modelId="{3F849A87-2732-481C-AF9E-374716551B78}" srcId="{77CE9749-A6F8-4267-8406-9428CC072E7D}" destId="{98A90FE5-EF77-45B2-AAE9-AAA6BBEE830B}" srcOrd="2" destOrd="0" parTransId="{57CBE8FB-853D-4A16-B853-427A977CAA2C}" sibTransId="{3958F2DE-56B8-406E-8A7D-FCA5E3467A4C}"/>
    <dgm:cxn modelId="{72245439-8C74-4207-910D-BE79C2296C67}" type="presOf" srcId="{25212D3F-6E69-4BE7-AE95-584BA049A795}" destId="{4258AA19-F6BD-4EE9-8161-19E2E60FB2AE}" srcOrd="0" destOrd="0" presId="urn:microsoft.com/office/officeart/2005/8/layout/process4"/>
    <dgm:cxn modelId="{E1A4DAC2-DFDC-47D0-B77C-456FC2B80CED}" type="presOf" srcId="{7FEBF902-F9A8-490D-B5E7-A732740CCE8C}" destId="{D88414CD-786D-496B-88A6-173EC64B832D}" srcOrd="0" destOrd="0" presId="urn:microsoft.com/office/officeart/2005/8/layout/process4"/>
    <dgm:cxn modelId="{734B7B7E-F928-4D4F-B35F-384DA852374F}" type="presOf" srcId="{77CE9749-A6F8-4267-8406-9428CC072E7D}" destId="{56DAA7A3-F668-4A1C-B75C-3EE4930D3CE8}" srcOrd="1" destOrd="0" presId="urn:microsoft.com/office/officeart/2005/8/layout/process4"/>
    <dgm:cxn modelId="{6F6AB807-45AB-4774-AE9F-28F203CC3F42}" srcId="{77CE9749-A6F8-4267-8406-9428CC072E7D}" destId="{4D6E567B-2100-48B6-82D1-2CDA7D8CB02F}" srcOrd="1" destOrd="0" parTransId="{7B2B03B0-FD25-4B9B-8889-A79EEFA4E9F6}" sibTransId="{F770E1DE-B493-4297-8F28-74801B4E8CF0}"/>
    <dgm:cxn modelId="{F2CFADF8-CCD4-461B-903B-B2D94D9E9556}" srcId="{77CE9749-A6F8-4267-8406-9428CC072E7D}" destId="{40FEE25F-B8F9-4D12-A33F-CF134DAA8EEF}" srcOrd="3" destOrd="0" parTransId="{D85363EC-1CB0-482B-8FEA-AAACB6CBBDE8}" sibTransId="{4348F1A6-116D-4346-BFBA-A6746D2AE3BD}"/>
    <dgm:cxn modelId="{5F68D6B6-D233-493A-BEC3-765B4B5FAD8A}" type="presParOf" srcId="{D88414CD-786D-496B-88A6-173EC64B832D}" destId="{81A647B8-F642-44A3-8A8F-A9E8FD82E2D3}" srcOrd="0" destOrd="0" presId="urn:microsoft.com/office/officeart/2005/8/layout/process4"/>
    <dgm:cxn modelId="{B5691726-E267-4514-BBD5-F5262466E677}" type="presParOf" srcId="{81A647B8-F642-44A3-8A8F-A9E8FD82E2D3}" destId="{FB866144-D1F7-49B9-A1D4-C9FBD24C4A6A}" srcOrd="0" destOrd="0" presId="urn:microsoft.com/office/officeart/2005/8/layout/process4"/>
    <dgm:cxn modelId="{FBA0F54A-B770-47E7-9F90-F58E66DEB468}" type="presParOf" srcId="{81A647B8-F642-44A3-8A8F-A9E8FD82E2D3}" destId="{56DAA7A3-F668-4A1C-B75C-3EE4930D3CE8}" srcOrd="1" destOrd="0" presId="urn:microsoft.com/office/officeart/2005/8/layout/process4"/>
    <dgm:cxn modelId="{A2F9CD67-99F9-45FC-BE33-223B10BEE4E3}" type="presParOf" srcId="{81A647B8-F642-44A3-8A8F-A9E8FD82E2D3}" destId="{45DA3A17-6131-48A3-8A3C-B204C3E68812}" srcOrd="2" destOrd="0" presId="urn:microsoft.com/office/officeart/2005/8/layout/process4"/>
    <dgm:cxn modelId="{D4E934DC-CA99-4B1C-B923-09E6DF31ADDB}" type="presParOf" srcId="{45DA3A17-6131-48A3-8A3C-B204C3E68812}" destId="{4258AA19-F6BD-4EE9-8161-19E2E60FB2AE}" srcOrd="0" destOrd="0" presId="urn:microsoft.com/office/officeart/2005/8/layout/process4"/>
    <dgm:cxn modelId="{704CA00D-00CB-4900-9F02-B9B46CD0B88F}" type="presParOf" srcId="{45DA3A17-6131-48A3-8A3C-B204C3E68812}" destId="{B29E8DAF-EEB5-4FB6-9E96-4AA47552862B}" srcOrd="1" destOrd="0" presId="urn:microsoft.com/office/officeart/2005/8/layout/process4"/>
    <dgm:cxn modelId="{52BB40FE-98F9-48D2-B426-1EA9FECB1DE7}" type="presParOf" srcId="{45DA3A17-6131-48A3-8A3C-B204C3E68812}" destId="{CC99DF0C-E134-495A-B733-E4C06D398C6D}" srcOrd="2" destOrd="0" presId="urn:microsoft.com/office/officeart/2005/8/layout/process4"/>
    <dgm:cxn modelId="{F0E54F97-7C0B-440D-B2EE-53469C7B5510}" type="presParOf" srcId="{45DA3A17-6131-48A3-8A3C-B204C3E68812}" destId="{CBC1D4F9-6B69-4600-92D9-E0F187154C49}"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6BC97C2-5105-431A-88CE-BFD9E8DA7C0E}" type="doc">
      <dgm:prSet loTypeId="urn:microsoft.com/office/officeart/2005/8/layout/lProcess3" loCatId="process" qsTypeId="urn:microsoft.com/office/officeart/2005/8/quickstyle/3d3" qsCatId="3D" csTypeId="urn:microsoft.com/office/officeart/2005/8/colors/accent1_2" csCatId="accent1" phldr="1"/>
      <dgm:spPr/>
      <dgm:t>
        <a:bodyPr/>
        <a:lstStyle/>
        <a:p>
          <a:endParaRPr lang="en-US"/>
        </a:p>
      </dgm:t>
    </dgm:pt>
    <dgm:pt modelId="{EF1C7CB3-3B1C-4CFF-BD3F-61D058A74A7A}">
      <dgm:prSet phldrT="[Text]" custT="1"/>
      <dgm:spPr>
        <a:solidFill>
          <a:schemeClr val="accent1">
            <a:lumMod val="75000"/>
          </a:schemeClr>
        </a:solidFill>
      </dgm:spPr>
      <dgm:t>
        <a:bodyPr/>
        <a:lstStyle/>
        <a:p>
          <a:r>
            <a:rPr lang="en-US" sz="2000" dirty="0" smtClean="0"/>
            <a:t>100%</a:t>
          </a:r>
          <a:endParaRPr lang="en-US" sz="2000" dirty="0"/>
        </a:p>
      </dgm:t>
    </dgm:pt>
    <dgm:pt modelId="{B67EE2D6-B6C6-4015-9EA5-D816340D7621}" type="parTrans" cxnId="{E5C04A25-88B5-435C-BCAC-7647400957A8}">
      <dgm:prSet/>
      <dgm:spPr/>
      <dgm:t>
        <a:bodyPr/>
        <a:lstStyle/>
        <a:p>
          <a:endParaRPr lang="en-US"/>
        </a:p>
      </dgm:t>
    </dgm:pt>
    <dgm:pt modelId="{2A30691E-F067-4FBE-856E-75B50E671D89}" type="sibTrans" cxnId="{E5C04A25-88B5-435C-BCAC-7647400957A8}">
      <dgm:prSet/>
      <dgm:spPr/>
      <dgm:t>
        <a:bodyPr/>
        <a:lstStyle/>
        <a:p>
          <a:endParaRPr lang="en-US"/>
        </a:p>
      </dgm:t>
    </dgm:pt>
    <dgm:pt modelId="{B7614E4D-AF92-45D9-96A4-2043B71CCA17}">
      <dgm:prSet phldrT="[Text]" custT="1"/>
      <dgm:spPr>
        <a:solidFill>
          <a:schemeClr val="accent1">
            <a:lumMod val="75000"/>
          </a:schemeClr>
        </a:solidFill>
      </dgm:spPr>
      <dgm:t>
        <a:bodyPr/>
        <a:lstStyle/>
        <a:p>
          <a:r>
            <a:rPr lang="en-US" sz="2000" dirty="0" smtClean="0"/>
            <a:t>95%</a:t>
          </a:r>
          <a:endParaRPr lang="en-US" sz="2000" dirty="0"/>
        </a:p>
      </dgm:t>
    </dgm:pt>
    <dgm:pt modelId="{C7177CDB-4042-444B-B7F1-642DA7CE437B}" type="parTrans" cxnId="{098BD9EC-1B25-48C6-84F7-BF4CFAE65526}">
      <dgm:prSet/>
      <dgm:spPr/>
      <dgm:t>
        <a:bodyPr/>
        <a:lstStyle/>
        <a:p>
          <a:endParaRPr lang="en-US"/>
        </a:p>
      </dgm:t>
    </dgm:pt>
    <dgm:pt modelId="{65387066-2CF5-448E-8D6D-B5CD295E52BA}" type="sibTrans" cxnId="{098BD9EC-1B25-48C6-84F7-BF4CFAE65526}">
      <dgm:prSet/>
      <dgm:spPr/>
      <dgm:t>
        <a:bodyPr/>
        <a:lstStyle/>
        <a:p>
          <a:endParaRPr lang="en-US"/>
        </a:p>
      </dgm:t>
    </dgm:pt>
    <dgm:pt modelId="{CB8068E6-D2B4-4077-8CC1-E72D9B35131F}">
      <dgm:prSet phldrT="[Text]" custT="1"/>
      <dgm:spPr>
        <a:solidFill>
          <a:schemeClr val="accent1">
            <a:lumMod val="75000"/>
          </a:schemeClr>
        </a:solidFill>
      </dgm:spPr>
      <dgm:t>
        <a:bodyPr/>
        <a:lstStyle/>
        <a:p>
          <a:pPr algn="ctr"/>
          <a:r>
            <a:rPr lang="en-US" sz="2000" dirty="0" smtClean="0"/>
            <a:t>95%</a:t>
          </a:r>
          <a:endParaRPr lang="en-US" sz="2000" dirty="0"/>
        </a:p>
      </dgm:t>
    </dgm:pt>
    <dgm:pt modelId="{341C9C39-1FAA-4290-8E82-7D6C199AD0B0}" type="parTrans" cxnId="{CAB20F78-0D05-417B-B877-7BF24E264337}">
      <dgm:prSet/>
      <dgm:spPr/>
      <dgm:t>
        <a:bodyPr/>
        <a:lstStyle/>
        <a:p>
          <a:endParaRPr lang="en-US"/>
        </a:p>
      </dgm:t>
    </dgm:pt>
    <dgm:pt modelId="{69491A08-375A-4903-8E36-8B17A73FEBF4}" type="sibTrans" cxnId="{CAB20F78-0D05-417B-B877-7BF24E264337}">
      <dgm:prSet/>
      <dgm:spPr/>
      <dgm:t>
        <a:bodyPr/>
        <a:lstStyle/>
        <a:p>
          <a:endParaRPr lang="en-US"/>
        </a:p>
      </dgm:t>
    </dgm:pt>
    <dgm:pt modelId="{ECE65F28-3AEE-4A10-AE95-AFE2E404E7CE}">
      <dgm:prSet phldrT="[Text]" custT="1"/>
      <dgm:spPr>
        <a:solidFill>
          <a:schemeClr val="accent1">
            <a:lumMod val="75000"/>
          </a:schemeClr>
        </a:solidFill>
      </dgm:spPr>
      <dgm:t>
        <a:bodyPr/>
        <a:lstStyle/>
        <a:p>
          <a:r>
            <a:rPr lang="en-US" sz="2000" dirty="0" smtClean="0"/>
            <a:t>95%</a:t>
          </a:r>
          <a:endParaRPr lang="en-US" sz="2000" dirty="0"/>
        </a:p>
      </dgm:t>
    </dgm:pt>
    <dgm:pt modelId="{4D4A789F-96BE-49BB-AB4E-DF6FC8AB471C}" type="parTrans" cxnId="{381CC4B8-4D39-4744-9C4C-79F408DB2A56}">
      <dgm:prSet/>
      <dgm:spPr/>
      <dgm:t>
        <a:bodyPr/>
        <a:lstStyle/>
        <a:p>
          <a:endParaRPr lang="en-US"/>
        </a:p>
      </dgm:t>
    </dgm:pt>
    <dgm:pt modelId="{A0A763A2-29C4-4F69-BDA1-078E672F674D}" type="sibTrans" cxnId="{381CC4B8-4D39-4744-9C4C-79F408DB2A56}">
      <dgm:prSet/>
      <dgm:spPr/>
      <dgm:t>
        <a:bodyPr/>
        <a:lstStyle/>
        <a:p>
          <a:endParaRPr lang="en-US"/>
        </a:p>
      </dgm:t>
    </dgm:pt>
    <dgm:pt modelId="{C5C85451-9C6A-4541-B298-C569FB578566}">
      <dgm:prSet phldrT="[Text]" custT="1">
        <dgm:style>
          <a:lnRef idx="2">
            <a:schemeClr val="accent5"/>
          </a:lnRef>
          <a:fillRef idx="1">
            <a:schemeClr val="lt1"/>
          </a:fillRef>
          <a:effectRef idx="0">
            <a:schemeClr val="accent5"/>
          </a:effectRef>
          <a:fontRef idx="minor">
            <a:schemeClr val="dk1"/>
          </a:fontRef>
        </dgm:style>
      </dgm:prSet>
      <dgm:spPr>
        <a:ln>
          <a:solidFill>
            <a:schemeClr val="accent1">
              <a:lumMod val="75000"/>
            </a:schemeClr>
          </a:solidFill>
        </a:ln>
      </dgm:spPr>
      <dgm:t>
        <a:bodyPr/>
        <a:lstStyle/>
        <a:p>
          <a:r>
            <a:rPr lang="en-US" sz="2000" dirty="0" smtClean="0">
              <a:solidFill>
                <a:schemeClr val="tx2"/>
              </a:solidFill>
            </a:rPr>
            <a:t>Recommend the program to others</a:t>
          </a:r>
          <a:endParaRPr lang="en-US" sz="2000" dirty="0">
            <a:solidFill>
              <a:schemeClr val="tx2"/>
            </a:solidFill>
          </a:endParaRPr>
        </a:p>
      </dgm:t>
    </dgm:pt>
    <dgm:pt modelId="{FBC8CCF6-0189-46A6-9267-2F076A1194E7}" type="parTrans" cxnId="{74C8419C-EB88-4F86-AB2E-01018DC2AE11}">
      <dgm:prSet/>
      <dgm:spPr/>
      <dgm:t>
        <a:bodyPr/>
        <a:lstStyle/>
        <a:p>
          <a:endParaRPr lang="en-US"/>
        </a:p>
      </dgm:t>
    </dgm:pt>
    <dgm:pt modelId="{756F4ABD-C2AD-4766-8CCB-3315462D671F}" type="sibTrans" cxnId="{74C8419C-EB88-4F86-AB2E-01018DC2AE11}">
      <dgm:prSet/>
      <dgm:spPr/>
      <dgm:t>
        <a:bodyPr/>
        <a:lstStyle/>
        <a:p>
          <a:endParaRPr lang="en-US"/>
        </a:p>
      </dgm:t>
    </dgm:pt>
    <dgm:pt modelId="{8B147F6F-83C2-4202-BC18-C37081A2CB5C}">
      <dgm:prSet phldrT="[Text]" custT="1">
        <dgm:style>
          <a:lnRef idx="2">
            <a:schemeClr val="accent5"/>
          </a:lnRef>
          <a:fillRef idx="1">
            <a:schemeClr val="lt1"/>
          </a:fillRef>
          <a:effectRef idx="0">
            <a:schemeClr val="accent5"/>
          </a:effectRef>
          <a:fontRef idx="minor">
            <a:schemeClr val="dk1"/>
          </a:fontRef>
        </dgm:style>
      </dgm:prSet>
      <dgm:spPr>
        <a:ln>
          <a:solidFill>
            <a:schemeClr val="accent1">
              <a:lumMod val="75000"/>
            </a:schemeClr>
          </a:solidFill>
        </a:ln>
      </dgm:spPr>
      <dgm:t>
        <a:bodyPr/>
        <a:lstStyle/>
        <a:p>
          <a:r>
            <a:rPr lang="en-US" sz="2000" dirty="0" smtClean="0">
              <a:solidFill>
                <a:schemeClr val="tx2"/>
              </a:solidFill>
            </a:rPr>
            <a:t>Program was beneficial to them</a:t>
          </a:r>
          <a:endParaRPr lang="en-US" sz="2000" dirty="0">
            <a:solidFill>
              <a:schemeClr val="tx2"/>
            </a:solidFill>
          </a:endParaRPr>
        </a:p>
      </dgm:t>
    </dgm:pt>
    <dgm:pt modelId="{3CAB4945-161A-44EC-8167-33F158F421D6}" type="parTrans" cxnId="{480964D1-A3BB-42D7-8C5B-296B01F82009}">
      <dgm:prSet/>
      <dgm:spPr/>
      <dgm:t>
        <a:bodyPr/>
        <a:lstStyle/>
        <a:p>
          <a:endParaRPr lang="en-US"/>
        </a:p>
      </dgm:t>
    </dgm:pt>
    <dgm:pt modelId="{EB33F6B5-2B83-4BA8-AFA9-AFEFB470D1B1}" type="sibTrans" cxnId="{480964D1-A3BB-42D7-8C5B-296B01F82009}">
      <dgm:prSet/>
      <dgm:spPr/>
      <dgm:t>
        <a:bodyPr/>
        <a:lstStyle/>
        <a:p>
          <a:endParaRPr lang="en-US"/>
        </a:p>
      </dgm:t>
    </dgm:pt>
    <dgm:pt modelId="{BFDDCD26-DB45-4B01-BB5F-DF91816ED770}">
      <dgm:prSet phldrT="[Text]" custT="1">
        <dgm:style>
          <a:lnRef idx="2">
            <a:schemeClr val="accent5"/>
          </a:lnRef>
          <a:fillRef idx="1">
            <a:schemeClr val="lt1"/>
          </a:fillRef>
          <a:effectRef idx="0">
            <a:schemeClr val="accent5"/>
          </a:effectRef>
          <a:fontRef idx="minor">
            <a:schemeClr val="dk1"/>
          </a:fontRef>
        </dgm:style>
      </dgm:prSet>
      <dgm:spPr>
        <a:ln>
          <a:solidFill>
            <a:schemeClr val="accent1">
              <a:lumMod val="75000"/>
            </a:schemeClr>
          </a:solidFill>
        </a:ln>
      </dgm:spPr>
      <dgm:t>
        <a:bodyPr/>
        <a:lstStyle/>
        <a:p>
          <a:r>
            <a:rPr lang="en-US" sz="2000" dirty="0" smtClean="0">
              <a:solidFill>
                <a:schemeClr val="tx2"/>
              </a:solidFill>
            </a:rPr>
            <a:t>Feel better prepared for leadership roles</a:t>
          </a:r>
          <a:endParaRPr lang="en-US" sz="2000" dirty="0">
            <a:solidFill>
              <a:schemeClr val="tx2"/>
            </a:solidFill>
          </a:endParaRPr>
        </a:p>
      </dgm:t>
    </dgm:pt>
    <dgm:pt modelId="{FA97CD42-D7C7-41D2-A6D8-E73AFE416876}" type="parTrans" cxnId="{5D3C4346-AD3A-401D-9604-C21EE6BB2A5B}">
      <dgm:prSet/>
      <dgm:spPr/>
      <dgm:t>
        <a:bodyPr/>
        <a:lstStyle/>
        <a:p>
          <a:endParaRPr lang="en-US"/>
        </a:p>
      </dgm:t>
    </dgm:pt>
    <dgm:pt modelId="{DEFB948B-D1E5-495B-B0AD-D80C4B312F7E}" type="sibTrans" cxnId="{5D3C4346-AD3A-401D-9604-C21EE6BB2A5B}">
      <dgm:prSet/>
      <dgm:spPr/>
      <dgm:t>
        <a:bodyPr/>
        <a:lstStyle/>
        <a:p>
          <a:endParaRPr lang="en-US"/>
        </a:p>
      </dgm:t>
    </dgm:pt>
    <dgm:pt modelId="{383EF441-B682-4A75-B084-FBD87C616399}">
      <dgm:prSet phldrT="[Text]" custT="1">
        <dgm:style>
          <a:lnRef idx="2">
            <a:schemeClr val="accent5"/>
          </a:lnRef>
          <a:fillRef idx="1">
            <a:schemeClr val="lt1"/>
          </a:fillRef>
          <a:effectRef idx="0">
            <a:schemeClr val="accent5"/>
          </a:effectRef>
          <a:fontRef idx="minor">
            <a:schemeClr val="dk1"/>
          </a:fontRef>
        </dgm:style>
      </dgm:prSet>
      <dgm:spPr>
        <a:ln>
          <a:solidFill>
            <a:schemeClr val="accent1">
              <a:lumMod val="75000"/>
            </a:schemeClr>
          </a:solidFill>
        </a:ln>
      </dgm:spPr>
      <dgm:t>
        <a:bodyPr anchor="b" anchorCtr="0"/>
        <a:lstStyle/>
        <a:p>
          <a:pPr algn="ctr"/>
          <a:r>
            <a:rPr lang="en-US" sz="2000" dirty="0" smtClean="0">
              <a:solidFill>
                <a:schemeClr val="tx2"/>
              </a:solidFill>
            </a:rPr>
            <a:t>Prepared to negotiate successfully with supervisors and colleagues</a:t>
          </a:r>
          <a:endParaRPr lang="en-US" sz="2000" dirty="0">
            <a:solidFill>
              <a:schemeClr val="tx2"/>
            </a:solidFill>
          </a:endParaRPr>
        </a:p>
      </dgm:t>
    </dgm:pt>
    <dgm:pt modelId="{94034C5C-2C87-43C6-8FDD-3CBEC04F8B0C}" type="parTrans" cxnId="{B68702AB-A117-457B-A765-C83AE6764B3F}">
      <dgm:prSet/>
      <dgm:spPr/>
      <dgm:t>
        <a:bodyPr/>
        <a:lstStyle/>
        <a:p>
          <a:endParaRPr lang="en-US"/>
        </a:p>
      </dgm:t>
    </dgm:pt>
    <dgm:pt modelId="{F15D29F5-EC35-444D-925E-3CB4E05A1B74}" type="sibTrans" cxnId="{B68702AB-A117-457B-A765-C83AE6764B3F}">
      <dgm:prSet/>
      <dgm:spPr/>
      <dgm:t>
        <a:bodyPr/>
        <a:lstStyle/>
        <a:p>
          <a:endParaRPr lang="en-US"/>
        </a:p>
      </dgm:t>
    </dgm:pt>
    <dgm:pt modelId="{D581F50B-D686-47F6-B88E-A893C727C5ED}">
      <dgm:prSet phldrT="[Text]" custT="1"/>
      <dgm:spPr>
        <a:solidFill>
          <a:schemeClr val="accent1">
            <a:lumMod val="75000"/>
          </a:schemeClr>
        </a:solidFill>
      </dgm:spPr>
      <dgm:t>
        <a:bodyPr/>
        <a:lstStyle/>
        <a:p>
          <a:pPr algn="ctr"/>
          <a:r>
            <a:rPr lang="en-US" sz="2000" dirty="0" smtClean="0"/>
            <a:t>90%</a:t>
          </a:r>
          <a:endParaRPr lang="en-US" sz="2000" dirty="0"/>
        </a:p>
      </dgm:t>
    </dgm:pt>
    <dgm:pt modelId="{28777D84-0CC3-45BD-AE96-843EE57A6D81}" type="parTrans" cxnId="{7D40A377-4769-4FB2-9C38-9ED1E087B5D5}">
      <dgm:prSet/>
      <dgm:spPr/>
      <dgm:t>
        <a:bodyPr/>
        <a:lstStyle/>
        <a:p>
          <a:endParaRPr lang="en-US"/>
        </a:p>
      </dgm:t>
    </dgm:pt>
    <dgm:pt modelId="{BD9F47A4-1A4D-4DE7-AE84-1691181C245F}" type="sibTrans" cxnId="{7D40A377-4769-4FB2-9C38-9ED1E087B5D5}">
      <dgm:prSet/>
      <dgm:spPr/>
      <dgm:t>
        <a:bodyPr/>
        <a:lstStyle/>
        <a:p>
          <a:endParaRPr lang="en-US"/>
        </a:p>
      </dgm:t>
    </dgm:pt>
    <dgm:pt modelId="{99EFA7EF-CD31-44B3-A2EE-EC08EAD787BE}">
      <dgm:prSet phldrT="[Text]">
        <dgm:style>
          <a:lnRef idx="2">
            <a:schemeClr val="accent5"/>
          </a:lnRef>
          <a:fillRef idx="1">
            <a:schemeClr val="lt1"/>
          </a:fillRef>
          <a:effectRef idx="0">
            <a:schemeClr val="accent5"/>
          </a:effectRef>
          <a:fontRef idx="minor">
            <a:schemeClr val="dk1"/>
          </a:fontRef>
        </dgm:style>
      </dgm:prSet>
      <dgm:spPr>
        <a:ln>
          <a:solidFill>
            <a:schemeClr val="accent1">
              <a:lumMod val="75000"/>
            </a:schemeClr>
          </a:solidFill>
        </a:ln>
      </dgm:spPr>
      <dgm:t>
        <a:bodyPr/>
        <a:lstStyle/>
        <a:p>
          <a:r>
            <a:rPr lang="en-US" dirty="0" smtClean="0">
              <a:solidFill>
                <a:schemeClr val="tx2"/>
              </a:solidFill>
            </a:rPr>
            <a:t>Think program prepared them with a better career plan</a:t>
          </a:r>
          <a:endParaRPr lang="en-US" dirty="0">
            <a:solidFill>
              <a:schemeClr val="tx2"/>
            </a:solidFill>
          </a:endParaRPr>
        </a:p>
      </dgm:t>
    </dgm:pt>
    <dgm:pt modelId="{85376AF8-3B72-45DD-AEFE-881ABA01A817}" type="parTrans" cxnId="{18E4F4BF-C8FB-4853-B80F-DE25A26DAD50}">
      <dgm:prSet/>
      <dgm:spPr/>
      <dgm:t>
        <a:bodyPr/>
        <a:lstStyle/>
        <a:p>
          <a:endParaRPr lang="en-US"/>
        </a:p>
      </dgm:t>
    </dgm:pt>
    <dgm:pt modelId="{EADED0E7-BADE-4C5E-99F0-947181180A14}" type="sibTrans" cxnId="{18E4F4BF-C8FB-4853-B80F-DE25A26DAD50}">
      <dgm:prSet/>
      <dgm:spPr/>
      <dgm:t>
        <a:bodyPr/>
        <a:lstStyle/>
        <a:p>
          <a:endParaRPr lang="en-US"/>
        </a:p>
      </dgm:t>
    </dgm:pt>
    <dgm:pt modelId="{0AA6BB5B-DCBC-4205-9436-DC76D64B2DCB}" type="pres">
      <dgm:prSet presAssocID="{A6BC97C2-5105-431A-88CE-BFD9E8DA7C0E}" presName="Name0" presStyleCnt="0">
        <dgm:presLayoutVars>
          <dgm:chPref val="3"/>
          <dgm:dir/>
          <dgm:animLvl val="lvl"/>
          <dgm:resizeHandles/>
        </dgm:presLayoutVars>
      </dgm:prSet>
      <dgm:spPr/>
      <dgm:t>
        <a:bodyPr/>
        <a:lstStyle/>
        <a:p>
          <a:endParaRPr lang="en-US"/>
        </a:p>
      </dgm:t>
    </dgm:pt>
    <dgm:pt modelId="{8F889DB4-1FF3-4A2A-A5E9-6996BA5835E4}" type="pres">
      <dgm:prSet presAssocID="{EF1C7CB3-3B1C-4CFF-BD3F-61D058A74A7A}" presName="horFlow" presStyleCnt="0"/>
      <dgm:spPr/>
      <dgm:t>
        <a:bodyPr/>
        <a:lstStyle/>
        <a:p>
          <a:endParaRPr lang="en-US"/>
        </a:p>
      </dgm:t>
    </dgm:pt>
    <dgm:pt modelId="{538332C1-7F4A-41AA-8CA0-DE4365912AC7}" type="pres">
      <dgm:prSet presAssocID="{EF1C7CB3-3B1C-4CFF-BD3F-61D058A74A7A}" presName="bigChev" presStyleLbl="node1" presStyleIdx="0" presStyleCnt="5" custScaleX="107127"/>
      <dgm:spPr/>
      <dgm:t>
        <a:bodyPr/>
        <a:lstStyle/>
        <a:p>
          <a:endParaRPr lang="en-US"/>
        </a:p>
      </dgm:t>
    </dgm:pt>
    <dgm:pt modelId="{8AFBCBF7-C7C7-4FE4-951B-73E2A8F6FC26}" type="pres">
      <dgm:prSet presAssocID="{FBC8CCF6-0189-46A6-9267-2F076A1194E7}" presName="parTrans" presStyleCnt="0"/>
      <dgm:spPr/>
    </dgm:pt>
    <dgm:pt modelId="{D418AAD1-A145-4551-978B-527EE94E07EA}" type="pres">
      <dgm:prSet presAssocID="{C5C85451-9C6A-4541-B298-C569FB578566}" presName="node" presStyleLbl="alignAccFollowNode1" presStyleIdx="0" presStyleCnt="5" custScaleX="578411" custLinFactNeighborY="2690">
        <dgm:presLayoutVars>
          <dgm:bulletEnabled val="1"/>
        </dgm:presLayoutVars>
      </dgm:prSet>
      <dgm:spPr/>
      <dgm:t>
        <a:bodyPr/>
        <a:lstStyle/>
        <a:p>
          <a:endParaRPr lang="en-US"/>
        </a:p>
      </dgm:t>
    </dgm:pt>
    <dgm:pt modelId="{1C37C547-5B00-4E5D-9EF3-D5D8016B462C}" type="pres">
      <dgm:prSet presAssocID="{EF1C7CB3-3B1C-4CFF-BD3F-61D058A74A7A}" presName="vSp" presStyleCnt="0"/>
      <dgm:spPr/>
      <dgm:t>
        <a:bodyPr/>
        <a:lstStyle/>
        <a:p>
          <a:endParaRPr lang="en-US"/>
        </a:p>
      </dgm:t>
    </dgm:pt>
    <dgm:pt modelId="{3450DCBC-2ADE-4C36-968A-F41754AA3DCF}" type="pres">
      <dgm:prSet presAssocID="{B7614E4D-AF92-45D9-96A4-2043B71CCA17}" presName="horFlow" presStyleCnt="0"/>
      <dgm:spPr/>
      <dgm:t>
        <a:bodyPr/>
        <a:lstStyle/>
        <a:p>
          <a:endParaRPr lang="en-US"/>
        </a:p>
      </dgm:t>
    </dgm:pt>
    <dgm:pt modelId="{E3E6FAD2-A91E-4649-91DB-7FE10773CBE8}" type="pres">
      <dgm:prSet presAssocID="{B7614E4D-AF92-45D9-96A4-2043B71CCA17}" presName="bigChev" presStyleLbl="node1" presStyleIdx="1" presStyleCnt="5" custScaleX="107815"/>
      <dgm:spPr/>
      <dgm:t>
        <a:bodyPr/>
        <a:lstStyle/>
        <a:p>
          <a:endParaRPr lang="en-US"/>
        </a:p>
      </dgm:t>
    </dgm:pt>
    <dgm:pt modelId="{269A4FC1-BEF6-46BF-8001-0BFA2E4C1125}" type="pres">
      <dgm:prSet presAssocID="{3CAB4945-161A-44EC-8167-33F158F421D6}" presName="parTrans" presStyleCnt="0"/>
      <dgm:spPr/>
    </dgm:pt>
    <dgm:pt modelId="{5F3C8A5E-326E-490C-89CC-584732023D94}" type="pres">
      <dgm:prSet presAssocID="{8B147F6F-83C2-4202-BC18-C37081A2CB5C}" presName="node" presStyleLbl="alignAccFollowNode1" presStyleIdx="1" presStyleCnt="5" custScaleX="578411" custLinFactNeighborY="2690">
        <dgm:presLayoutVars>
          <dgm:bulletEnabled val="1"/>
        </dgm:presLayoutVars>
      </dgm:prSet>
      <dgm:spPr/>
      <dgm:t>
        <a:bodyPr/>
        <a:lstStyle/>
        <a:p>
          <a:endParaRPr lang="en-US"/>
        </a:p>
      </dgm:t>
    </dgm:pt>
    <dgm:pt modelId="{FE9F1B4A-DB49-4958-9A5A-72310AA2AD37}" type="pres">
      <dgm:prSet presAssocID="{B7614E4D-AF92-45D9-96A4-2043B71CCA17}" presName="vSp" presStyleCnt="0"/>
      <dgm:spPr/>
      <dgm:t>
        <a:bodyPr/>
        <a:lstStyle/>
        <a:p>
          <a:endParaRPr lang="en-US"/>
        </a:p>
      </dgm:t>
    </dgm:pt>
    <dgm:pt modelId="{67D8BC73-0306-4E08-AAE2-22971DF37158}" type="pres">
      <dgm:prSet presAssocID="{ECE65F28-3AEE-4A10-AE95-AFE2E404E7CE}" presName="horFlow" presStyleCnt="0"/>
      <dgm:spPr/>
      <dgm:t>
        <a:bodyPr/>
        <a:lstStyle/>
        <a:p>
          <a:endParaRPr lang="en-US"/>
        </a:p>
      </dgm:t>
    </dgm:pt>
    <dgm:pt modelId="{D0D908FC-0421-47D1-8324-F838BF905C4C}" type="pres">
      <dgm:prSet presAssocID="{ECE65F28-3AEE-4A10-AE95-AFE2E404E7CE}" presName="bigChev" presStyleLbl="node1" presStyleIdx="2" presStyleCnt="5" custScaleX="107815"/>
      <dgm:spPr/>
      <dgm:t>
        <a:bodyPr/>
        <a:lstStyle/>
        <a:p>
          <a:endParaRPr lang="en-US"/>
        </a:p>
      </dgm:t>
    </dgm:pt>
    <dgm:pt modelId="{95306E17-0A8C-498A-A0A1-4C7DDEF1FE1D}" type="pres">
      <dgm:prSet presAssocID="{FA97CD42-D7C7-41D2-A6D8-E73AFE416876}" presName="parTrans" presStyleCnt="0"/>
      <dgm:spPr/>
    </dgm:pt>
    <dgm:pt modelId="{44A8EDE5-5CE3-4C96-9C04-72E44F38172B}" type="pres">
      <dgm:prSet presAssocID="{BFDDCD26-DB45-4B01-BB5F-DF91816ED770}" presName="node" presStyleLbl="alignAccFollowNode1" presStyleIdx="2" presStyleCnt="5" custScaleX="578411" custLinFactNeighborY="2690">
        <dgm:presLayoutVars>
          <dgm:bulletEnabled val="1"/>
        </dgm:presLayoutVars>
      </dgm:prSet>
      <dgm:spPr/>
      <dgm:t>
        <a:bodyPr/>
        <a:lstStyle/>
        <a:p>
          <a:endParaRPr lang="en-US"/>
        </a:p>
      </dgm:t>
    </dgm:pt>
    <dgm:pt modelId="{5D85AE8C-26B0-427B-BA94-F5AA17260C63}" type="pres">
      <dgm:prSet presAssocID="{ECE65F28-3AEE-4A10-AE95-AFE2E404E7CE}" presName="vSp" presStyleCnt="0"/>
      <dgm:spPr/>
      <dgm:t>
        <a:bodyPr/>
        <a:lstStyle/>
        <a:p>
          <a:endParaRPr lang="en-US"/>
        </a:p>
      </dgm:t>
    </dgm:pt>
    <dgm:pt modelId="{E8719466-483B-47F0-8FDD-C710F17EACC0}" type="pres">
      <dgm:prSet presAssocID="{CB8068E6-D2B4-4077-8CC1-E72D9B35131F}" presName="horFlow" presStyleCnt="0"/>
      <dgm:spPr/>
      <dgm:t>
        <a:bodyPr/>
        <a:lstStyle/>
        <a:p>
          <a:endParaRPr lang="en-US"/>
        </a:p>
      </dgm:t>
    </dgm:pt>
    <dgm:pt modelId="{06222442-AF1C-49AB-B293-0052CFB1F2F4}" type="pres">
      <dgm:prSet presAssocID="{CB8068E6-D2B4-4077-8CC1-E72D9B35131F}" presName="bigChev" presStyleLbl="node1" presStyleIdx="3" presStyleCnt="5" custScaleX="107815"/>
      <dgm:spPr/>
      <dgm:t>
        <a:bodyPr/>
        <a:lstStyle/>
        <a:p>
          <a:endParaRPr lang="en-US"/>
        </a:p>
      </dgm:t>
    </dgm:pt>
    <dgm:pt modelId="{E09ED238-0863-4C4C-B946-3430E812277B}" type="pres">
      <dgm:prSet presAssocID="{94034C5C-2C87-43C6-8FDD-3CBEC04F8B0C}" presName="parTrans" presStyleCnt="0"/>
      <dgm:spPr/>
    </dgm:pt>
    <dgm:pt modelId="{95DEFFB8-0F0F-41B8-A8FE-C25991403A6F}" type="pres">
      <dgm:prSet presAssocID="{383EF441-B682-4A75-B084-FBD87C616399}" presName="node" presStyleLbl="alignAccFollowNode1" presStyleIdx="3" presStyleCnt="5" custScaleX="584087" custScaleY="124947" custLinFactNeighborX="-27480">
        <dgm:presLayoutVars>
          <dgm:bulletEnabled val="1"/>
        </dgm:presLayoutVars>
      </dgm:prSet>
      <dgm:spPr/>
      <dgm:t>
        <a:bodyPr/>
        <a:lstStyle/>
        <a:p>
          <a:endParaRPr lang="en-US"/>
        </a:p>
      </dgm:t>
    </dgm:pt>
    <dgm:pt modelId="{D9AC4A5E-3E6F-4DE4-AF6E-9414E6EFD0DD}" type="pres">
      <dgm:prSet presAssocID="{CB8068E6-D2B4-4077-8CC1-E72D9B35131F}" presName="vSp" presStyleCnt="0"/>
      <dgm:spPr/>
    </dgm:pt>
    <dgm:pt modelId="{A1A12815-DC9B-4F93-BF24-D0086DA74661}" type="pres">
      <dgm:prSet presAssocID="{D581F50B-D686-47F6-B88E-A893C727C5ED}" presName="horFlow" presStyleCnt="0"/>
      <dgm:spPr/>
    </dgm:pt>
    <dgm:pt modelId="{217D8B2B-973D-469F-A2D0-45026CAFA18D}" type="pres">
      <dgm:prSet presAssocID="{D581F50B-D686-47F6-B88E-A893C727C5ED}" presName="bigChev" presStyleLbl="node1" presStyleIdx="4" presStyleCnt="5"/>
      <dgm:spPr/>
      <dgm:t>
        <a:bodyPr/>
        <a:lstStyle/>
        <a:p>
          <a:endParaRPr lang="en-US"/>
        </a:p>
      </dgm:t>
    </dgm:pt>
    <dgm:pt modelId="{CFBF2AF7-8D51-49E2-9532-780786115967}" type="pres">
      <dgm:prSet presAssocID="{85376AF8-3B72-45DD-AEFE-881ABA01A817}" presName="parTrans" presStyleCnt="0"/>
      <dgm:spPr/>
    </dgm:pt>
    <dgm:pt modelId="{AD9EA675-43B2-42E2-9D69-0D6B02E8681C}" type="pres">
      <dgm:prSet presAssocID="{99EFA7EF-CD31-44B3-A2EE-EC08EAD787BE}" presName="node" presStyleLbl="alignAccFollowNode1" presStyleIdx="4" presStyleCnt="5" custScaleX="582175" custLinFactNeighborX="14464">
        <dgm:presLayoutVars>
          <dgm:bulletEnabled val="1"/>
        </dgm:presLayoutVars>
      </dgm:prSet>
      <dgm:spPr/>
      <dgm:t>
        <a:bodyPr/>
        <a:lstStyle/>
        <a:p>
          <a:endParaRPr lang="en-US"/>
        </a:p>
      </dgm:t>
    </dgm:pt>
  </dgm:ptLst>
  <dgm:cxnLst>
    <dgm:cxn modelId="{B68702AB-A117-457B-A765-C83AE6764B3F}" srcId="{CB8068E6-D2B4-4077-8CC1-E72D9B35131F}" destId="{383EF441-B682-4A75-B084-FBD87C616399}" srcOrd="0" destOrd="0" parTransId="{94034C5C-2C87-43C6-8FDD-3CBEC04F8B0C}" sibTransId="{F15D29F5-EC35-444D-925E-3CB4E05A1B74}"/>
    <dgm:cxn modelId="{F96A7986-AC2B-4356-B5CE-10C43D940220}" type="presOf" srcId="{ECE65F28-3AEE-4A10-AE95-AFE2E404E7CE}" destId="{D0D908FC-0421-47D1-8324-F838BF905C4C}" srcOrd="0" destOrd="0" presId="urn:microsoft.com/office/officeart/2005/8/layout/lProcess3"/>
    <dgm:cxn modelId="{42A8A3A5-6481-413F-8E13-39C8FC60A262}" type="presOf" srcId="{D581F50B-D686-47F6-B88E-A893C727C5ED}" destId="{217D8B2B-973D-469F-A2D0-45026CAFA18D}" srcOrd="0" destOrd="0" presId="urn:microsoft.com/office/officeart/2005/8/layout/lProcess3"/>
    <dgm:cxn modelId="{5D3C4346-AD3A-401D-9604-C21EE6BB2A5B}" srcId="{ECE65F28-3AEE-4A10-AE95-AFE2E404E7CE}" destId="{BFDDCD26-DB45-4B01-BB5F-DF91816ED770}" srcOrd="0" destOrd="0" parTransId="{FA97CD42-D7C7-41D2-A6D8-E73AFE416876}" sibTransId="{DEFB948B-D1E5-495B-B0AD-D80C4B312F7E}"/>
    <dgm:cxn modelId="{7D2C2035-04A4-40F0-88CF-01310B7A6149}" type="presOf" srcId="{A6BC97C2-5105-431A-88CE-BFD9E8DA7C0E}" destId="{0AA6BB5B-DCBC-4205-9436-DC76D64B2DCB}" srcOrd="0" destOrd="0" presId="urn:microsoft.com/office/officeart/2005/8/layout/lProcess3"/>
    <dgm:cxn modelId="{7D40A377-4769-4FB2-9C38-9ED1E087B5D5}" srcId="{A6BC97C2-5105-431A-88CE-BFD9E8DA7C0E}" destId="{D581F50B-D686-47F6-B88E-A893C727C5ED}" srcOrd="4" destOrd="0" parTransId="{28777D84-0CC3-45BD-AE96-843EE57A6D81}" sibTransId="{BD9F47A4-1A4D-4DE7-AE84-1691181C245F}"/>
    <dgm:cxn modelId="{381CC4B8-4D39-4744-9C4C-79F408DB2A56}" srcId="{A6BC97C2-5105-431A-88CE-BFD9E8DA7C0E}" destId="{ECE65F28-3AEE-4A10-AE95-AFE2E404E7CE}" srcOrd="2" destOrd="0" parTransId="{4D4A789F-96BE-49BB-AB4E-DF6FC8AB471C}" sibTransId="{A0A763A2-29C4-4F69-BDA1-078E672F674D}"/>
    <dgm:cxn modelId="{3A71A28C-2C8C-47EB-8280-66A0938F6E2E}" type="presOf" srcId="{8B147F6F-83C2-4202-BC18-C37081A2CB5C}" destId="{5F3C8A5E-326E-490C-89CC-584732023D94}" srcOrd="0" destOrd="0" presId="urn:microsoft.com/office/officeart/2005/8/layout/lProcess3"/>
    <dgm:cxn modelId="{ADF367A4-9AEE-4D07-8122-E966D05052DB}" type="presOf" srcId="{383EF441-B682-4A75-B084-FBD87C616399}" destId="{95DEFFB8-0F0F-41B8-A8FE-C25991403A6F}" srcOrd="0" destOrd="0" presId="urn:microsoft.com/office/officeart/2005/8/layout/lProcess3"/>
    <dgm:cxn modelId="{CAB20F78-0D05-417B-B877-7BF24E264337}" srcId="{A6BC97C2-5105-431A-88CE-BFD9E8DA7C0E}" destId="{CB8068E6-D2B4-4077-8CC1-E72D9B35131F}" srcOrd="3" destOrd="0" parTransId="{341C9C39-1FAA-4290-8E82-7D6C199AD0B0}" sibTransId="{69491A08-375A-4903-8E36-8B17A73FEBF4}"/>
    <dgm:cxn modelId="{C93E9EC9-6100-4BD1-A32B-0B91FD6F9A14}" type="presOf" srcId="{CB8068E6-D2B4-4077-8CC1-E72D9B35131F}" destId="{06222442-AF1C-49AB-B293-0052CFB1F2F4}" srcOrd="0" destOrd="0" presId="urn:microsoft.com/office/officeart/2005/8/layout/lProcess3"/>
    <dgm:cxn modelId="{40C3ED19-0866-4C22-B998-90395E5A1174}" type="presOf" srcId="{BFDDCD26-DB45-4B01-BB5F-DF91816ED770}" destId="{44A8EDE5-5CE3-4C96-9C04-72E44F38172B}" srcOrd="0" destOrd="0" presId="urn:microsoft.com/office/officeart/2005/8/layout/lProcess3"/>
    <dgm:cxn modelId="{1C927EDA-1C2E-4202-9D65-7003C05E3C6C}" type="presOf" srcId="{EF1C7CB3-3B1C-4CFF-BD3F-61D058A74A7A}" destId="{538332C1-7F4A-41AA-8CA0-DE4365912AC7}" srcOrd="0" destOrd="0" presId="urn:microsoft.com/office/officeart/2005/8/layout/lProcess3"/>
    <dgm:cxn modelId="{E5C04A25-88B5-435C-BCAC-7647400957A8}" srcId="{A6BC97C2-5105-431A-88CE-BFD9E8DA7C0E}" destId="{EF1C7CB3-3B1C-4CFF-BD3F-61D058A74A7A}" srcOrd="0" destOrd="0" parTransId="{B67EE2D6-B6C6-4015-9EA5-D816340D7621}" sibTransId="{2A30691E-F067-4FBE-856E-75B50E671D89}"/>
    <dgm:cxn modelId="{6E717098-008A-4249-8C73-E93F72335E17}" type="presOf" srcId="{99EFA7EF-CD31-44B3-A2EE-EC08EAD787BE}" destId="{AD9EA675-43B2-42E2-9D69-0D6B02E8681C}" srcOrd="0" destOrd="0" presId="urn:microsoft.com/office/officeart/2005/8/layout/lProcess3"/>
    <dgm:cxn modelId="{C6F58D0D-2F4E-41B9-A7BD-06F69E02556E}" type="presOf" srcId="{C5C85451-9C6A-4541-B298-C569FB578566}" destId="{D418AAD1-A145-4551-978B-527EE94E07EA}" srcOrd="0" destOrd="0" presId="urn:microsoft.com/office/officeart/2005/8/layout/lProcess3"/>
    <dgm:cxn modelId="{992594F9-C277-470E-9CED-C6B70903F51A}" type="presOf" srcId="{B7614E4D-AF92-45D9-96A4-2043B71CCA17}" destId="{E3E6FAD2-A91E-4649-91DB-7FE10773CBE8}" srcOrd="0" destOrd="0" presId="urn:microsoft.com/office/officeart/2005/8/layout/lProcess3"/>
    <dgm:cxn modelId="{480964D1-A3BB-42D7-8C5B-296B01F82009}" srcId="{B7614E4D-AF92-45D9-96A4-2043B71CCA17}" destId="{8B147F6F-83C2-4202-BC18-C37081A2CB5C}" srcOrd="0" destOrd="0" parTransId="{3CAB4945-161A-44EC-8167-33F158F421D6}" sibTransId="{EB33F6B5-2B83-4BA8-AFA9-AFEFB470D1B1}"/>
    <dgm:cxn modelId="{18E4F4BF-C8FB-4853-B80F-DE25A26DAD50}" srcId="{D581F50B-D686-47F6-B88E-A893C727C5ED}" destId="{99EFA7EF-CD31-44B3-A2EE-EC08EAD787BE}" srcOrd="0" destOrd="0" parTransId="{85376AF8-3B72-45DD-AEFE-881ABA01A817}" sibTransId="{EADED0E7-BADE-4C5E-99F0-947181180A14}"/>
    <dgm:cxn modelId="{74C8419C-EB88-4F86-AB2E-01018DC2AE11}" srcId="{EF1C7CB3-3B1C-4CFF-BD3F-61D058A74A7A}" destId="{C5C85451-9C6A-4541-B298-C569FB578566}" srcOrd="0" destOrd="0" parTransId="{FBC8CCF6-0189-46A6-9267-2F076A1194E7}" sibTransId="{756F4ABD-C2AD-4766-8CCB-3315462D671F}"/>
    <dgm:cxn modelId="{098BD9EC-1B25-48C6-84F7-BF4CFAE65526}" srcId="{A6BC97C2-5105-431A-88CE-BFD9E8DA7C0E}" destId="{B7614E4D-AF92-45D9-96A4-2043B71CCA17}" srcOrd="1" destOrd="0" parTransId="{C7177CDB-4042-444B-B7F1-642DA7CE437B}" sibTransId="{65387066-2CF5-448E-8D6D-B5CD295E52BA}"/>
    <dgm:cxn modelId="{9FCF266E-E027-4A44-900E-888D28DF13D1}" type="presParOf" srcId="{0AA6BB5B-DCBC-4205-9436-DC76D64B2DCB}" destId="{8F889DB4-1FF3-4A2A-A5E9-6996BA5835E4}" srcOrd="0" destOrd="0" presId="urn:microsoft.com/office/officeart/2005/8/layout/lProcess3"/>
    <dgm:cxn modelId="{4189FA8C-A15D-4C8B-B520-AEEDA46AABE4}" type="presParOf" srcId="{8F889DB4-1FF3-4A2A-A5E9-6996BA5835E4}" destId="{538332C1-7F4A-41AA-8CA0-DE4365912AC7}" srcOrd="0" destOrd="0" presId="urn:microsoft.com/office/officeart/2005/8/layout/lProcess3"/>
    <dgm:cxn modelId="{7DCB93E3-ABC9-44FC-A751-B1E00D09F37F}" type="presParOf" srcId="{8F889DB4-1FF3-4A2A-A5E9-6996BA5835E4}" destId="{8AFBCBF7-C7C7-4FE4-951B-73E2A8F6FC26}" srcOrd="1" destOrd="0" presId="urn:microsoft.com/office/officeart/2005/8/layout/lProcess3"/>
    <dgm:cxn modelId="{1F9C405D-36AE-4753-B2AC-B600CE481051}" type="presParOf" srcId="{8F889DB4-1FF3-4A2A-A5E9-6996BA5835E4}" destId="{D418AAD1-A145-4551-978B-527EE94E07EA}" srcOrd="2" destOrd="0" presId="urn:microsoft.com/office/officeart/2005/8/layout/lProcess3"/>
    <dgm:cxn modelId="{1786C585-9C42-458E-B769-63F594A57DA1}" type="presParOf" srcId="{0AA6BB5B-DCBC-4205-9436-DC76D64B2DCB}" destId="{1C37C547-5B00-4E5D-9EF3-D5D8016B462C}" srcOrd="1" destOrd="0" presId="urn:microsoft.com/office/officeart/2005/8/layout/lProcess3"/>
    <dgm:cxn modelId="{78EF9D70-312A-474F-91C9-37D6D9F99A44}" type="presParOf" srcId="{0AA6BB5B-DCBC-4205-9436-DC76D64B2DCB}" destId="{3450DCBC-2ADE-4C36-968A-F41754AA3DCF}" srcOrd="2" destOrd="0" presId="urn:microsoft.com/office/officeart/2005/8/layout/lProcess3"/>
    <dgm:cxn modelId="{978D59AD-62E8-4020-A72A-529E0A1835BE}" type="presParOf" srcId="{3450DCBC-2ADE-4C36-968A-F41754AA3DCF}" destId="{E3E6FAD2-A91E-4649-91DB-7FE10773CBE8}" srcOrd="0" destOrd="0" presId="urn:microsoft.com/office/officeart/2005/8/layout/lProcess3"/>
    <dgm:cxn modelId="{99F47E89-89B0-47E0-834F-1636F3ACA569}" type="presParOf" srcId="{3450DCBC-2ADE-4C36-968A-F41754AA3DCF}" destId="{269A4FC1-BEF6-46BF-8001-0BFA2E4C1125}" srcOrd="1" destOrd="0" presId="urn:microsoft.com/office/officeart/2005/8/layout/lProcess3"/>
    <dgm:cxn modelId="{4DA7C462-9070-4478-97B9-0B29BB2A1D60}" type="presParOf" srcId="{3450DCBC-2ADE-4C36-968A-F41754AA3DCF}" destId="{5F3C8A5E-326E-490C-89CC-584732023D94}" srcOrd="2" destOrd="0" presId="urn:microsoft.com/office/officeart/2005/8/layout/lProcess3"/>
    <dgm:cxn modelId="{4F2150BE-4550-44B2-B18E-5F6DC49E2595}" type="presParOf" srcId="{0AA6BB5B-DCBC-4205-9436-DC76D64B2DCB}" destId="{FE9F1B4A-DB49-4958-9A5A-72310AA2AD37}" srcOrd="3" destOrd="0" presId="urn:microsoft.com/office/officeart/2005/8/layout/lProcess3"/>
    <dgm:cxn modelId="{9395491F-846E-4481-87B7-F2B0B9C2EFC8}" type="presParOf" srcId="{0AA6BB5B-DCBC-4205-9436-DC76D64B2DCB}" destId="{67D8BC73-0306-4E08-AAE2-22971DF37158}" srcOrd="4" destOrd="0" presId="urn:microsoft.com/office/officeart/2005/8/layout/lProcess3"/>
    <dgm:cxn modelId="{53A0EE36-B6B5-4F3E-8159-AA07B0D86B31}" type="presParOf" srcId="{67D8BC73-0306-4E08-AAE2-22971DF37158}" destId="{D0D908FC-0421-47D1-8324-F838BF905C4C}" srcOrd="0" destOrd="0" presId="urn:microsoft.com/office/officeart/2005/8/layout/lProcess3"/>
    <dgm:cxn modelId="{8AC5C2D1-E865-40FB-A2B9-D2D0FE4D1B10}" type="presParOf" srcId="{67D8BC73-0306-4E08-AAE2-22971DF37158}" destId="{95306E17-0A8C-498A-A0A1-4C7DDEF1FE1D}" srcOrd="1" destOrd="0" presId="urn:microsoft.com/office/officeart/2005/8/layout/lProcess3"/>
    <dgm:cxn modelId="{15BED53E-EA88-4054-9D88-8212C9EC2D46}" type="presParOf" srcId="{67D8BC73-0306-4E08-AAE2-22971DF37158}" destId="{44A8EDE5-5CE3-4C96-9C04-72E44F38172B}" srcOrd="2" destOrd="0" presId="urn:microsoft.com/office/officeart/2005/8/layout/lProcess3"/>
    <dgm:cxn modelId="{DC7BE1C3-8001-4826-8DE1-307551794738}" type="presParOf" srcId="{0AA6BB5B-DCBC-4205-9436-DC76D64B2DCB}" destId="{5D85AE8C-26B0-427B-BA94-F5AA17260C63}" srcOrd="5" destOrd="0" presId="urn:microsoft.com/office/officeart/2005/8/layout/lProcess3"/>
    <dgm:cxn modelId="{2B53FC4F-A311-4EF4-B9E4-86E1F8DA5CFF}" type="presParOf" srcId="{0AA6BB5B-DCBC-4205-9436-DC76D64B2DCB}" destId="{E8719466-483B-47F0-8FDD-C710F17EACC0}" srcOrd="6" destOrd="0" presId="urn:microsoft.com/office/officeart/2005/8/layout/lProcess3"/>
    <dgm:cxn modelId="{EF83C16A-F4AE-4146-99EC-242857EB2DD5}" type="presParOf" srcId="{E8719466-483B-47F0-8FDD-C710F17EACC0}" destId="{06222442-AF1C-49AB-B293-0052CFB1F2F4}" srcOrd="0" destOrd="0" presId="urn:microsoft.com/office/officeart/2005/8/layout/lProcess3"/>
    <dgm:cxn modelId="{6095AC22-19A2-43EE-AA67-B6FCB3FE7373}" type="presParOf" srcId="{E8719466-483B-47F0-8FDD-C710F17EACC0}" destId="{E09ED238-0863-4C4C-B946-3430E812277B}" srcOrd="1" destOrd="0" presId="urn:microsoft.com/office/officeart/2005/8/layout/lProcess3"/>
    <dgm:cxn modelId="{41887EF8-5240-4871-AFD2-68BB65825D4B}" type="presParOf" srcId="{E8719466-483B-47F0-8FDD-C710F17EACC0}" destId="{95DEFFB8-0F0F-41B8-A8FE-C25991403A6F}" srcOrd="2" destOrd="0" presId="urn:microsoft.com/office/officeart/2005/8/layout/lProcess3"/>
    <dgm:cxn modelId="{AB5889A7-2FE7-4D8C-A71B-1B8DF02BDD90}" type="presParOf" srcId="{0AA6BB5B-DCBC-4205-9436-DC76D64B2DCB}" destId="{D9AC4A5E-3E6F-4DE4-AF6E-9414E6EFD0DD}" srcOrd="7" destOrd="0" presId="urn:microsoft.com/office/officeart/2005/8/layout/lProcess3"/>
    <dgm:cxn modelId="{E2ECD391-DE7B-4A37-967E-82220748D29E}" type="presParOf" srcId="{0AA6BB5B-DCBC-4205-9436-DC76D64B2DCB}" destId="{A1A12815-DC9B-4F93-BF24-D0086DA74661}" srcOrd="8" destOrd="0" presId="urn:microsoft.com/office/officeart/2005/8/layout/lProcess3"/>
    <dgm:cxn modelId="{856AC9E7-2EC2-4249-AF31-52321C491FA6}" type="presParOf" srcId="{A1A12815-DC9B-4F93-BF24-D0086DA74661}" destId="{217D8B2B-973D-469F-A2D0-45026CAFA18D}" srcOrd="0" destOrd="0" presId="urn:microsoft.com/office/officeart/2005/8/layout/lProcess3"/>
    <dgm:cxn modelId="{57BD8BE5-8ECB-45A3-B590-2F9188034DF7}" type="presParOf" srcId="{A1A12815-DC9B-4F93-BF24-D0086DA74661}" destId="{CFBF2AF7-8D51-49E2-9532-780786115967}" srcOrd="1" destOrd="0" presId="urn:microsoft.com/office/officeart/2005/8/layout/lProcess3"/>
    <dgm:cxn modelId="{ACA6A9B2-B3F7-492C-9814-BA423C28BEB6}" type="presParOf" srcId="{A1A12815-DC9B-4F93-BF24-D0086DA74661}" destId="{AD9EA675-43B2-42E2-9D69-0D6B02E8681C}"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3BF9857-44DD-463A-AB33-A924974B2CAF}"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277A9D0-AF78-4ACD-A8AA-8CBBE4D7160F}">
      <dgm:prSet phldrT="[Text]"/>
      <dgm:spPr>
        <a:solidFill>
          <a:schemeClr val="accent1">
            <a:lumMod val="75000"/>
          </a:schemeClr>
        </a:solidFill>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dirty="0" smtClean="0"/>
            <a:t>Provides intellectual and resource exchange </a:t>
          </a:r>
        </a:p>
      </dgm:t>
    </dgm:pt>
    <dgm:pt modelId="{0B3C4259-E114-45CB-8104-39ADF22CE826}" type="parTrans" cxnId="{4CC76DBE-D04F-490B-AE2A-DF24C3D42C46}">
      <dgm:prSet/>
      <dgm:spPr/>
      <dgm:t>
        <a:bodyPr/>
        <a:lstStyle/>
        <a:p>
          <a:endParaRPr lang="en-US"/>
        </a:p>
      </dgm:t>
    </dgm:pt>
    <dgm:pt modelId="{72876B37-4492-4972-9071-EF06827A31E6}" type="sibTrans" cxnId="{4CC76DBE-D04F-490B-AE2A-DF24C3D42C46}">
      <dgm:prSet/>
      <dgm:spPr>
        <a:scene3d>
          <a:camera prst="perspectiveRelaxedModerately"/>
          <a:lightRig rig="contrasting" dir="t">
            <a:rot lat="0" lon="0" rev="1200000"/>
          </a:lightRig>
        </a:scene3d>
        <a:sp3d z="300000" contourW="19050" prstMaterial="metal">
          <a:bevelT w="88900" h="203200"/>
          <a:bevelB w="165100" h="254000"/>
        </a:sp3d>
      </dgm:spPr>
      <dgm:t>
        <a:bodyPr/>
        <a:lstStyle/>
        <a:p>
          <a:endParaRPr lang="en-US"/>
        </a:p>
      </dgm:t>
    </dgm:pt>
    <dgm:pt modelId="{C80DFA4E-725B-4134-BF95-E926C4FD2663}">
      <dgm:prSet phldrT="[Text]"/>
      <dgm:spPr>
        <a:solidFill>
          <a:schemeClr val="accent1">
            <a:lumMod val="75000"/>
          </a:schemeClr>
        </a:solidFill>
      </dgm:spPr>
      <dgm:t>
        <a:bodyPr/>
        <a:lstStyle/>
        <a:p>
          <a:pPr algn="ctr"/>
          <a:r>
            <a:rPr lang="en-US" dirty="0" smtClean="0"/>
            <a:t>Provides networking within school and across campuses</a:t>
          </a:r>
          <a:endParaRPr lang="en-US" dirty="0"/>
        </a:p>
      </dgm:t>
    </dgm:pt>
    <dgm:pt modelId="{DEDD0ED4-386A-4430-9B1C-A7EFDF0D7ADE}" type="parTrans" cxnId="{1917FA9D-0DC7-4394-BB1B-61D5223F8AF8}">
      <dgm:prSet/>
      <dgm:spPr/>
      <dgm:t>
        <a:bodyPr/>
        <a:lstStyle/>
        <a:p>
          <a:endParaRPr lang="en-US"/>
        </a:p>
      </dgm:t>
    </dgm:pt>
    <dgm:pt modelId="{04CB48A6-D29E-481D-9691-55934208DFB9}" type="sibTrans" cxnId="{1917FA9D-0DC7-4394-BB1B-61D5223F8AF8}">
      <dgm:prSet/>
      <dgm:spPr>
        <a:scene3d>
          <a:camera prst="perspectiveRelaxedModerately"/>
          <a:lightRig rig="contrasting" dir="t">
            <a:rot lat="0" lon="0" rev="1200000"/>
          </a:lightRig>
        </a:scene3d>
        <a:sp3d z="300000" contourW="19050" prstMaterial="metal">
          <a:bevelT w="88900" h="203200"/>
          <a:bevelB w="165100" h="254000"/>
        </a:sp3d>
      </dgm:spPr>
      <dgm:t>
        <a:bodyPr/>
        <a:lstStyle/>
        <a:p>
          <a:endParaRPr lang="en-US"/>
        </a:p>
      </dgm:t>
    </dgm:pt>
    <dgm:pt modelId="{055CE238-48FB-487E-B023-5EC91CF32D34}">
      <dgm:prSet phldrT="[Text]"/>
      <dgm:spPr>
        <a:solidFill>
          <a:schemeClr val="accent1">
            <a:lumMod val="75000"/>
          </a:schemeClr>
        </a:solidFill>
      </dgm:spPr>
      <dgm:t>
        <a:bodyPr/>
        <a:lstStyle/>
        <a:p>
          <a:pPr algn="ctr"/>
          <a:r>
            <a:rPr lang="en-US" dirty="0" smtClean="0"/>
            <a:t>Communicates diversity and equity goals mutual to Rutgers and ADVANCE</a:t>
          </a:r>
          <a:endParaRPr lang="en-US" dirty="0"/>
        </a:p>
      </dgm:t>
    </dgm:pt>
    <dgm:pt modelId="{C189A4C0-64AB-403A-BFC6-A899ECEFD260}" type="parTrans" cxnId="{A7E3B392-BD60-4699-95E1-168E992DB917}">
      <dgm:prSet/>
      <dgm:spPr/>
      <dgm:t>
        <a:bodyPr/>
        <a:lstStyle/>
        <a:p>
          <a:endParaRPr lang="en-US"/>
        </a:p>
      </dgm:t>
    </dgm:pt>
    <dgm:pt modelId="{97EFFE26-B938-4901-B972-22666629D240}" type="sibTrans" cxnId="{A7E3B392-BD60-4699-95E1-168E992DB917}">
      <dgm:prSet/>
      <dgm:spPr>
        <a:scene3d>
          <a:camera prst="perspectiveRelaxedModerately"/>
          <a:lightRig rig="contrasting" dir="t">
            <a:rot lat="0" lon="0" rev="1200000"/>
          </a:lightRig>
        </a:scene3d>
        <a:sp3d z="300000" contourW="19050" prstMaterial="metal">
          <a:bevelT w="88900" h="203200"/>
          <a:bevelB w="165100" h="254000"/>
        </a:sp3d>
      </dgm:spPr>
      <dgm:t>
        <a:bodyPr/>
        <a:lstStyle/>
        <a:p>
          <a:endParaRPr lang="en-US"/>
        </a:p>
      </dgm:t>
    </dgm:pt>
    <dgm:pt modelId="{70BF63AF-FE32-44B4-8314-BBD3BA76B071}">
      <dgm:prSet phldrT="[Text]"/>
      <dgm:spPr>
        <a:solidFill>
          <a:schemeClr val="accent1">
            <a:lumMod val="75000"/>
          </a:schemeClr>
        </a:solidFill>
      </dgm:spPr>
      <dgm:t>
        <a:bodyPr/>
        <a:lstStyle/>
        <a:p>
          <a:pPr marR="0" algn="ctr" eaLnBrk="1" fontAlgn="auto" latinLnBrk="0" hangingPunct="1">
            <a:buClrTx/>
            <a:buSzTx/>
            <a:buFontTx/>
            <a:tabLst/>
            <a:defRPr/>
          </a:pPr>
          <a:r>
            <a:rPr lang="en-US" dirty="0" smtClean="0"/>
            <a:t>Helps reach retention goals mutual to Rutgers and ADVANCE</a:t>
          </a:r>
        </a:p>
      </dgm:t>
    </dgm:pt>
    <dgm:pt modelId="{E5E2DAE0-CF7F-405C-915F-4C53B7BDE4C5}" type="parTrans" cxnId="{385CA069-29D8-494E-8BF9-97E2368F4C63}">
      <dgm:prSet/>
      <dgm:spPr/>
      <dgm:t>
        <a:bodyPr/>
        <a:lstStyle/>
        <a:p>
          <a:endParaRPr lang="en-US"/>
        </a:p>
      </dgm:t>
    </dgm:pt>
    <dgm:pt modelId="{152BB71A-2B9A-4D11-934A-15428564ED86}" type="sibTrans" cxnId="{385CA069-29D8-494E-8BF9-97E2368F4C63}">
      <dgm:prSet/>
      <dgm:spPr/>
      <dgm:t>
        <a:bodyPr/>
        <a:lstStyle/>
        <a:p>
          <a:endParaRPr lang="en-US"/>
        </a:p>
      </dgm:t>
    </dgm:pt>
    <dgm:pt modelId="{066C59B1-883F-4178-B421-F6AD9BBE8C8C}" type="pres">
      <dgm:prSet presAssocID="{73BF9857-44DD-463A-AB33-A924974B2CAF}" presName="linear" presStyleCnt="0">
        <dgm:presLayoutVars>
          <dgm:animLvl val="lvl"/>
          <dgm:resizeHandles val="exact"/>
        </dgm:presLayoutVars>
      </dgm:prSet>
      <dgm:spPr/>
      <dgm:t>
        <a:bodyPr/>
        <a:lstStyle/>
        <a:p>
          <a:endParaRPr lang="en-US"/>
        </a:p>
      </dgm:t>
    </dgm:pt>
    <dgm:pt modelId="{BCB8F313-B4BB-48D1-9664-5ECA8DE9F929}" type="pres">
      <dgm:prSet presAssocID="{7277A9D0-AF78-4ACD-A8AA-8CBBE4D7160F}" presName="parentText" presStyleLbl="node1" presStyleIdx="0" presStyleCnt="4" custScaleX="81228" custScaleY="24956" custLinFactNeighborX="-9572">
        <dgm:presLayoutVars>
          <dgm:chMax val="0"/>
          <dgm:bulletEnabled val="1"/>
        </dgm:presLayoutVars>
      </dgm:prSet>
      <dgm:spPr/>
      <dgm:t>
        <a:bodyPr/>
        <a:lstStyle/>
        <a:p>
          <a:endParaRPr lang="en-US"/>
        </a:p>
      </dgm:t>
    </dgm:pt>
    <dgm:pt modelId="{D5AF2735-E009-4537-A8F3-2D09CAC22F71}" type="pres">
      <dgm:prSet presAssocID="{72876B37-4492-4972-9071-EF06827A31E6}" presName="spacer" presStyleCnt="0"/>
      <dgm:spPr/>
    </dgm:pt>
    <dgm:pt modelId="{ECABE189-102C-443E-954D-4590F2DB1746}" type="pres">
      <dgm:prSet presAssocID="{C80DFA4E-725B-4134-BF95-E926C4FD2663}" presName="parentText" presStyleLbl="node1" presStyleIdx="1" presStyleCnt="4" custScaleX="81228" custScaleY="24956" custLinFactNeighborX="-2604">
        <dgm:presLayoutVars>
          <dgm:chMax val="0"/>
          <dgm:bulletEnabled val="1"/>
        </dgm:presLayoutVars>
      </dgm:prSet>
      <dgm:spPr/>
      <dgm:t>
        <a:bodyPr/>
        <a:lstStyle/>
        <a:p>
          <a:endParaRPr lang="en-US"/>
        </a:p>
      </dgm:t>
    </dgm:pt>
    <dgm:pt modelId="{4A5EE20E-CFB7-4643-B612-BD39C4FA1DFB}" type="pres">
      <dgm:prSet presAssocID="{04CB48A6-D29E-481D-9691-55934208DFB9}" presName="spacer" presStyleCnt="0"/>
      <dgm:spPr/>
    </dgm:pt>
    <dgm:pt modelId="{093066CC-EA15-4B49-A830-8F9815EAD47C}" type="pres">
      <dgm:prSet presAssocID="{055CE238-48FB-487E-B023-5EC91CF32D34}" presName="parentText" presStyleLbl="node1" presStyleIdx="2" presStyleCnt="4" custScaleX="81228" custScaleY="24956" custLinFactNeighborX="2604">
        <dgm:presLayoutVars>
          <dgm:chMax val="0"/>
          <dgm:bulletEnabled val="1"/>
        </dgm:presLayoutVars>
      </dgm:prSet>
      <dgm:spPr/>
      <dgm:t>
        <a:bodyPr/>
        <a:lstStyle/>
        <a:p>
          <a:endParaRPr lang="en-US"/>
        </a:p>
      </dgm:t>
    </dgm:pt>
    <dgm:pt modelId="{9D85D278-B307-4CC4-8F2C-01E9B07DB1B7}" type="pres">
      <dgm:prSet presAssocID="{97EFFE26-B938-4901-B972-22666629D240}" presName="spacer" presStyleCnt="0"/>
      <dgm:spPr/>
    </dgm:pt>
    <dgm:pt modelId="{A1591866-AC18-4EF2-877A-C091D8661685}" type="pres">
      <dgm:prSet presAssocID="{70BF63AF-FE32-44B4-8314-BBD3BA76B071}" presName="parentText" presStyleLbl="node1" presStyleIdx="3" presStyleCnt="4" custScaleX="81228" custScaleY="24956" custLinFactNeighborX="9572" custLinFactNeighborY="3893">
        <dgm:presLayoutVars>
          <dgm:chMax val="0"/>
          <dgm:bulletEnabled val="1"/>
        </dgm:presLayoutVars>
      </dgm:prSet>
      <dgm:spPr/>
      <dgm:t>
        <a:bodyPr/>
        <a:lstStyle/>
        <a:p>
          <a:endParaRPr lang="en-US"/>
        </a:p>
      </dgm:t>
    </dgm:pt>
  </dgm:ptLst>
  <dgm:cxnLst>
    <dgm:cxn modelId="{A7E3B392-BD60-4699-95E1-168E992DB917}" srcId="{73BF9857-44DD-463A-AB33-A924974B2CAF}" destId="{055CE238-48FB-487E-B023-5EC91CF32D34}" srcOrd="2" destOrd="0" parTransId="{C189A4C0-64AB-403A-BFC6-A899ECEFD260}" sibTransId="{97EFFE26-B938-4901-B972-22666629D240}"/>
    <dgm:cxn modelId="{385CA069-29D8-494E-8BF9-97E2368F4C63}" srcId="{73BF9857-44DD-463A-AB33-A924974B2CAF}" destId="{70BF63AF-FE32-44B4-8314-BBD3BA76B071}" srcOrd="3" destOrd="0" parTransId="{E5E2DAE0-CF7F-405C-915F-4C53B7BDE4C5}" sibTransId="{152BB71A-2B9A-4D11-934A-15428564ED86}"/>
    <dgm:cxn modelId="{AD99394D-E447-45A6-BD4E-D0A993C1F44D}" type="presOf" srcId="{70BF63AF-FE32-44B4-8314-BBD3BA76B071}" destId="{A1591866-AC18-4EF2-877A-C091D8661685}" srcOrd="0" destOrd="0" presId="urn:microsoft.com/office/officeart/2005/8/layout/vList2"/>
    <dgm:cxn modelId="{53D3C45C-CE1C-4394-B87F-EBF27B31B5FA}" type="presOf" srcId="{C80DFA4E-725B-4134-BF95-E926C4FD2663}" destId="{ECABE189-102C-443E-954D-4590F2DB1746}" srcOrd="0" destOrd="0" presId="urn:microsoft.com/office/officeart/2005/8/layout/vList2"/>
    <dgm:cxn modelId="{347AFDB9-126A-4735-A8D7-2E7F30DC9D87}" type="presOf" srcId="{7277A9D0-AF78-4ACD-A8AA-8CBBE4D7160F}" destId="{BCB8F313-B4BB-48D1-9664-5ECA8DE9F929}" srcOrd="0" destOrd="0" presId="urn:microsoft.com/office/officeart/2005/8/layout/vList2"/>
    <dgm:cxn modelId="{93C79831-E27A-401B-8713-3406E5B80085}" type="presOf" srcId="{055CE238-48FB-487E-B023-5EC91CF32D34}" destId="{093066CC-EA15-4B49-A830-8F9815EAD47C}" srcOrd="0" destOrd="0" presId="urn:microsoft.com/office/officeart/2005/8/layout/vList2"/>
    <dgm:cxn modelId="{1917FA9D-0DC7-4394-BB1B-61D5223F8AF8}" srcId="{73BF9857-44DD-463A-AB33-A924974B2CAF}" destId="{C80DFA4E-725B-4134-BF95-E926C4FD2663}" srcOrd="1" destOrd="0" parTransId="{DEDD0ED4-386A-4430-9B1C-A7EFDF0D7ADE}" sibTransId="{04CB48A6-D29E-481D-9691-55934208DFB9}"/>
    <dgm:cxn modelId="{4CC76DBE-D04F-490B-AE2A-DF24C3D42C46}" srcId="{73BF9857-44DD-463A-AB33-A924974B2CAF}" destId="{7277A9D0-AF78-4ACD-A8AA-8CBBE4D7160F}" srcOrd="0" destOrd="0" parTransId="{0B3C4259-E114-45CB-8104-39ADF22CE826}" sibTransId="{72876B37-4492-4972-9071-EF06827A31E6}"/>
    <dgm:cxn modelId="{D1AD9392-2892-4F6C-93E0-7BABC066B5DA}" type="presOf" srcId="{73BF9857-44DD-463A-AB33-A924974B2CAF}" destId="{066C59B1-883F-4178-B421-F6AD9BBE8C8C}" srcOrd="0" destOrd="0" presId="urn:microsoft.com/office/officeart/2005/8/layout/vList2"/>
    <dgm:cxn modelId="{BAD29B63-F312-4362-8717-C52D4DFF4A24}" type="presParOf" srcId="{066C59B1-883F-4178-B421-F6AD9BBE8C8C}" destId="{BCB8F313-B4BB-48D1-9664-5ECA8DE9F929}" srcOrd="0" destOrd="0" presId="urn:microsoft.com/office/officeart/2005/8/layout/vList2"/>
    <dgm:cxn modelId="{F4CC0DAA-0097-4F7F-BF70-329588ACF3DC}" type="presParOf" srcId="{066C59B1-883F-4178-B421-F6AD9BBE8C8C}" destId="{D5AF2735-E009-4537-A8F3-2D09CAC22F71}" srcOrd="1" destOrd="0" presId="urn:microsoft.com/office/officeart/2005/8/layout/vList2"/>
    <dgm:cxn modelId="{BD0D159B-3D32-4F8B-8455-CDEE59FB267B}" type="presParOf" srcId="{066C59B1-883F-4178-B421-F6AD9BBE8C8C}" destId="{ECABE189-102C-443E-954D-4590F2DB1746}" srcOrd="2" destOrd="0" presId="urn:microsoft.com/office/officeart/2005/8/layout/vList2"/>
    <dgm:cxn modelId="{5BC0C2CB-3830-4BDE-92E1-04F7630F1377}" type="presParOf" srcId="{066C59B1-883F-4178-B421-F6AD9BBE8C8C}" destId="{4A5EE20E-CFB7-4643-B612-BD39C4FA1DFB}" srcOrd="3" destOrd="0" presId="urn:microsoft.com/office/officeart/2005/8/layout/vList2"/>
    <dgm:cxn modelId="{2906F453-A7CE-4D6D-B864-28C7FF071C47}" type="presParOf" srcId="{066C59B1-883F-4178-B421-F6AD9BBE8C8C}" destId="{093066CC-EA15-4B49-A830-8F9815EAD47C}" srcOrd="4" destOrd="0" presId="urn:microsoft.com/office/officeart/2005/8/layout/vList2"/>
    <dgm:cxn modelId="{F0D3EE92-2CEA-4F84-A22E-F94CC8F92EC4}" type="presParOf" srcId="{066C59B1-883F-4178-B421-F6AD9BBE8C8C}" destId="{9D85D278-B307-4CC4-8F2C-01E9B07DB1B7}" srcOrd="5" destOrd="0" presId="urn:microsoft.com/office/officeart/2005/8/layout/vList2"/>
    <dgm:cxn modelId="{6BBCFFF7-D05A-4EB7-B9F5-90CACE471D45}" type="presParOf" srcId="{066C59B1-883F-4178-B421-F6AD9BBE8C8C}" destId="{A1591866-AC18-4EF2-877A-C091D866168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E231C6B-C9A5-44F1-8145-EB2EEB1F66F5}" type="doc">
      <dgm:prSet loTypeId="urn:microsoft.com/office/officeart/2005/8/layout/list1" loCatId="list" qsTypeId="urn:microsoft.com/office/officeart/2005/8/quickstyle/3d3" qsCatId="3D" csTypeId="urn:microsoft.com/office/officeart/2005/8/colors/accent1_2" csCatId="accent1" phldr="1"/>
      <dgm:spPr/>
      <dgm:t>
        <a:bodyPr/>
        <a:lstStyle/>
        <a:p>
          <a:endParaRPr lang="en-US"/>
        </a:p>
      </dgm:t>
    </dgm:pt>
    <dgm:pt modelId="{E0180BCA-0F27-449B-85F8-2CFF94B20A04}">
      <dgm:prSet custT="1"/>
      <dgm:spPr>
        <a:solidFill>
          <a:schemeClr val="accent1">
            <a:lumMod val="75000"/>
          </a:schemeClr>
        </a:solidFill>
      </dgm:spPr>
      <dgm:t>
        <a:bodyPr/>
        <a:lstStyle/>
        <a:p>
          <a:pPr rtl="0"/>
          <a:r>
            <a:rPr lang="en-US" sz="2000" b="1" dirty="0" smtClean="0">
              <a:latin typeface="Arial" pitchFamily="34" charset="0"/>
              <a:cs typeface="Arial" pitchFamily="34" charset="0"/>
            </a:rPr>
            <a:t>Campus Ambassadors</a:t>
          </a:r>
          <a:endParaRPr lang="en-US" sz="2000" b="1" dirty="0">
            <a:latin typeface="Arial" pitchFamily="34" charset="0"/>
            <a:cs typeface="Arial" pitchFamily="34" charset="0"/>
          </a:endParaRPr>
        </a:p>
      </dgm:t>
    </dgm:pt>
    <dgm:pt modelId="{14FE2563-B143-4B64-948D-A1EA9A26BD9A}" type="parTrans" cxnId="{2391F4FE-4199-4353-96CC-7515F6B439FB}">
      <dgm:prSet/>
      <dgm:spPr/>
      <dgm:t>
        <a:bodyPr/>
        <a:lstStyle/>
        <a:p>
          <a:endParaRPr lang="en-US"/>
        </a:p>
      </dgm:t>
    </dgm:pt>
    <dgm:pt modelId="{6C35F3E2-56C3-432B-81A5-B67E6311BC4B}" type="sibTrans" cxnId="{2391F4FE-4199-4353-96CC-7515F6B439FB}">
      <dgm:prSet/>
      <dgm:spPr/>
      <dgm:t>
        <a:bodyPr/>
        <a:lstStyle/>
        <a:p>
          <a:endParaRPr lang="en-US"/>
        </a:p>
      </dgm:t>
    </dgm:pt>
    <dgm:pt modelId="{DC27DB0F-5987-477A-9B0C-BCE559B3FD33}">
      <dgm:prSet custT="1"/>
      <dgm:spPr/>
      <dgm:t>
        <a:bodyPr/>
        <a:lstStyle/>
        <a:p>
          <a:pPr rtl="0"/>
          <a:r>
            <a:rPr lang="en-US" sz="2000" dirty="0" smtClean="0"/>
            <a:t>Representatives of ADVANCE</a:t>
          </a:r>
          <a:endParaRPr lang="en-US" sz="2000" dirty="0"/>
        </a:p>
      </dgm:t>
    </dgm:pt>
    <dgm:pt modelId="{ED46B683-C318-419D-A0BA-79E5E670C397}" type="parTrans" cxnId="{75D5D116-4EB2-44FF-A86F-6C5B12AB165A}">
      <dgm:prSet/>
      <dgm:spPr/>
      <dgm:t>
        <a:bodyPr/>
        <a:lstStyle/>
        <a:p>
          <a:endParaRPr lang="en-US"/>
        </a:p>
      </dgm:t>
    </dgm:pt>
    <dgm:pt modelId="{3776B2FB-A77F-42A9-AE2A-9371F6F17C76}" type="sibTrans" cxnId="{75D5D116-4EB2-44FF-A86F-6C5B12AB165A}">
      <dgm:prSet/>
      <dgm:spPr/>
      <dgm:t>
        <a:bodyPr/>
        <a:lstStyle/>
        <a:p>
          <a:endParaRPr lang="en-US"/>
        </a:p>
      </dgm:t>
    </dgm:pt>
    <dgm:pt modelId="{DDA57BE3-DC36-4CB1-9442-00AB837C0D4A}">
      <dgm:prSet custT="1"/>
      <dgm:spPr>
        <a:solidFill>
          <a:schemeClr val="accent1">
            <a:lumMod val="75000"/>
          </a:schemeClr>
        </a:solidFill>
      </dgm:spPr>
      <dgm:t>
        <a:bodyPr/>
        <a:lstStyle/>
        <a:p>
          <a:pPr rtl="0"/>
          <a:r>
            <a:rPr lang="en-US" sz="2000" b="1" dirty="0" smtClean="0">
              <a:latin typeface="Arial" pitchFamily="34" charset="0"/>
              <a:ea typeface="Tahoma" pitchFamily="34" charset="0"/>
              <a:cs typeface="Arial" pitchFamily="34" charset="0"/>
            </a:rPr>
            <a:t>Sponsors and Advocates </a:t>
          </a:r>
          <a:endParaRPr lang="en-US" sz="2000" b="1" dirty="0">
            <a:latin typeface="Arial" pitchFamily="34" charset="0"/>
            <a:ea typeface="Tahoma" pitchFamily="34" charset="0"/>
            <a:cs typeface="Arial" pitchFamily="34" charset="0"/>
          </a:endParaRPr>
        </a:p>
      </dgm:t>
    </dgm:pt>
    <dgm:pt modelId="{8ABD463F-E089-401C-9B90-CE37DB282E00}" type="parTrans" cxnId="{FD0CC693-BD45-46E3-96DD-27B380849AD5}">
      <dgm:prSet/>
      <dgm:spPr/>
      <dgm:t>
        <a:bodyPr/>
        <a:lstStyle/>
        <a:p>
          <a:endParaRPr lang="en-US"/>
        </a:p>
      </dgm:t>
    </dgm:pt>
    <dgm:pt modelId="{53E1F466-ABEA-42B5-9E84-97701E8FB9E1}" type="sibTrans" cxnId="{FD0CC693-BD45-46E3-96DD-27B380849AD5}">
      <dgm:prSet/>
      <dgm:spPr/>
      <dgm:t>
        <a:bodyPr/>
        <a:lstStyle/>
        <a:p>
          <a:endParaRPr lang="en-US"/>
        </a:p>
      </dgm:t>
    </dgm:pt>
    <dgm:pt modelId="{AAB4BA7B-69B8-49E5-9E8D-44E9B629C6E0}">
      <dgm:prSet custT="1"/>
      <dgm:spPr/>
      <dgm:t>
        <a:bodyPr/>
        <a:lstStyle/>
        <a:p>
          <a:pPr rtl="0"/>
          <a:r>
            <a:rPr lang="en-US" sz="2000" dirty="0" smtClean="0"/>
            <a:t>SEM women</a:t>
          </a:r>
          <a:endParaRPr lang="en-US" sz="2000" dirty="0"/>
        </a:p>
      </dgm:t>
    </dgm:pt>
    <dgm:pt modelId="{1908209B-1F7E-4D97-AEE5-E7B1C0466887}" type="parTrans" cxnId="{7924D39A-86B1-4768-A60A-9822B197516D}">
      <dgm:prSet/>
      <dgm:spPr/>
      <dgm:t>
        <a:bodyPr/>
        <a:lstStyle/>
        <a:p>
          <a:endParaRPr lang="en-US"/>
        </a:p>
      </dgm:t>
    </dgm:pt>
    <dgm:pt modelId="{900BBCFF-A3EB-495B-A3D0-EE1B9EB8770F}" type="sibTrans" cxnId="{7924D39A-86B1-4768-A60A-9822B197516D}">
      <dgm:prSet/>
      <dgm:spPr/>
      <dgm:t>
        <a:bodyPr/>
        <a:lstStyle/>
        <a:p>
          <a:endParaRPr lang="en-US"/>
        </a:p>
      </dgm:t>
    </dgm:pt>
    <dgm:pt modelId="{625F984F-F72D-4577-B0FF-61C4BD2C4EFA}">
      <dgm:prSet custT="1"/>
      <dgm:spPr>
        <a:solidFill>
          <a:schemeClr val="accent1">
            <a:lumMod val="75000"/>
          </a:schemeClr>
        </a:solidFill>
      </dgm:spPr>
      <dgm:t>
        <a:bodyPr/>
        <a:lstStyle/>
        <a:p>
          <a:pPr rtl="0"/>
          <a:r>
            <a:rPr lang="en-US" sz="2000" b="1" dirty="0" smtClean="0">
              <a:latin typeface="Arial" pitchFamily="34" charset="0"/>
              <a:cs typeface="Arial" pitchFamily="34" charset="0"/>
            </a:rPr>
            <a:t>Grassroots Facilitators</a:t>
          </a:r>
          <a:endParaRPr lang="en-US" sz="2000" b="1" dirty="0">
            <a:latin typeface="Arial" pitchFamily="34" charset="0"/>
            <a:cs typeface="Arial" pitchFamily="34" charset="0"/>
          </a:endParaRPr>
        </a:p>
      </dgm:t>
    </dgm:pt>
    <dgm:pt modelId="{3255341A-09EB-4EA4-AB62-E6041D101FC2}" type="parTrans" cxnId="{A422F4C8-E750-4961-ACAD-B54945F9D636}">
      <dgm:prSet/>
      <dgm:spPr/>
      <dgm:t>
        <a:bodyPr/>
        <a:lstStyle/>
        <a:p>
          <a:endParaRPr lang="en-US"/>
        </a:p>
      </dgm:t>
    </dgm:pt>
    <dgm:pt modelId="{D2DBB340-6694-49E3-9B76-73146FEADB6C}" type="sibTrans" cxnId="{A422F4C8-E750-4961-ACAD-B54945F9D636}">
      <dgm:prSet/>
      <dgm:spPr/>
      <dgm:t>
        <a:bodyPr/>
        <a:lstStyle/>
        <a:p>
          <a:endParaRPr lang="en-US"/>
        </a:p>
      </dgm:t>
    </dgm:pt>
    <dgm:pt modelId="{8E7B51C3-E7AC-4627-92C8-82F2B493C4D0}">
      <dgm:prSet custT="1"/>
      <dgm:spPr/>
      <dgm:t>
        <a:bodyPr/>
        <a:lstStyle/>
        <a:p>
          <a:pPr rtl="0"/>
          <a:r>
            <a:rPr lang="en-US" sz="2000" dirty="0" smtClean="0"/>
            <a:t>Gender and race/ethnic diversity, equity, and excellence</a:t>
          </a:r>
          <a:endParaRPr lang="en-US" sz="2000" dirty="0"/>
        </a:p>
      </dgm:t>
    </dgm:pt>
    <dgm:pt modelId="{4D36E019-67B7-4BE3-8ACD-950CC3370519}" type="parTrans" cxnId="{B3545D66-C1B8-4129-BB5A-188710FB9832}">
      <dgm:prSet/>
      <dgm:spPr/>
      <dgm:t>
        <a:bodyPr/>
        <a:lstStyle/>
        <a:p>
          <a:endParaRPr lang="en-US"/>
        </a:p>
      </dgm:t>
    </dgm:pt>
    <dgm:pt modelId="{7B69854B-394B-4BFC-8743-B42FCA659EAA}" type="sibTrans" cxnId="{B3545D66-C1B8-4129-BB5A-188710FB9832}">
      <dgm:prSet/>
      <dgm:spPr/>
      <dgm:t>
        <a:bodyPr/>
        <a:lstStyle/>
        <a:p>
          <a:endParaRPr lang="en-US"/>
        </a:p>
      </dgm:t>
    </dgm:pt>
    <dgm:pt modelId="{6668BBCB-6D11-4DD9-BF46-BAD6EC7594DC}">
      <dgm:prSet custT="1"/>
      <dgm:spPr/>
      <dgm:t>
        <a:bodyPr/>
        <a:lstStyle/>
        <a:p>
          <a:pPr rtl="0"/>
          <a:r>
            <a:rPr lang="en-US" sz="2000" dirty="0" smtClean="0">
              <a:solidFill>
                <a:schemeClr val="tx1"/>
              </a:solidFill>
            </a:rPr>
            <a:t>SEM women’s advancement through tailored p</a:t>
          </a:r>
          <a:r>
            <a:rPr lang="en-US" sz="2000" dirty="0" smtClean="0"/>
            <a:t>rograms, lecture series, and mentorship</a:t>
          </a:r>
          <a:endParaRPr lang="en-US" sz="2000" dirty="0">
            <a:solidFill>
              <a:srgbClr val="C00000"/>
            </a:solidFill>
          </a:endParaRPr>
        </a:p>
      </dgm:t>
    </dgm:pt>
    <dgm:pt modelId="{07581861-E316-406C-ACFB-93F8C3CD4046}" type="parTrans" cxnId="{756F36D9-1D86-44AA-BE10-932EA79A586E}">
      <dgm:prSet/>
      <dgm:spPr/>
      <dgm:t>
        <a:bodyPr/>
        <a:lstStyle/>
        <a:p>
          <a:endParaRPr lang="en-US"/>
        </a:p>
      </dgm:t>
    </dgm:pt>
    <dgm:pt modelId="{67D3A56A-6155-4CB0-A0C6-47C222990C9B}" type="sibTrans" cxnId="{756F36D9-1D86-44AA-BE10-932EA79A586E}">
      <dgm:prSet/>
      <dgm:spPr/>
      <dgm:t>
        <a:bodyPr/>
        <a:lstStyle/>
        <a:p>
          <a:endParaRPr lang="en-US"/>
        </a:p>
      </dgm:t>
    </dgm:pt>
    <dgm:pt modelId="{F72E8338-56AA-419C-8DBA-51B52972BBD9}">
      <dgm:prSet custT="1"/>
      <dgm:spPr/>
      <dgm:t>
        <a:bodyPr/>
        <a:lstStyle/>
        <a:p>
          <a:pPr rtl="0"/>
          <a:r>
            <a:rPr lang="en-US" sz="2000" dirty="0" smtClean="0"/>
            <a:t>Enhance visibility and communication on respective campuses and across disciplines and campuses</a:t>
          </a:r>
          <a:endParaRPr lang="en-US" sz="2000" dirty="0"/>
        </a:p>
      </dgm:t>
    </dgm:pt>
    <dgm:pt modelId="{FAF43491-9E89-4461-B358-E2F0FA231C81}" type="parTrans" cxnId="{B716E25F-F2C9-405A-BA8A-02122D4DB03D}">
      <dgm:prSet/>
      <dgm:spPr/>
      <dgm:t>
        <a:bodyPr/>
        <a:lstStyle/>
        <a:p>
          <a:endParaRPr lang="en-US"/>
        </a:p>
      </dgm:t>
    </dgm:pt>
    <dgm:pt modelId="{CAC5CA3D-43E0-410B-88DC-FFD89B30F480}" type="sibTrans" cxnId="{B716E25F-F2C9-405A-BA8A-02122D4DB03D}">
      <dgm:prSet/>
      <dgm:spPr/>
      <dgm:t>
        <a:bodyPr/>
        <a:lstStyle/>
        <a:p>
          <a:endParaRPr lang="en-US"/>
        </a:p>
      </dgm:t>
    </dgm:pt>
    <dgm:pt modelId="{A8A2011A-3C49-4194-9E35-78EC72515BB1}" type="pres">
      <dgm:prSet presAssocID="{5E231C6B-C9A5-44F1-8145-EB2EEB1F66F5}" presName="linear" presStyleCnt="0">
        <dgm:presLayoutVars>
          <dgm:dir/>
          <dgm:animLvl val="lvl"/>
          <dgm:resizeHandles val="exact"/>
        </dgm:presLayoutVars>
      </dgm:prSet>
      <dgm:spPr/>
      <dgm:t>
        <a:bodyPr/>
        <a:lstStyle/>
        <a:p>
          <a:endParaRPr lang="en-US"/>
        </a:p>
      </dgm:t>
    </dgm:pt>
    <dgm:pt modelId="{EE441E13-E56F-443F-B306-17D24715C298}" type="pres">
      <dgm:prSet presAssocID="{E0180BCA-0F27-449B-85F8-2CFF94B20A04}" presName="parentLin" presStyleCnt="0"/>
      <dgm:spPr/>
    </dgm:pt>
    <dgm:pt modelId="{46B6CB35-D392-478C-8678-7DACC35237AB}" type="pres">
      <dgm:prSet presAssocID="{E0180BCA-0F27-449B-85F8-2CFF94B20A04}" presName="parentLeftMargin" presStyleLbl="node1" presStyleIdx="0" presStyleCnt="3"/>
      <dgm:spPr/>
      <dgm:t>
        <a:bodyPr/>
        <a:lstStyle/>
        <a:p>
          <a:endParaRPr lang="en-US"/>
        </a:p>
      </dgm:t>
    </dgm:pt>
    <dgm:pt modelId="{8EA274F2-0D0F-40F6-86D8-AFB2CF8FD43A}" type="pres">
      <dgm:prSet presAssocID="{E0180BCA-0F27-449B-85F8-2CFF94B20A04}" presName="parentText" presStyleLbl="node1" presStyleIdx="0" presStyleCnt="3" custScaleX="122222" custScaleY="113206">
        <dgm:presLayoutVars>
          <dgm:chMax val="0"/>
          <dgm:bulletEnabled val="1"/>
        </dgm:presLayoutVars>
      </dgm:prSet>
      <dgm:spPr/>
      <dgm:t>
        <a:bodyPr/>
        <a:lstStyle/>
        <a:p>
          <a:endParaRPr lang="en-US"/>
        </a:p>
      </dgm:t>
    </dgm:pt>
    <dgm:pt modelId="{52434F89-05E8-48B4-B96C-E9685B9D0B9C}" type="pres">
      <dgm:prSet presAssocID="{E0180BCA-0F27-449B-85F8-2CFF94B20A04}" presName="negativeSpace" presStyleCnt="0"/>
      <dgm:spPr/>
    </dgm:pt>
    <dgm:pt modelId="{4EB0E952-B72E-4393-BADE-678CAEDB2527}" type="pres">
      <dgm:prSet presAssocID="{E0180BCA-0F27-449B-85F8-2CFF94B20A04}" presName="childText" presStyleLbl="conFgAcc1" presStyleIdx="0" presStyleCnt="3">
        <dgm:presLayoutVars>
          <dgm:bulletEnabled val="1"/>
        </dgm:presLayoutVars>
      </dgm:prSet>
      <dgm:spPr/>
      <dgm:t>
        <a:bodyPr/>
        <a:lstStyle/>
        <a:p>
          <a:endParaRPr lang="en-US"/>
        </a:p>
      </dgm:t>
    </dgm:pt>
    <dgm:pt modelId="{5BBCB426-BC95-489A-BAC7-3771E462CE0D}" type="pres">
      <dgm:prSet presAssocID="{6C35F3E2-56C3-432B-81A5-B67E6311BC4B}" presName="spaceBetweenRectangles" presStyleCnt="0"/>
      <dgm:spPr/>
    </dgm:pt>
    <dgm:pt modelId="{6E13AC77-2278-4784-B828-C0132D1F008B}" type="pres">
      <dgm:prSet presAssocID="{DDA57BE3-DC36-4CB1-9442-00AB837C0D4A}" presName="parentLin" presStyleCnt="0"/>
      <dgm:spPr/>
    </dgm:pt>
    <dgm:pt modelId="{218B7688-CD0D-41AA-96C7-37F451A82011}" type="pres">
      <dgm:prSet presAssocID="{DDA57BE3-DC36-4CB1-9442-00AB837C0D4A}" presName="parentLeftMargin" presStyleLbl="node1" presStyleIdx="0" presStyleCnt="3"/>
      <dgm:spPr/>
      <dgm:t>
        <a:bodyPr/>
        <a:lstStyle/>
        <a:p>
          <a:endParaRPr lang="en-US"/>
        </a:p>
      </dgm:t>
    </dgm:pt>
    <dgm:pt modelId="{5310C70B-FF57-4A15-8ACA-8322D60C3B7F}" type="pres">
      <dgm:prSet presAssocID="{DDA57BE3-DC36-4CB1-9442-00AB837C0D4A}" presName="parentText" presStyleLbl="node1" presStyleIdx="1" presStyleCnt="3" custScaleX="122222" custScaleY="103038">
        <dgm:presLayoutVars>
          <dgm:chMax val="0"/>
          <dgm:bulletEnabled val="1"/>
        </dgm:presLayoutVars>
      </dgm:prSet>
      <dgm:spPr/>
      <dgm:t>
        <a:bodyPr/>
        <a:lstStyle/>
        <a:p>
          <a:endParaRPr lang="en-US"/>
        </a:p>
      </dgm:t>
    </dgm:pt>
    <dgm:pt modelId="{6D5B24E6-75AA-4A25-879E-8868C591A0B6}" type="pres">
      <dgm:prSet presAssocID="{DDA57BE3-DC36-4CB1-9442-00AB837C0D4A}" presName="negativeSpace" presStyleCnt="0"/>
      <dgm:spPr/>
    </dgm:pt>
    <dgm:pt modelId="{B07BA62B-5541-45CC-85FC-3692FE72FB3B}" type="pres">
      <dgm:prSet presAssocID="{DDA57BE3-DC36-4CB1-9442-00AB837C0D4A}" presName="childText" presStyleLbl="conFgAcc1" presStyleIdx="1" presStyleCnt="3" custLinFactNeighborX="-5556" custLinFactNeighborY="20159">
        <dgm:presLayoutVars>
          <dgm:bulletEnabled val="1"/>
        </dgm:presLayoutVars>
      </dgm:prSet>
      <dgm:spPr/>
      <dgm:t>
        <a:bodyPr/>
        <a:lstStyle/>
        <a:p>
          <a:endParaRPr lang="en-US"/>
        </a:p>
      </dgm:t>
    </dgm:pt>
    <dgm:pt modelId="{646E2611-EFBE-472A-AEC0-865B0F625B0C}" type="pres">
      <dgm:prSet presAssocID="{53E1F466-ABEA-42B5-9E84-97701E8FB9E1}" presName="spaceBetweenRectangles" presStyleCnt="0"/>
      <dgm:spPr/>
    </dgm:pt>
    <dgm:pt modelId="{66998C46-78C8-4CDA-AEED-A12E6C41C04E}" type="pres">
      <dgm:prSet presAssocID="{625F984F-F72D-4577-B0FF-61C4BD2C4EFA}" presName="parentLin" presStyleCnt="0"/>
      <dgm:spPr/>
    </dgm:pt>
    <dgm:pt modelId="{D268C94F-615C-415C-B19F-77C03A27096E}" type="pres">
      <dgm:prSet presAssocID="{625F984F-F72D-4577-B0FF-61C4BD2C4EFA}" presName="parentLeftMargin" presStyleLbl="node1" presStyleIdx="1" presStyleCnt="3"/>
      <dgm:spPr/>
      <dgm:t>
        <a:bodyPr/>
        <a:lstStyle/>
        <a:p>
          <a:endParaRPr lang="en-US"/>
        </a:p>
      </dgm:t>
    </dgm:pt>
    <dgm:pt modelId="{D1B7D108-4F77-47CC-A2A2-E8F29C6167A4}" type="pres">
      <dgm:prSet presAssocID="{625F984F-F72D-4577-B0FF-61C4BD2C4EFA}" presName="parentText" presStyleLbl="node1" presStyleIdx="2" presStyleCnt="3" custScaleX="122222" custScaleY="106766" custLinFactNeighborY="8824">
        <dgm:presLayoutVars>
          <dgm:chMax val="0"/>
          <dgm:bulletEnabled val="1"/>
        </dgm:presLayoutVars>
      </dgm:prSet>
      <dgm:spPr/>
      <dgm:t>
        <a:bodyPr/>
        <a:lstStyle/>
        <a:p>
          <a:endParaRPr lang="en-US"/>
        </a:p>
      </dgm:t>
    </dgm:pt>
    <dgm:pt modelId="{7CD74F54-7A7D-49B0-B882-5424B4988FFE}" type="pres">
      <dgm:prSet presAssocID="{625F984F-F72D-4577-B0FF-61C4BD2C4EFA}" presName="negativeSpace" presStyleCnt="0"/>
      <dgm:spPr/>
    </dgm:pt>
    <dgm:pt modelId="{AAADCAC0-D182-4DE6-844E-09287F450FD9}" type="pres">
      <dgm:prSet presAssocID="{625F984F-F72D-4577-B0FF-61C4BD2C4EFA}" presName="childText" presStyleLbl="conFgAcc1" presStyleIdx="2" presStyleCnt="3" custLinFactNeighborY="13785">
        <dgm:presLayoutVars>
          <dgm:bulletEnabled val="1"/>
        </dgm:presLayoutVars>
      </dgm:prSet>
      <dgm:spPr/>
      <dgm:t>
        <a:bodyPr/>
        <a:lstStyle/>
        <a:p>
          <a:endParaRPr lang="en-US"/>
        </a:p>
      </dgm:t>
    </dgm:pt>
  </dgm:ptLst>
  <dgm:cxnLst>
    <dgm:cxn modelId="{AF02A502-379B-447B-8683-CEF31A2D9F95}" type="presOf" srcId="{DC27DB0F-5987-477A-9B0C-BCE559B3FD33}" destId="{4EB0E952-B72E-4393-BADE-678CAEDB2527}" srcOrd="0" destOrd="0" presId="urn:microsoft.com/office/officeart/2005/8/layout/list1"/>
    <dgm:cxn modelId="{EBE78A74-F37E-4344-B110-40A76C2056BE}" type="presOf" srcId="{625F984F-F72D-4577-B0FF-61C4BD2C4EFA}" destId="{D268C94F-615C-415C-B19F-77C03A27096E}" srcOrd="0" destOrd="0" presId="urn:microsoft.com/office/officeart/2005/8/layout/list1"/>
    <dgm:cxn modelId="{9E31F83E-F82B-4BFB-AC3D-69A284F7F596}" type="presOf" srcId="{E0180BCA-0F27-449B-85F8-2CFF94B20A04}" destId="{8EA274F2-0D0F-40F6-86D8-AFB2CF8FD43A}" srcOrd="1" destOrd="0" presId="urn:microsoft.com/office/officeart/2005/8/layout/list1"/>
    <dgm:cxn modelId="{756F36D9-1D86-44AA-BE10-932EA79A586E}" srcId="{625F984F-F72D-4577-B0FF-61C4BD2C4EFA}" destId="{6668BBCB-6D11-4DD9-BF46-BAD6EC7594DC}" srcOrd="0" destOrd="0" parTransId="{07581861-E316-406C-ACFB-93F8C3CD4046}" sibTransId="{67D3A56A-6155-4CB0-A0C6-47C222990C9B}"/>
    <dgm:cxn modelId="{7E656378-A149-43DC-88E3-B5978BF13299}" type="presOf" srcId="{DDA57BE3-DC36-4CB1-9442-00AB837C0D4A}" destId="{5310C70B-FF57-4A15-8ACA-8322D60C3B7F}" srcOrd="1" destOrd="0" presId="urn:microsoft.com/office/officeart/2005/8/layout/list1"/>
    <dgm:cxn modelId="{94203282-A2C5-45E7-8448-23987BD1B004}" type="presOf" srcId="{E0180BCA-0F27-449B-85F8-2CFF94B20A04}" destId="{46B6CB35-D392-478C-8678-7DACC35237AB}" srcOrd="0" destOrd="0" presId="urn:microsoft.com/office/officeart/2005/8/layout/list1"/>
    <dgm:cxn modelId="{16DA3C7A-AA11-4E59-8BD7-776B68564CA3}" type="presOf" srcId="{5E231C6B-C9A5-44F1-8145-EB2EEB1F66F5}" destId="{A8A2011A-3C49-4194-9E35-78EC72515BB1}" srcOrd="0" destOrd="0" presId="urn:microsoft.com/office/officeart/2005/8/layout/list1"/>
    <dgm:cxn modelId="{FD0CC693-BD45-46E3-96DD-27B380849AD5}" srcId="{5E231C6B-C9A5-44F1-8145-EB2EEB1F66F5}" destId="{DDA57BE3-DC36-4CB1-9442-00AB837C0D4A}" srcOrd="1" destOrd="0" parTransId="{8ABD463F-E089-401C-9B90-CE37DB282E00}" sibTransId="{53E1F466-ABEA-42B5-9E84-97701E8FB9E1}"/>
    <dgm:cxn modelId="{97626838-4E5B-4499-952F-36F5BC511D11}" type="presOf" srcId="{DDA57BE3-DC36-4CB1-9442-00AB837C0D4A}" destId="{218B7688-CD0D-41AA-96C7-37F451A82011}" srcOrd="0" destOrd="0" presId="urn:microsoft.com/office/officeart/2005/8/layout/list1"/>
    <dgm:cxn modelId="{2391F4FE-4199-4353-96CC-7515F6B439FB}" srcId="{5E231C6B-C9A5-44F1-8145-EB2EEB1F66F5}" destId="{E0180BCA-0F27-449B-85F8-2CFF94B20A04}" srcOrd="0" destOrd="0" parTransId="{14FE2563-B143-4B64-948D-A1EA9A26BD9A}" sibTransId="{6C35F3E2-56C3-432B-81A5-B67E6311BC4B}"/>
    <dgm:cxn modelId="{B3545D66-C1B8-4129-BB5A-188710FB9832}" srcId="{DDA57BE3-DC36-4CB1-9442-00AB837C0D4A}" destId="{8E7B51C3-E7AC-4627-92C8-82F2B493C4D0}" srcOrd="1" destOrd="0" parTransId="{4D36E019-67B7-4BE3-8ACD-950CC3370519}" sibTransId="{7B69854B-394B-4BFC-8743-B42FCA659EAA}"/>
    <dgm:cxn modelId="{343A203B-CBD2-4DEF-9FA1-6DFBB435E29D}" type="presOf" srcId="{625F984F-F72D-4577-B0FF-61C4BD2C4EFA}" destId="{D1B7D108-4F77-47CC-A2A2-E8F29C6167A4}" srcOrd="1" destOrd="0" presId="urn:microsoft.com/office/officeart/2005/8/layout/list1"/>
    <dgm:cxn modelId="{7924D39A-86B1-4768-A60A-9822B197516D}" srcId="{DDA57BE3-DC36-4CB1-9442-00AB837C0D4A}" destId="{AAB4BA7B-69B8-49E5-9E8D-44E9B629C6E0}" srcOrd="0" destOrd="0" parTransId="{1908209B-1F7E-4D97-AEE5-E7B1C0466887}" sibTransId="{900BBCFF-A3EB-495B-A3D0-EE1B9EB8770F}"/>
    <dgm:cxn modelId="{B716E25F-F2C9-405A-BA8A-02122D4DB03D}" srcId="{E0180BCA-0F27-449B-85F8-2CFF94B20A04}" destId="{F72E8338-56AA-419C-8DBA-51B52972BBD9}" srcOrd="1" destOrd="0" parTransId="{FAF43491-9E89-4461-B358-E2F0FA231C81}" sibTransId="{CAC5CA3D-43E0-410B-88DC-FFD89B30F480}"/>
    <dgm:cxn modelId="{8532ED50-8C17-4AB4-A6AB-50C08357E2C6}" type="presOf" srcId="{6668BBCB-6D11-4DD9-BF46-BAD6EC7594DC}" destId="{AAADCAC0-D182-4DE6-844E-09287F450FD9}" srcOrd="0" destOrd="0" presId="urn:microsoft.com/office/officeart/2005/8/layout/list1"/>
    <dgm:cxn modelId="{1D466DA1-3260-4368-A169-0A2E7BC8EA67}" type="presOf" srcId="{F72E8338-56AA-419C-8DBA-51B52972BBD9}" destId="{4EB0E952-B72E-4393-BADE-678CAEDB2527}" srcOrd="0" destOrd="1" presId="urn:microsoft.com/office/officeart/2005/8/layout/list1"/>
    <dgm:cxn modelId="{75D5D116-4EB2-44FF-A86F-6C5B12AB165A}" srcId="{E0180BCA-0F27-449B-85F8-2CFF94B20A04}" destId="{DC27DB0F-5987-477A-9B0C-BCE559B3FD33}" srcOrd="0" destOrd="0" parTransId="{ED46B683-C318-419D-A0BA-79E5E670C397}" sibTransId="{3776B2FB-A77F-42A9-AE2A-9371F6F17C76}"/>
    <dgm:cxn modelId="{C7702FC8-6AD0-4D54-BC24-CA0FC14B1C28}" type="presOf" srcId="{8E7B51C3-E7AC-4627-92C8-82F2B493C4D0}" destId="{B07BA62B-5541-45CC-85FC-3692FE72FB3B}" srcOrd="0" destOrd="1" presId="urn:microsoft.com/office/officeart/2005/8/layout/list1"/>
    <dgm:cxn modelId="{A422F4C8-E750-4961-ACAD-B54945F9D636}" srcId="{5E231C6B-C9A5-44F1-8145-EB2EEB1F66F5}" destId="{625F984F-F72D-4577-B0FF-61C4BD2C4EFA}" srcOrd="2" destOrd="0" parTransId="{3255341A-09EB-4EA4-AB62-E6041D101FC2}" sibTransId="{D2DBB340-6694-49E3-9B76-73146FEADB6C}"/>
    <dgm:cxn modelId="{819900CC-4E3F-4074-B176-CC405F03A978}" type="presOf" srcId="{AAB4BA7B-69B8-49E5-9E8D-44E9B629C6E0}" destId="{B07BA62B-5541-45CC-85FC-3692FE72FB3B}" srcOrd="0" destOrd="0" presId="urn:microsoft.com/office/officeart/2005/8/layout/list1"/>
    <dgm:cxn modelId="{EBCE5172-C348-45F8-A346-0672BB8B7734}" type="presParOf" srcId="{A8A2011A-3C49-4194-9E35-78EC72515BB1}" destId="{EE441E13-E56F-443F-B306-17D24715C298}" srcOrd="0" destOrd="0" presId="urn:microsoft.com/office/officeart/2005/8/layout/list1"/>
    <dgm:cxn modelId="{76372C2F-8518-42DE-8A55-92CB57E5F264}" type="presParOf" srcId="{EE441E13-E56F-443F-B306-17D24715C298}" destId="{46B6CB35-D392-478C-8678-7DACC35237AB}" srcOrd="0" destOrd="0" presId="urn:microsoft.com/office/officeart/2005/8/layout/list1"/>
    <dgm:cxn modelId="{9DA26B81-EB0C-4516-9AF4-3AD095A11BBD}" type="presParOf" srcId="{EE441E13-E56F-443F-B306-17D24715C298}" destId="{8EA274F2-0D0F-40F6-86D8-AFB2CF8FD43A}" srcOrd="1" destOrd="0" presId="urn:microsoft.com/office/officeart/2005/8/layout/list1"/>
    <dgm:cxn modelId="{01C09C12-F207-4862-9907-F4DF4A055BF8}" type="presParOf" srcId="{A8A2011A-3C49-4194-9E35-78EC72515BB1}" destId="{52434F89-05E8-48B4-B96C-E9685B9D0B9C}" srcOrd="1" destOrd="0" presId="urn:microsoft.com/office/officeart/2005/8/layout/list1"/>
    <dgm:cxn modelId="{7FBE7DD0-9FD4-4546-BDE8-E3DD9ADB5AD3}" type="presParOf" srcId="{A8A2011A-3C49-4194-9E35-78EC72515BB1}" destId="{4EB0E952-B72E-4393-BADE-678CAEDB2527}" srcOrd="2" destOrd="0" presId="urn:microsoft.com/office/officeart/2005/8/layout/list1"/>
    <dgm:cxn modelId="{9BCEC8C1-A71A-4BC0-82EB-53DD8A220284}" type="presParOf" srcId="{A8A2011A-3C49-4194-9E35-78EC72515BB1}" destId="{5BBCB426-BC95-489A-BAC7-3771E462CE0D}" srcOrd="3" destOrd="0" presId="urn:microsoft.com/office/officeart/2005/8/layout/list1"/>
    <dgm:cxn modelId="{E4CAEF90-2FFE-47D2-9FC1-5A091B17E735}" type="presParOf" srcId="{A8A2011A-3C49-4194-9E35-78EC72515BB1}" destId="{6E13AC77-2278-4784-B828-C0132D1F008B}" srcOrd="4" destOrd="0" presId="urn:microsoft.com/office/officeart/2005/8/layout/list1"/>
    <dgm:cxn modelId="{0D6232D1-4A17-4922-BC2D-202868C0B878}" type="presParOf" srcId="{6E13AC77-2278-4784-B828-C0132D1F008B}" destId="{218B7688-CD0D-41AA-96C7-37F451A82011}" srcOrd="0" destOrd="0" presId="urn:microsoft.com/office/officeart/2005/8/layout/list1"/>
    <dgm:cxn modelId="{2DDB947A-D8B9-49C8-BB3C-2076F88656EB}" type="presParOf" srcId="{6E13AC77-2278-4784-B828-C0132D1F008B}" destId="{5310C70B-FF57-4A15-8ACA-8322D60C3B7F}" srcOrd="1" destOrd="0" presId="urn:microsoft.com/office/officeart/2005/8/layout/list1"/>
    <dgm:cxn modelId="{8DAC50B5-B7BE-485A-A419-12423E3F8116}" type="presParOf" srcId="{A8A2011A-3C49-4194-9E35-78EC72515BB1}" destId="{6D5B24E6-75AA-4A25-879E-8868C591A0B6}" srcOrd="5" destOrd="0" presId="urn:microsoft.com/office/officeart/2005/8/layout/list1"/>
    <dgm:cxn modelId="{F86B85B5-0A9A-4479-AC8B-B7281EE5B7E2}" type="presParOf" srcId="{A8A2011A-3C49-4194-9E35-78EC72515BB1}" destId="{B07BA62B-5541-45CC-85FC-3692FE72FB3B}" srcOrd="6" destOrd="0" presId="urn:microsoft.com/office/officeart/2005/8/layout/list1"/>
    <dgm:cxn modelId="{E6679B42-44AB-403F-92FB-321743D200B1}" type="presParOf" srcId="{A8A2011A-3C49-4194-9E35-78EC72515BB1}" destId="{646E2611-EFBE-472A-AEC0-865B0F625B0C}" srcOrd="7" destOrd="0" presId="urn:microsoft.com/office/officeart/2005/8/layout/list1"/>
    <dgm:cxn modelId="{DFFBC5CF-9E2F-4C8F-87DB-B54372B92F9A}" type="presParOf" srcId="{A8A2011A-3C49-4194-9E35-78EC72515BB1}" destId="{66998C46-78C8-4CDA-AEED-A12E6C41C04E}" srcOrd="8" destOrd="0" presId="urn:microsoft.com/office/officeart/2005/8/layout/list1"/>
    <dgm:cxn modelId="{A6200911-BDA3-4602-97C4-70D841EC9E9E}" type="presParOf" srcId="{66998C46-78C8-4CDA-AEED-A12E6C41C04E}" destId="{D268C94F-615C-415C-B19F-77C03A27096E}" srcOrd="0" destOrd="0" presId="urn:microsoft.com/office/officeart/2005/8/layout/list1"/>
    <dgm:cxn modelId="{759DF103-D790-436B-A815-E027F9A14BEC}" type="presParOf" srcId="{66998C46-78C8-4CDA-AEED-A12E6C41C04E}" destId="{D1B7D108-4F77-47CC-A2A2-E8F29C6167A4}" srcOrd="1" destOrd="0" presId="urn:microsoft.com/office/officeart/2005/8/layout/list1"/>
    <dgm:cxn modelId="{B78A9558-E218-457F-90ED-A584BD2DAB9F}" type="presParOf" srcId="{A8A2011A-3C49-4194-9E35-78EC72515BB1}" destId="{7CD74F54-7A7D-49B0-B882-5424B4988FFE}" srcOrd="9" destOrd="0" presId="urn:microsoft.com/office/officeart/2005/8/layout/list1"/>
    <dgm:cxn modelId="{AAD40FC8-5D26-426D-B832-9C691ED88B10}" type="presParOf" srcId="{A8A2011A-3C49-4194-9E35-78EC72515BB1}" destId="{AAADCAC0-D182-4DE6-844E-09287F450FD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A2ADA5C-8D10-40EF-B7F0-7D84CD8E451A}" type="doc">
      <dgm:prSet loTypeId="urn:microsoft.com/office/officeart/2005/8/layout/pList2#3" loCatId="list" qsTypeId="urn:microsoft.com/office/officeart/2005/8/quickstyle/3d3" qsCatId="3D" csTypeId="urn:microsoft.com/office/officeart/2005/8/colors/accent1_2" csCatId="accent1" phldr="1"/>
      <dgm:spPr/>
      <dgm:t>
        <a:bodyPr/>
        <a:lstStyle/>
        <a:p>
          <a:endParaRPr lang="en-US"/>
        </a:p>
      </dgm:t>
    </dgm:pt>
    <dgm:pt modelId="{51A190E4-1B0C-45FD-93EC-3A7BEA2DF783}">
      <dgm:prSet/>
      <dgm:spPr/>
      <dgm:t>
        <a:bodyPr/>
        <a:lstStyle/>
        <a:p>
          <a:pPr>
            <a:lnSpc>
              <a:spcPct val="90000"/>
            </a:lnSpc>
            <a:spcAft>
              <a:spcPct val="15000"/>
            </a:spcAft>
          </a:pPr>
          <a:endParaRPr lang="en-US" dirty="0">
            <a:solidFill>
              <a:schemeClr val="tx2"/>
            </a:solidFill>
            <a:latin typeface="Arial" pitchFamily="34" charset="0"/>
            <a:ea typeface="MS PGothic" pitchFamily="34" charset="-128"/>
            <a:cs typeface="Arial" pitchFamily="34" charset="0"/>
          </a:endParaRPr>
        </a:p>
      </dgm:t>
    </dgm:pt>
    <dgm:pt modelId="{E44BEC0F-CEED-43BF-B711-3A001AB26EDC}" type="parTrans" cxnId="{818EF2FB-8060-4686-9B7F-727B7E4C7582}">
      <dgm:prSet/>
      <dgm:spPr/>
      <dgm:t>
        <a:bodyPr/>
        <a:lstStyle/>
        <a:p>
          <a:endParaRPr lang="en-US"/>
        </a:p>
      </dgm:t>
    </dgm:pt>
    <dgm:pt modelId="{A27D44B3-0E39-4A2A-B4F5-A9A14670CB96}" type="sibTrans" cxnId="{818EF2FB-8060-4686-9B7F-727B7E4C7582}">
      <dgm:prSet/>
      <dgm:spPr/>
      <dgm:t>
        <a:bodyPr/>
        <a:lstStyle/>
        <a:p>
          <a:endParaRPr lang="en-US"/>
        </a:p>
      </dgm:t>
    </dgm:pt>
    <dgm:pt modelId="{2F7D81F1-16C0-45C8-ADB4-FA8BDC626ED2}">
      <dgm:prSet custT="1"/>
      <dgm:spPr>
        <a:solidFill>
          <a:schemeClr val="accent1">
            <a:lumMod val="75000"/>
          </a:schemeClr>
        </a:solidFill>
      </dgm:spPr>
      <dgm:t>
        <a:bodyPr anchor="t" anchorCtr="0"/>
        <a:lstStyle/>
        <a:p>
          <a:pPr marL="55563" indent="0">
            <a:lnSpc>
              <a:spcPct val="90000"/>
            </a:lnSpc>
            <a:spcAft>
              <a:spcPct val="35000"/>
            </a:spcAft>
          </a:pPr>
          <a:endParaRPr lang="en-US" sz="400" b="1" dirty="0" smtClean="0">
            <a:latin typeface="Arial" pitchFamily="34" charset="0"/>
            <a:ea typeface="MS PGothic" pitchFamily="34" charset="-128"/>
            <a:cs typeface="Arial" pitchFamily="34" charset="0"/>
          </a:endParaRPr>
        </a:p>
        <a:p>
          <a:pPr marL="55563" indent="0">
            <a:lnSpc>
              <a:spcPct val="90000"/>
            </a:lnSpc>
            <a:spcAft>
              <a:spcPct val="35000"/>
            </a:spcAft>
          </a:pPr>
          <a:endParaRPr lang="en-US" sz="1700" b="1" dirty="0" smtClean="0">
            <a:latin typeface="Arial" pitchFamily="34" charset="0"/>
            <a:ea typeface="MS PGothic" pitchFamily="34" charset="-128"/>
            <a:cs typeface="Arial" pitchFamily="34" charset="0"/>
          </a:endParaRPr>
        </a:p>
        <a:p>
          <a:pPr marL="55563" indent="0">
            <a:lnSpc>
              <a:spcPct val="90000"/>
            </a:lnSpc>
            <a:spcAft>
              <a:spcPct val="35000"/>
            </a:spcAft>
          </a:pPr>
          <a:r>
            <a:rPr lang="en-US" sz="1700" b="1" dirty="0" smtClean="0">
              <a:latin typeface="Arial" pitchFamily="34" charset="0"/>
              <a:ea typeface="MS PGothic" pitchFamily="34" charset="-128"/>
              <a:cs typeface="Arial" pitchFamily="34" charset="0"/>
            </a:rPr>
            <a:t>Helen </a:t>
          </a:r>
          <a:r>
            <a:rPr lang="en-US" sz="1700" b="1" dirty="0" err="1" smtClean="0">
              <a:latin typeface="Arial" pitchFamily="34" charset="0"/>
              <a:ea typeface="MS PGothic" pitchFamily="34" charset="-128"/>
              <a:cs typeface="Arial" pitchFamily="34" charset="0"/>
            </a:rPr>
            <a:t>Buettner</a:t>
          </a:r>
          <a:endParaRPr lang="en-US" sz="1700" b="1" dirty="0" smtClean="0">
            <a:latin typeface="Arial" pitchFamily="34" charset="0"/>
            <a:ea typeface="MS PGothic" pitchFamily="34" charset="-128"/>
            <a:cs typeface="Arial" pitchFamily="34" charset="0"/>
          </a:endParaRPr>
        </a:p>
        <a:p>
          <a:pPr marL="55563" indent="0">
            <a:lnSpc>
              <a:spcPct val="120000"/>
            </a:lnSpc>
            <a:spcAft>
              <a:spcPts val="700"/>
            </a:spcAft>
          </a:pPr>
          <a:r>
            <a:rPr lang="en-US" sz="1400" dirty="0" smtClean="0">
              <a:latin typeface="Arial" pitchFamily="34" charset="0"/>
              <a:ea typeface="MS PGothic" pitchFamily="34" charset="-128"/>
              <a:cs typeface="Arial" pitchFamily="34" charset="0"/>
            </a:rPr>
            <a:t>Professor of Biomedical Engineering and Chemical &amp; Biochemical Engineering</a:t>
          </a:r>
          <a:endParaRPr lang="en-US" sz="1400" dirty="0">
            <a:latin typeface="Arial" pitchFamily="34" charset="0"/>
            <a:ea typeface="MS PGothic" pitchFamily="34" charset="-128"/>
            <a:cs typeface="Arial" pitchFamily="34" charset="0"/>
          </a:endParaRPr>
        </a:p>
      </dgm:t>
    </dgm:pt>
    <dgm:pt modelId="{BC322374-BF4E-4335-B407-72493E4E9299}" type="sibTrans" cxnId="{D6A67860-CDCD-4EBE-B330-86DFFACD1503}">
      <dgm:prSet/>
      <dgm:spPr/>
      <dgm:t>
        <a:bodyPr/>
        <a:lstStyle/>
        <a:p>
          <a:endParaRPr lang="en-US"/>
        </a:p>
      </dgm:t>
    </dgm:pt>
    <dgm:pt modelId="{3FFC78D0-D2BA-49F6-9A9C-5AF26846CDD0}" type="parTrans" cxnId="{D6A67860-CDCD-4EBE-B330-86DFFACD1503}">
      <dgm:prSet/>
      <dgm:spPr/>
      <dgm:t>
        <a:bodyPr/>
        <a:lstStyle/>
        <a:p>
          <a:endParaRPr lang="en-US"/>
        </a:p>
      </dgm:t>
    </dgm:pt>
    <dgm:pt modelId="{3DE0B39A-A7E3-42C7-98EC-68100156C220}">
      <dgm:prSet phldrT="[Text]" custT="1"/>
      <dgm:spPr>
        <a:solidFill>
          <a:schemeClr val="accent1">
            <a:lumMod val="75000"/>
          </a:schemeClr>
        </a:solidFill>
      </dgm:spPr>
      <dgm:t>
        <a:bodyPr anchor="t" anchorCtr="0"/>
        <a:lstStyle/>
        <a:p>
          <a:pPr marL="55563" indent="0" algn="ctr"/>
          <a:endParaRPr lang="en-US" sz="400" b="1" dirty="0" smtClean="0">
            <a:latin typeface="Arial" pitchFamily="34" charset="0"/>
            <a:ea typeface="MS PGothic" pitchFamily="34" charset="-128"/>
            <a:cs typeface="Arial" pitchFamily="34" charset="0"/>
          </a:endParaRPr>
        </a:p>
        <a:p>
          <a:pPr marL="55563" indent="0" algn="l"/>
          <a:endParaRPr lang="en-US" sz="1700" b="1" dirty="0" smtClean="0">
            <a:latin typeface="Arial" pitchFamily="34" charset="0"/>
            <a:ea typeface="MS PGothic" pitchFamily="34" charset="-128"/>
            <a:cs typeface="Arial" pitchFamily="34" charset="0"/>
          </a:endParaRPr>
        </a:p>
        <a:p>
          <a:pPr marL="55563" indent="0" algn="l"/>
          <a:r>
            <a:rPr lang="en-US" sz="1700" b="1" dirty="0" smtClean="0">
              <a:latin typeface="Arial" pitchFamily="34" charset="0"/>
              <a:ea typeface="MS PGothic" pitchFamily="34" charset="-128"/>
              <a:cs typeface="Arial" pitchFamily="34" charset="0"/>
            </a:rPr>
            <a:t>Georgia </a:t>
          </a:r>
        </a:p>
        <a:p>
          <a:pPr marL="55563" indent="0" algn="l"/>
          <a:r>
            <a:rPr lang="en-US" sz="1700" b="1" dirty="0" smtClean="0">
              <a:latin typeface="Arial" pitchFamily="34" charset="0"/>
              <a:ea typeface="MS PGothic" pitchFamily="34" charset="-128"/>
              <a:cs typeface="Arial" pitchFamily="34" charset="0"/>
            </a:rPr>
            <a:t>Arbuckle-</a:t>
          </a:r>
          <a:r>
            <a:rPr lang="en-US" sz="1700" b="1" dirty="0" err="1" smtClean="0">
              <a:latin typeface="Arial" pitchFamily="34" charset="0"/>
              <a:ea typeface="MS PGothic" pitchFamily="34" charset="-128"/>
              <a:cs typeface="Arial" pitchFamily="34" charset="0"/>
            </a:rPr>
            <a:t>Keil</a:t>
          </a:r>
          <a:endParaRPr lang="en-US" sz="1700" b="1" dirty="0" smtClean="0">
            <a:latin typeface="Arial" pitchFamily="34" charset="0"/>
            <a:ea typeface="MS PGothic" pitchFamily="34" charset="-128"/>
            <a:cs typeface="Arial" pitchFamily="34" charset="0"/>
          </a:endParaRPr>
        </a:p>
        <a:p>
          <a:pPr marL="55563" indent="0" algn="l"/>
          <a:r>
            <a:rPr lang="en-US" sz="1400" dirty="0" smtClean="0">
              <a:latin typeface="Arial" pitchFamily="34" charset="0"/>
              <a:ea typeface="MS PGothic" pitchFamily="34" charset="-128"/>
              <a:cs typeface="Arial" pitchFamily="34" charset="0"/>
            </a:rPr>
            <a:t>Professor of Chemistry</a:t>
          </a:r>
          <a:endParaRPr lang="en-US" sz="1400" dirty="0">
            <a:latin typeface="Arial" pitchFamily="34" charset="0"/>
            <a:cs typeface="Arial" pitchFamily="34" charset="0"/>
          </a:endParaRPr>
        </a:p>
      </dgm:t>
    </dgm:pt>
    <dgm:pt modelId="{F78D6E88-2602-49CD-B1CC-F3F90AC68C36}" type="sibTrans" cxnId="{F4E5563B-F774-4404-BAEB-4455545038E8}">
      <dgm:prSet/>
      <dgm:spPr/>
      <dgm:t>
        <a:bodyPr/>
        <a:lstStyle/>
        <a:p>
          <a:endParaRPr lang="en-US"/>
        </a:p>
      </dgm:t>
    </dgm:pt>
    <dgm:pt modelId="{B0D9A44C-FD08-4DA9-AF02-8B0FEB3D8A97}" type="parTrans" cxnId="{F4E5563B-F774-4404-BAEB-4455545038E8}">
      <dgm:prSet/>
      <dgm:spPr/>
      <dgm:t>
        <a:bodyPr/>
        <a:lstStyle/>
        <a:p>
          <a:endParaRPr lang="en-US"/>
        </a:p>
      </dgm:t>
    </dgm:pt>
    <dgm:pt modelId="{9CB3EBAC-5169-4FBC-B52C-D1B453458DD9}">
      <dgm:prSet/>
      <dgm:spPr/>
      <dgm:t>
        <a:bodyPr/>
        <a:lstStyle/>
        <a:p>
          <a:endParaRPr lang="en-US" dirty="0">
            <a:solidFill>
              <a:schemeClr val="tx2"/>
            </a:solidFill>
            <a:latin typeface="Arial" pitchFamily="34" charset="0"/>
            <a:ea typeface="MS PGothic" pitchFamily="34" charset="-128"/>
            <a:cs typeface="Arial" pitchFamily="34" charset="0"/>
          </a:endParaRPr>
        </a:p>
      </dgm:t>
    </dgm:pt>
    <dgm:pt modelId="{F802018E-E11F-4EA5-99D1-01A24817D107}">
      <dgm:prSet custT="1"/>
      <dgm:spPr>
        <a:solidFill>
          <a:schemeClr val="accent1">
            <a:lumMod val="75000"/>
          </a:schemeClr>
        </a:solidFill>
      </dgm:spPr>
      <dgm:t>
        <a:bodyPr anchor="t" anchorCtr="0"/>
        <a:lstStyle/>
        <a:p>
          <a:pPr marL="55563" indent="0"/>
          <a:endParaRPr lang="en-US" sz="400" b="1" dirty="0" smtClean="0">
            <a:latin typeface="Arial" pitchFamily="34" charset="0"/>
            <a:ea typeface="MS PGothic" pitchFamily="34" charset="-128"/>
            <a:cs typeface="Arial" pitchFamily="34" charset="0"/>
          </a:endParaRPr>
        </a:p>
        <a:p>
          <a:pPr marL="55563" indent="0"/>
          <a:endParaRPr lang="en-US" sz="1700" b="1" dirty="0" smtClean="0">
            <a:latin typeface="Arial" pitchFamily="34" charset="0"/>
            <a:ea typeface="MS PGothic" pitchFamily="34" charset="-128"/>
            <a:cs typeface="Arial" pitchFamily="34" charset="0"/>
          </a:endParaRPr>
        </a:p>
        <a:p>
          <a:pPr marL="55563" indent="0"/>
          <a:r>
            <a:rPr lang="en-US" sz="1700" b="1" dirty="0" smtClean="0">
              <a:latin typeface="Arial" pitchFamily="34" charset="0"/>
              <a:ea typeface="MS PGothic" pitchFamily="34" charset="-128"/>
              <a:cs typeface="Arial" pitchFamily="34" charset="0"/>
            </a:rPr>
            <a:t>Judith Weis</a:t>
          </a:r>
        </a:p>
        <a:p>
          <a:pPr marL="55563" indent="0"/>
          <a:r>
            <a:rPr lang="en-US" sz="1400" dirty="0" smtClean="0">
              <a:latin typeface="Arial" pitchFamily="34" charset="0"/>
              <a:ea typeface="MS PGothic" pitchFamily="34" charset="-128"/>
              <a:cs typeface="Arial" pitchFamily="34" charset="0"/>
            </a:rPr>
            <a:t>Professor of Biology</a:t>
          </a:r>
        </a:p>
        <a:p>
          <a:pPr marL="55563" indent="0"/>
          <a:r>
            <a:rPr lang="en-US" sz="1700" b="1" dirty="0" smtClean="0">
              <a:latin typeface="Arial" pitchFamily="34" charset="0"/>
              <a:ea typeface="MS PGothic" pitchFamily="34" charset="-128"/>
              <a:cs typeface="Arial" pitchFamily="34" charset="0"/>
            </a:rPr>
            <a:t>Maggie </a:t>
          </a:r>
          <a:r>
            <a:rPr lang="en-US" sz="1700" b="1" dirty="0" err="1" smtClean="0">
              <a:latin typeface="Arial" pitchFamily="34" charset="0"/>
              <a:ea typeface="MS PGothic" pitchFamily="34" charset="-128"/>
              <a:cs typeface="Arial" pitchFamily="34" charset="0"/>
            </a:rPr>
            <a:t>Shiffrar</a:t>
          </a:r>
          <a:endParaRPr lang="en-US" sz="1700" b="1" dirty="0" smtClean="0">
            <a:latin typeface="Arial" pitchFamily="34" charset="0"/>
            <a:ea typeface="MS PGothic" pitchFamily="34" charset="-128"/>
            <a:cs typeface="Arial" pitchFamily="34" charset="0"/>
          </a:endParaRPr>
        </a:p>
        <a:p>
          <a:pPr marL="55563" indent="0"/>
          <a:r>
            <a:rPr lang="en-US" sz="1400" dirty="0" smtClean="0">
              <a:latin typeface="Arial" pitchFamily="34" charset="0"/>
              <a:ea typeface="MS PGothic" pitchFamily="34" charset="-128"/>
              <a:cs typeface="Arial" pitchFamily="34" charset="0"/>
            </a:rPr>
            <a:t>Professor of Psychology</a:t>
          </a:r>
          <a:endParaRPr lang="en-US" sz="1400" dirty="0">
            <a:latin typeface="Arial" pitchFamily="34" charset="0"/>
            <a:ea typeface="MS PGothic" pitchFamily="34" charset="-128"/>
            <a:cs typeface="Arial" pitchFamily="34" charset="0"/>
          </a:endParaRPr>
        </a:p>
      </dgm:t>
    </dgm:pt>
    <dgm:pt modelId="{662378D2-386F-4E2D-AC50-C32AC814012D}" type="sibTrans" cxnId="{C4EBDFD4-AED6-4D07-90B9-FA515B0F29A7}">
      <dgm:prSet/>
      <dgm:spPr/>
      <dgm:t>
        <a:bodyPr/>
        <a:lstStyle/>
        <a:p>
          <a:endParaRPr lang="en-US"/>
        </a:p>
      </dgm:t>
    </dgm:pt>
    <dgm:pt modelId="{5782821C-A01E-4D15-9663-5FD24F966B7C}" type="parTrans" cxnId="{C4EBDFD4-AED6-4D07-90B9-FA515B0F29A7}">
      <dgm:prSet/>
      <dgm:spPr/>
      <dgm:t>
        <a:bodyPr/>
        <a:lstStyle/>
        <a:p>
          <a:endParaRPr lang="en-US"/>
        </a:p>
      </dgm:t>
    </dgm:pt>
    <dgm:pt modelId="{E1C13D86-93EE-4D86-BFE6-A2AB51872D1D}" type="sibTrans" cxnId="{A53F609B-FE40-4715-B9B2-70C7C044BE99}">
      <dgm:prSet/>
      <dgm:spPr/>
      <dgm:t>
        <a:bodyPr/>
        <a:lstStyle/>
        <a:p>
          <a:endParaRPr lang="en-US"/>
        </a:p>
      </dgm:t>
    </dgm:pt>
    <dgm:pt modelId="{4C1AF905-E3B2-4D36-983C-570E98CA29B7}" type="parTrans" cxnId="{A53F609B-FE40-4715-B9B2-70C7C044BE99}">
      <dgm:prSet/>
      <dgm:spPr/>
      <dgm:t>
        <a:bodyPr/>
        <a:lstStyle/>
        <a:p>
          <a:endParaRPr lang="en-US"/>
        </a:p>
      </dgm:t>
    </dgm:pt>
    <dgm:pt modelId="{B6F8F156-8EF0-4B22-82B7-49346F9A668F}" type="pres">
      <dgm:prSet presAssocID="{AA2ADA5C-8D10-40EF-B7F0-7D84CD8E451A}" presName="Name0" presStyleCnt="0">
        <dgm:presLayoutVars>
          <dgm:dir/>
          <dgm:resizeHandles val="exact"/>
        </dgm:presLayoutVars>
      </dgm:prSet>
      <dgm:spPr/>
      <dgm:t>
        <a:bodyPr/>
        <a:lstStyle/>
        <a:p>
          <a:endParaRPr lang="en-US"/>
        </a:p>
      </dgm:t>
    </dgm:pt>
    <dgm:pt modelId="{AA40DB72-0062-4D24-B472-00A6BD79E5F8}" type="pres">
      <dgm:prSet presAssocID="{AA2ADA5C-8D10-40EF-B7F0-7D84CD8E451A}" presName="bkgdShp" presStyleLbl="alignAccFollowNode1" presStyleIdx="0" presStyleCnt="1"/>
      <dgm:spPr/>
    </dgm:pt>
    <dgm:pt modelId="{F9692B6E-6867-487E-8EAB-64CA6987FFA4}" type="pres">
      <dgm:prSet presAssocID="{AA2ADA5C-8D10-40EF-B7F0-7D84CD8E451A}" presName="linComp" presStyleCnt="0"/>
      <dgm:spPr/>
    </dgm:pt>
    <dgm:pt modelId="{7F9B65B6-1543-45F5-B462-456D08832A01}" type="pres">
      <dgm:prSet presAssocID="{3DE0B39A-A7E3-42C7-98EC-68100156C220}" presName="compNode" presStyleCnt="0"/>
      <dgm:spPr/>
    </dgm:pt>
    <dgm:pt modelId="{45945FE1-EB56-4031-AE2A-AB5477EA3614}" type="pres">
      <dgm:prSet presAssocID="{3DE0B39A-A7E3-42C7-98EC-68100156C220}" presName="node" presStyleLbl="node1" presStyleIdx="0" presStyleCnt="3">
        <dgm:presLayoutVars>
          <dgm:bulletEnabled val="1"/>
        </dgm:presLayoutVars>
      </dgm:prSet>
      <dgm:spPr/>
      <dgm:t>
        <a:bodyPr/>
        <a:lstStyle/>
        <a:p>
          <a:endParaRPr lang="en-US"/>
        </a:p>
      </dgm:t>
    </dgm:pt>
    <dgm:pt modelId="{83EFA84D-2FC0-4785-A3CB-071771835D14}" type="pres">
      <dgm:prSet presAssocID="{3DE0B39A-A7E3-42C7-98EC-68100156C220}" presName="invisiNode" presStyleLbl="node1" presStyleIdx="0" presStyleCnt="3"/>
      <dgm:spPr/>
    </dgm:pt>
    <dgm:pt modelId="{5EE3E2E1-FEB4-4A3B-8B96-C7C249BBEFEA}" type="pres">
      <dgm:prSet presAssocID="{3DE0B39A-A7E3-42C7-98EC-68100156C220}" presName="imagNode"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521F565B-0E5F-4CFC-BDAE-45628F765446}" type="pres">
      <dgm:prSet presAssocID="{F78D6E88-2602-49CD-B1CC-F3F90AC68C36}" presName="sibTrans" presStyleLbl="sibTrans2D1" presStyleIdx="0" presStyleCnt="0"/>
      <dgm:spPr/>
      <dgm:t>
        <a:bodyPr/>
        <a:lstStyle/>
        <a:p>
          <a:endParaRPr lang="en-US"/>
        </a:p>
      </dgm:t>
    </dgm:pt>
    <dgm:pt modelId="{21B9B099-1A91-4A2B-97DB-C6B8FB353A90}" type="pres">
      <dgm:prSet presAssocID="{F802018E-E11F-4EA5-99D1-01A24817D107}" presName="compNode" presStyleCnt="0"/>
      <dgm:spPr/>
    </dgm:pt>
    <dgm:pt modelId="{B78C7F82-BF83-4C6E-8AB5-166F75604A56}" type="pres">
      <dgm:prSet presAssocID="{F802018E-E11F-4EA5-99D1-01A24817D107}" presName="node" presStyleLbl="node1" presStyleIdx="1" presStyleCnt="3">
        <dgm:presLayoutVars>
          <dgm:bulletEnabled val="1"/>
        </dgm:presLayoutVars>
      </dgm:prSet>
      <dgm:spPr/>
      <dgm:t>
        <a:bodyPr/>
        <a:lstStyle/>
        <a:p>
          <a:endParaRPr lang="en-US"/>
        </a:p>
      </dgm:t>
    </dgm:pt>
    <dgm:pt modelId="{12173835-29BB-4D56-AEC9-B23E64D9C755}" type="pres">
      <dgm:prSet presAssocID="{F802018E-E11F-4EA5-99D1-01A24817D107}" presName="invisiNode" presStyleLbl="node1" presStyleIdx="1" presStyleCnt="3"/>
      <dgm:spPr/>
    </dgm:pt>
    <dgm:pt modelId="{A082B4B9-F44C-4CE1-B9B0-5540656A7C3E}" type="pres">
      <dgm:prSet presAssocID="{F802018E-E11F-4EA5-99D1-01A24817D107}" presName="imagNode"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C616025F-8C90-4ED1-B32F-DB9DCBA71E60}" type="pres">
      <dgm:prSet presAssocID="{662378D2-386F-4E2D-AC50-C32AC814012D}" presName="sibTrans" presStyleLbl="sibTrans2D1" presStyleIdx="0" presStyleCnt="0"/>
      <dgm:spPr/>
      <dgm:t>
        <a:bodyPr/>
        <a:lstStyle/>
        <a:p>
          <a:endParaRPr lang="en-US"/>
        </a:p>
      </dgm:t>
    </dgm:pt>
    <dgm:pt modelId="{3D560246-DACB-4D18-8D18-8416B388E6AD}" type="pres">
      <dgm:prSet presAssocID="{2F7D81F1-16C0-45C8-ADB4-FA8BDC626ED2}" presName="compNode" presStyleCnt="0"/>
      <dgm:spPr/>
    </dgm:pt>
    <dgm:pt modelId="{811955EE-28C7-47C1-B54D-952D75EFE06E}" type="pres">
      <dgm:prSet presAssocID="{2F7D81F1-16C0-45C8-ADB4-FA8BDC626ED2}" presName="node" presStyleLbl="node1" presStyleIdx="2" presStyleCnt="3">
        <dgm:presLayoutVars>
          <dgm:bulletEnabled val="1"/>
        </dgm:presLayoutVars>
      </dgm:prSet>
      <dgm:spPr/>
      <dgm:t>
        <a:bodyPr/>
        <a:lstStyle/>
        <a:p>
          <a:endParaRPr lang="en-US"/>
        </a:p>
      </dgm:t>
    </dgm:pt>
    <dgm:pt modelId="{82DB5C6E-05A1-49C4-B137-F7619CF59248}" type="pres">
      <dgm:prSet presAssocID="{2F7D81F1-16C0-45C8-ADB4-FA8BDC626ED2}" presName="invisiNode" presStyleLbl="node1" presStyleIdx="2" presStyleCnt="3"/>
      <dgm:spPr/>
    </dgm:pt>
    <dgm:pt modelId="{BA8A266D-D5E0-4958-BD84-4167A0CA5FDE}" type="pres">
      <dgm:prSet presAssocID="{2F7D81F1-16C0-45C8-ADB4-FA8BDC626ED2}" presName="imagNode" presStyleLbl="fgImgPlace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39DFCB3E-97B2-4B66-9440-5B3ABD7F7F6A}" type="presOf" srcId="{AA2ADA5C-8D10-40EF-B7F0-7D84CD8E451A}" destId="{B6F8F156-8EF0-4B22-82B7-49346F9A668F}" srcOrd="0" destOrd="0" presId="urn:microsoft.com/office/officeart/2005/8/layout/pList2#3"/>
    <dgm:cxn modelId="{D6A67860-CDCD-4EBE-B330-86DFFACD1503}" srcId="{AA2ADA5C-8D10-40EF-B7F0-7D84CD8E451A}" destId="{2F7D81F1-16C0-45C8-ADB4-FA8BDC626ED2}" srcOrd="2" destOrd="0" parTransId="{3FFC78D0-D2BA-49F6-9A9C-5AF26846CDD0}" sibTransId="{BC322374-BF4E-4335-B407-72493E4E9299}"/>
    <dgm:cxn modelId="{F4E5563B-F774-4404-BAEB-4455545038E8}" srcId="{AA2ADA5C-8D10-40EF-B7F0-7D84CD8E451A}" destId="{3DE0B39A-A7E3-42C7-98EC-68100156C220}" srcOrd="0" destOrd="0" parTransId="{B0D9A44C-FD08-4DA9-AF02-8B0FEB3D8A97}" sibTransId="{F78D6E88-2602-49CD-B1CC-F3F90AC68C36}"/>
    <dgm:cxn modelId="{A53F609B-FE40-4715-B9B2-70C7C044BE99}" srcId="{F802018E-E11F-4EA5-99D1-01A24817D107}" destId="{9CB3EBAC-5169-4FBC-B52C-D1B453458DD9}" srcOrd="0" destOrd="0" parTransId="{4C1AF905-E3B2-4D36-983C-570E98CA29B7}" sibTransId="{E1C13D86-93EE-4D86-BFE6-A2AB51872D1D}"/>
    <dgm:cxn modelId="{8FF82315-C108-4635-945E-E2D401571A7C}" type="presOf" srcId="{51A190E4-1B0C-45FD-93EC-3A7BEA2DF783}" destId="{811955EE-28C7-47C1-B54D-952D75EFE06E}" srcOrd="0" destOrd="1" presId="urn:microsoft.com/office/officeart/2005/8/layout/pList2#3"/>
    <dgm:cxn modelId="{C2152059-92C1-423F-BD5E-3554F632CA7A}" type="presOf" srcId="{662378D2-386F-4E2D-AC50-C32AC814012D}" destId="{C616025F-8C90-4ED1-B32F-DB9DCBA71E60}" srcOrd="0" destOrd="0" presId="urn:microsoft.com/office/officeart/2005/8/layout/pList2#3"/>
    <dgm:cxn modelId="{A2AAFDF1-3C9B-44D4-8AB8-B00BD6A49770}" type="presOf" srcId="{F802018E-E11F-4EA5-99D1-01A24817D107}" destId="{B78C7F82-BF83-4C6E-8AB5-166F75604A56}" srcOrd="0" destOrd="0" presId="urn:microsoft.com/office/officeart/2005/8/layout/pList2#3"/>
    <dgm:cxn modelId="{D9F01B52-DE2E-4E67-85D7-1082998D9D76}" type="presOf" srcId="{2F7D81F1-16C0-45C8-ADB4-FA8BDC626ED2}" destId="{811955EE-28C7-47C1-B54D-952D75EFE06E}" srcOrd="0" destOrd="0" presId="urn:microsoft.com/office/officeart/2005/8/layout/pList2#3"/>
    <dgm:cxn modelId="{4E748012-587B-4ADA-87E5-4AE9214DCEA8}" type="presOf" srcId="{9CB3EBAC-5169-4FBC-B52C-D1B453458DD9}" destId="{B78C7F82-BF83-4C6E-8AB5-166F75604A56}" srcOrd="0" destOrd="1" presId="urn:microsoft.com/office/officeart/2005/8/layout/pList2#3"/>
    <dgm:cxn modelId="{818EF2FB-8060-4686-9B7F-727B7E4C7582}" srcId="{2F7D81F1-16C0-45C8-ADB4-FA8BDC626ED2}" destId="{51A190E4-1B0C-45FD-93EC-3A7BEA2DF783}" srcOrd="0" destOrd="0" parTransId="{E44BEC0F-CEED-43BF-B711-3A001AB26EDC}" sibTransId="{A27D44B3-0E39-4A2A-B4F5-A9A14670CB96}"/>
    <dgm:cxn modelId="{C66DE812-1811-4E6B-A139-9FDDB1766775}" type="presOf" srcId="{3DE0B39A-A7E3-42C7-98EC-68100156C220}" destId="{45945FE1-EB56-4031-AE2A-AB5477EA3614}" srcOrd="0" destOrd="0" presId="urn:microsoft.com/office/officeart/2005/8/layout/pList2#3"/>
    <dgm:cxn modelId="{FE09AD93-C02A-4603-8DD6-D8655440F86F}" type="presOf" srcId="{F78D6E88-2602-49CD-B1CC-F3F90AC68C36}" destId="{521F565B-0E5F-4CFC-BDAE-45628F765446}" srcOrd="0" destOrd="0" presId="urn:microsoft.com/office/officeart/2005/8/layout/pList2#3"/>
    <dgm:cxn modelId="{C4EBDFD4-AED6-4D07-90B9-FA515B0F29A7}" srcId="{AA2ADA5C-8D10-40EF-B7F0-7D84CD8E451A}" destId="{F802018E-E11F-4EA5-99D1-01A24817D107}" srcOrd="1" destOrd="0" parTransId="{5782821C-A01E-4D15-9663-5FD24F966B7C}" sibTransId="{662378D2-386F-4E2D-AC50-C32AC814012D}"/>
    <dgm:cxn modelId="{D81872DB-542D-4B2E-9DA5-BBD70298820F}" type="presParOf" srcId="{B6F8F156-8EF0-4B22-82B7-49346F9A668F}" destId="{AA40DB72-0062-4D24-B472-00A6BD79E5F8}" srcOrd="0" destOrd="0" presId="urn:microsoft.com/office/officeart/2005/8/layout/pList2#3"/>
    <dgm:cxn modelId="{D5AA1F13-E509-447C-8C01-6C4F4A05D09F}" type="presParOf" srcId="{B6F8F156-8EF0-4B22-82B7-49346F9A668F}" destId="{F9692B6E-6867-487E-8EAB-64CA6987FFA4}" srcOrd="1" destOrd="0" presId="urn:microsoft.com/office/officeart/2005/8/layout/pList2#3"/>
    <dgm:cxn modelId="{5BB97E22-5556-4673-8904-CEA285415ABD}" type="presParOf" srcId="{F9692B6E-6867-487E-8EAB-64CA6987FFA4}" destId="{7F9B65B6-1543-45F5-B462-456D08832A01}" srcOrd="0" destOrd="0" presId="urn:microsoft.com/office/officeart/2005/8/layout/pList2#3"/>
    <dgm:cxn modelId="{407E53E6-D85D-4C24-AF3B-5491A2124FC3}" type="presParOf" srcId="{7F9B65B6-1543-45F5-B462-456D08832A01}" destId="{45945FE1-EB56-4031-AE2A-AB5477EA3614}" srcOrd="0" destOrd="0" presId="urn:microsoft.com/office/officeart/2005/8/layout/pList2#3"/>
    <dgm:cxn modelId="{7A9A9EBA-A643-4DB1-91EE-B6DD2FFA6CF3}" type="presParOf" srcId="{7F9B65B6-1543-45F5-B462-456D08832A01}" destId="{83EFA84D-2FC0-4785-A3CB-071771835D14}" srcOrd="1" destOrd="0" presId="urn:microsoft.com/office/officeart/2005/8/layout/pList2#3"/>
    <dgm:cxn modelId="{2748DE09-C264-4DAE-9A01-03304C136F50}" type="presParOf" srcId="{7F9B65B6-1543-45F5-B462-456D08832A01}" destId="{5EE3E2E1-FEB4-4A3B-8B96-C7C249BBEFEA}" srcOrd="2" destOrd="0" presId="urn:microsoft.com/office/officeart/2005/8/layout/pList2#3"/>
    <dgm:cxn modelId="{012AE34B-8BCE-44A0-9A9A-59FEA2907A5A}" type="presParOf" srcId="{F9692B6E-6867-487E-8EAB-64CA6987FFA4}" destId="{521F565B-0E5F-4CFC-BDAE-45628F765446}" srcOrd="1" destOrd="0" presId="urn:microsoft.com/office/officeart/2005/8/layout/pList2#3"/>
    <dgm:cxn modelId="{4FDFC40C-D839-4FD9-97FD-982C28E1DC57}" type="presParOf" srcId="{F9692B6E-6867-487E-8EAB-64CA6987FFA4}" destId="{21B9B099-1A91-4A2B-97DB-C6B8FB353A90}" srcOrd="2" destOrd="0" presId="urn:microsoft.com/office/officeart/2005/8/layout/pList2#3"/>
    <dgm:cxn modelId="{855AA76F-4086-425B-8ACB-63842FF8E687}" type="presParOf" srcId="{21B9B099-1A91-4A2B-97DB-C6B8FB353A90}" destId="{B78C7F82-BF83-4C6E-8AB5-166F75604A56}" srcOrd="0" destOrd="0" presId="urn:microsoft.com/office/officeart/2005/8/layout/pList2#3"/>
    <dgm:cxn modelId="{1528CEF2-A5C2-45A5-8160-D01CF70FEAA2}" type="presParOf" srcId="{21B9B099-1A91-4A2B-97DB-C6B8FB353A90}" destId="{12173835-29BB-4D56-AEC9-B23E64D9C755}" srcOrd="1" destOrd="0" presId="urn:microsoft.com/office/officeart/2005/8/layout/pList2#3"/>
    <dgm:cxn modelId="{B114D7C2-0EC3-44D3-838B-6F22D94FB196}" type="presParOf" srcId="{21B9B099-1A91-4A2B-97DB-C6B8FB353A90}" destId="{A082B4B9-F44C-4CE1-B9B0-5540656A7C3E}" srcOrd="2" destOrd="0" presId="urn:microsoft.com/office/officeart/2005/8/layout/pList2#3"/>
    <dgm:cxn modelId="{D58384B6-6A19-43A2-A4D2-6EC2C1BD252E}" type="presParOf" srcId="{F9692B6E-6867-487E-8EAB-64CA6987FFA4}" destId="{C616025F-8C90-4ED1-B32F-DB9DCBA71E60}" srcOrd="3" destOrd="0" presId="urn:microsoft.com/office/officeart/2005/8/layout/pList2#3"/>
    <dgm:cxn modelId="{0B012974-C577-43BC-914C-948FE0262B91}" type="presParOf" srcId="{F9692B6E-6867-487E-8EAB-64CA6987FFA4}" destId="{3D560246-DACB-4D18-8D18-8416B388E6AD}" srcOrd="4" destOrd="0" presId="urn:microsoft.com/office/officeart/2005/8/layout/pList2#3"/>
    <dgm:cxn modelId="{28EDB946-435C-4A96-AB6E-D05C97861716}" type="presParOf" srcId="{3D560246-DACB-4D18-8D18-8416B388E6AD}" destId="{811955EE-28C7-47C1-B54D-952D75EFE06E}" srcOrd="0" destOrd="0" presId="urn:microsoft.com/office/officeart/2005/8/layout/pList2#3"/>
    <dgm:cxn modelId="{B5CA8F80-7CFC-4F21-9EE8-F8A8EE709693}" type="presParOf" srcId="{3D560246-DACB-4D18-8D18-8416B388E6AD}" destId="{82DB5C6E-05A1-49C4-B137-F7619CF59248}" srcOrd="1" destOrd="0" presId="urn:microsoft.com/office/officeart/2005/8/layout/pList2#3"/>
    <dgm:cxn modelId="{4D7254D7-E425-44F8-A785-7A1F608AF9EA}" type="presParOf" srcId="{3D560246-DACB-4D18-8D18-8416B388E6AD}" destId="{BA8A266D-D5E0-4958-BD84-4167A0CA5FDE}" srcOrd="2" destOrd="0" presId="urn:microsoft.com/office/officeart/2005/8/layout/pList2#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6324173-6D78-4E5D-BC84-0835EE8204EF}"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2881BE19-95E5-49D0-9345-1EE44A6F7F4C}">
      <dgm:prSet custT="1"/>
      <dgm:spPr>
        <a:solidFill>
          <a:schemeClr val="accent1">
            <a:lumMod val="75000"/>
          </a:schemeClr>
        </a:solidFill>
      </dgm:spPr>
      <dgm:t>
        <a:bodyPr/>
        <a:lstStyle/>
        <a:p>
          <a:pPr algn="ctr" rtl="0"/>
          <a:r>
            <a:rPr lang="en-US" sz="2000" b="1" dirty="0" smtClean="0">
              <a:latin typeface="Arial" pitchFamily="34" charset="0"/>
              <a:cs typeface="Arial" pitchFamily="34" charset="0"/>
            </a:rPr>
            <a:t>Maggie </a:t>
          </a:r>
          <a:r>
            <a:rPr lang="en-US" sz="2000" b="1" dirty="0" err="1" smtClean="0">
              <a:latin typeface="Arial" pitchFamily="34" charset="0"/>
              <a:cs typeface="Arial" pitchFamily="34" charset="0"/>
            </a:rPr>
            <a:t>Shiffrar</a:t>
          </a:r>
          <a:r>
            <a:rPr lang="en-US" sz="2000" b="1" dirty="0" smtClean="0">
              <a:latin typeface="Arial" pitchFamily="34" charset="0"/>
              <a:cs typeface="Arial" pitchFamily="34" charset="0"/>
            </a:rPr>
            <a:t> and Judith Weis </a:t>
          </a:r>
          <a:endParaRPr lang="en-US" sz="2000" b="1" dirty="0">
            <a:latin typeface="Arial" pitchFamily="34" charset="0"/>
            <a:cs typeface="Arial" pitchFamily="34" charset="0"/>
          </a:endParaRPr>
        </a:p>
      </dgm:t>
    </dgm:pt>
    <dgm:pt modelId="{91C9C3EC-7E69-470B-B4E0-904793F8D391}" type="parTrans" cxnId="{6770A0F9-8720-4D68-B409-8D4EC274B767}">
      <dgm:prSet/>
      <dgm:spPr/>
      <dgm:t>
        <a:bodyPr/>
        <a:lstStyle/>
        <a:p>
          <a:endParaRPr lang="en-US"/>
        </a:p>
      </dgm:t>
    </dgm:pt>
    <dgm:pt modelId="{6E2CE4A6-6EED-44CD-9DFA-0806BF2FD136}" type="sibTrans" cxnId="{6770A0F9-8720-4D68-B409-8D4EC274B767}">
      <dgm:prSet/>
      <dgm:spPr/>
      <dgm:t>
        <a:bodyPr/>
        <a:lstStyle/>
        <a:p>
          <a:endParaRPr lang="en-US"/>
        </a:p>
      </dgm:t>
    </dgm:pt>
    <dgm:pt modelId="{44414AB9-858E-4ADF-BA37-CA37C2804B40}">
      <dgm:prSet custT="1"/>
      <dgm:spPr>
        <a:solidFill>
          <a:schemeClr val="accent1">
            <a:lumMod val="75000"/>
          </a:schemeClr>
        </a:solidFill>
      </dgm:spPr>
      <dgm:t>
        <a:bodyPr/>
        <a:lstStyle/>
        <a:p>
          <a:pPr rtl="0"/>
          <a:r>
            <a:rPr lang="en-US" sz="2000" b="1" dirty="0" smtClean="0">
              <a:latin typeface="Arial" pitchFamily="34" charset="0"/>
              <a:cs typeface="Arial" pitchFamily="34" charset="0"/>
            </a:rPr>
            <a:t> Context</a:t>
          </a:r>
          <a:endParaRPr lang="en-US" sz="2000" b="1" dirty="0">
            <a:latin typeface="Arial" pitchFamily="34" charset="0"/>
            <a:cs typeface="Arial" pitchFamily="34" charset="0"/>
          </a:endParaRPr>
        </a:p>
      </dgm:t>
    </dgm:pt>
    <dgm:pt modelId="{7C43B909-340B-454F-A996-ED42C8FBE875}" type="parTrans" cxnId="{E2D7A7A7-388F-4DA4-A01F-8AB6DAF6C5A7}">
      <dgm:prSet/>
      <dgm:spPr/>
      <dgm:t>
        <a:bodyPr/>
        <a:lstStyle/>
        <a:p>
          <a:endParaRPr lang="en-US"/>
        </a:p>
      </dgm:t>
    </dgm:pt>
    <dgm:pt modelId="{2D2E3A2D-AF64-4BC7-BF19-3906FEC2D0A0}" type="sibTrans" cxnId="{E2D7A7A7-388F-4DA4-A01F-8AB6DAF6C5A7}">
      <dgm:prSet/>
      <dgm:spPr/>
      <dgm:t>
        <a:bodyPr/>
        <a:lstStyle/>
        <a:p>
          <a:endParaRPr lang="en-US"/>
        </a:p>
      </dgm:t>
    </dgm:pt>
    <dgm:pt modelId="{1657AD52-C7A7-4D0F-81A0-ACD242C428C7}">
      <dgm:prSet custT="1"/>
      <dgm:spPr/>
      <dgm:t>
        <a:bodyPr/>
        <a:lstStyle/>
        <a:p>
          <a:pPr rtl="0"/>
          <a:r>
            <a:rPr lang="en-US" sz="2000" dirty="0" smtClean="0"/>
            <a:t>Most diverse campus</a:t>
          </a:r>
          <a:endParaRPr lang="en-US" sz="2000" dirty="0"/>
        </a:p>
      </dgm:t>
    </dgm:pt>
    <dgm:pt modelId="{7BEDE148-820D-42FB-B85C-6D4AD13E489C}" type="parTrans" cxnId="{08B8AC13-BE97-46B7-9720-BBA5CDE3AB8F}">
      <dgm:prSet/>
      <dgm:spPr/>
      <dgm:t>
        <a:bodyPr/>
        <a:lstStyle/>
        <a:p>
          <a:endParaRPr lang="en-US"/>
        </a:p>
      </dgm:t>
    </dgm:pt>
    <dgm:pt modelId="{51F87AA9-28D5-4227-A7AA-F161933CF48E}" type="sibTrans" cxnId="{08B8AC13-BE97-46B7-9720-BBA5CDE3AB8F}">
      <dgm:prSet/>
      <dgm:spPr/>
      <dgm:t>
        <a:bodyPr/>
        <a:lstStyle/>
        <a:p>
          <a:endParaRPr lang="en-US"/>
        </a:p>
      </dgm:t>
    </dgm:pt>
    <dgm:pt modelId="{33EB2AEC-4845-46FD-89C5-F146224963F9}">
      <dgm:prSet custT="1"/>
      <dgm:spPr/>
      <dgm:t>
        <a:bodyPr/>
        <a:lstStyle/>
        <a:p>
          <a:pPr rtl="0"/>
          <a:r>
            <a:rPr lang="en-US" sz="2000" dirty="0" smtClean="0"/>
            <a:t>History of civil rights</a:t>
          </a:r>
          <a:endParaRPr lang="en-US" sz="2000" dirty="0"/>
        </a:p>
      </dgm:t>
    </dgm:pt>
    <dgm:pt modelId="{F4CFFFBE-92FC-496D-ACB8-969C292A516E}" type="parTrans" cxnId="{E929C3FD-9F88-44E8-8B8B-2484C87EF9A6}">
      <dgm:prSet/>
      <dgm:spPr/>
      <dgm:t>
        <a:bodyPr/>
        <a:lstStyle/>
        <a:p>
          <a:endParaRPr lang="en-US"/>
        </a:p>
      </dgm:t>
    </dgm:pt>
    <dgm:pt modelId="{8A482261-EC96-44BE-B853-302A6E2370E7}" type="sibTrans" cxnId="{E929C3FD-9F88-44E8-8B8B-2484C87EF9A6}">
      <dgm:prSet/>
      <dgm:spPr/>
      <dgm:t>
        <a:bodyPr/>
        <a:lstStyle/>
        <a:p>
          <a:endParaRPr lang="en-US"/>
        </a:p>
      </dgm:t>
    </dgm:pt>
    <dgm:pt modelId="{612ECDEA-F89A-46B6-8ADB-07E30B096B91}">
      <dgm:prSet custT="1"/>
      <dgm:spPr/>
      <dgm:t>
        <a:bodyPr/>
        <a:lstStyle/>
        <a:p>
          <a:pPr rtl="0"/>
          <a:r>
            <a:rPr lang="en-US" sz="2000" dirty="0" smtClean="0"/>
            <a:t>Concentration of  professional schools</a:t>
          </a:r>
          <a:endParaRPr lang="en-US" sz="2000" dirty="0"/>
        </a:p>
      </dgm:t>
    </dgm:pt>
    <dgm:pt modelId="{D41880FC-9378-4B36-A2B4-8AEE4A7D2915}" type="parTrans" cxnId="{BC116878-CFC8-41CF-94D9-5FCD7A80122B}">
      <dgm:prSet/>
      <dgm:spPr/>
      <dgm:t>
        <a:bodyPr/>
        <a:lstStyle/>
        <a:p>
          <a:endParaRPr lang="en-US"/>
        </a:p>
      </dgm:t>
    </dgm:pt>
    <dgm:pt modelId="{4C0E2E29-F431-41B5-9776-61ACB96BFBD2}" type="sibTrans" cxnId="{BC116878-CFC8-41CF-94D9-5FCD7A80122B}">
      <dgm:prSet/>
      <dgm:spPr/>
      <dgm:t>
        <a:bodyPr/>
        <a:lstStyle/>
        <a:p>
          <a:endParaRPr lang="en-US"/>
        </a:p>
      </dgm:t>
    </dgm:pt>
    <dgm:pt modelId="{FC2F9F10-93FE-452B-B148-64602DC565F8}">
      <dgm:prSet custT="1"/>
      <dgm:spPr>
        <a:solidFill>
          <a:schemeClr val="accent1">
            <a:lumMod val="75000"/>
          </a:schemeClr>
        </a:solidFill>
      </dgm:spPr>
      <dgm:t>
        <a:bodyPr/>
        <a:lstStyle/>
        <a:p>
          <a:pPr rtl="0"/>
          <a:r>
            <a:rPr lang="en-US" sz="2000" b="1" dirty="0" smtClean="0">
              <a:latin typeface="Arial" pitchFamily="34" charset="0"/>
              <a:cs typeface="Arial" pitchFamily="34" charset="0"/>
            </a:rPr>
            <a:t> Research and Programming Highlights</a:t>
          </a:r>
          <a:endParaRPr lang="en-US" sz="2000" b="1" dirty="0">
            <a:latin typeface="Arial" pitchFamily="34" charset="0"/>
            <a:cs typeface="Arial" pitchFamily="34" charset="0"/>
          </a:endParaRPr>
        </a:p>
      </dgm:t>
    </dgm:pt>
    <dgm:pt modelId="{8E3625D6-21A9-44F8-A4B3-38E9533EA938}" type="parTrans" cxnId="{1D51C1E0-A940-41E6-9049-943AB411E87D}">
      <dgm:prSet/>
      <dgm:spPr/>
      <dgm:t>
        <a:bodyPr/>
        <a:lstStyle/>
        <a:p>
          <a:endParaRPr lang="en-US"/>
        </a:p>
      </dgm:t>
    </dgm:pt>
    <dgm:pt modelId="{C7F82652-7555-4105-8295-9F3291C8F6EF}" type="sibTrans" cxnId="{1D51C1E0-A940-41E6-9049-943AB411E87D}">
      <dgm:prSet/>
      <dgm:spPr/>
      <dgm:t>
        <a:bodyPr/>
        <a:lstStyle/>
        <a:p>
          <a:endParaRPr lang="en-US"/>
        </a:p>
      </dgm:t>
    </dgm:pt>
    <dgm:pt modelId="{1943E308-19F0-4C58-8CE0-8CEEA96284E1}">
      <dgm:prSet custT="1"/>
      <dgm:spPr/>
      <dgm:t>
        <a:bodyPr/>
        <a:lstStyle/>
        <a:p>
          <a:pPr rtl="0"/>
          <a:r>
            <a:rPr lang="en-US" sz="2000" dirty="0" smtClean="0"/>
            <a:t>Newark Faculty Salary Study</a:t>
          </a:r>
          <a:endParaRPr lang="en-US" sz="2000" dirty="0"/>
        </a:p>
      </dgm:t>
    </dgm:pt>
    <dgm:pt modelId="{41DFD65A-3818-4ABB-AAE5-B44841C9E158}" type="parTrans" cxnId="{20A1F356-8EB4-46EC-BBFC-3AC5D2698B8D}">
      <dgm:prSet/>
      <dgm:spPr/>
      <dgm:t>
        <a:bodyPr/>
        <a:lstStyle/>
        <a:p>
          <a:endParaRPr lang="en-US"/>
        </a:p>
      </dgm:t>
    </dgm:pt>
    <dgm:pt modelId="{92ABFB8B-849F-4037-97AC-0CF36069817E}" type="sibTrans" cxnId="{20A1F356-8EB4-46EC-BBFC-3AC5D2698B8D}">
      <dgm:prSet/>
      <dgm:spPr/>
      <dgm:t>
        <a:bodyPr/>
        <a:lstStyle/>
        <a:p>
          <a:endParaRPr lang="en-US"/>
        </a:p>
      </dgm:t>
    </dgm:pt>
    <dgm:pt modelId="{DFC77369-DBD7-4FDD-8CF5-37B0CA18593C}">
      <dgm:prSet custT="1"/>
      <dgm:spPr/>
      <dgm:t>
        <a:bodyPr/>
        <a:lstStyle/>
        <a:p>
          <a:pPr rtl="0"/>
          <a:r>
            <a:rPr lang="en-US" sz="2000" dirty="0" smtClean="0"/>
            <a:t>Enhanced visibility via website, forging relationships with program officers in Washington</a:t>
          </a:r>
          <a:endParaRPr lang="en-US" sz="2000" dirty="0"/>
        </a:p>
      </dgm:t>
    </dgm:pt>
    <dgm:pt modelId="{92F67F74-160B-44AA-B79D-90913A5F841D}" type="parTrans" cxnId="{3482C268-B401-46E2-9A0E-389CF051FBF5}">
      <dgm:prSet/>
      <dgm:spPr/>
      <dgm:t>
        <a:bodyPr/>
        <a:lstStyle/>
        <a:p>
          <a:endParaRPr lang="en-US"/>
        </a:p>
      </dgm:t>
    </dgm:pt>
    <dgm:pt modelId="{F1EBEC51-B391-4F7E-97C9-20AE66B0F78A}" type="sibTrans" cxnId="{3482C268-B401-46E2-9A0E-389CF051FBF5}">
      <dgm:prSet/>
      <dgm:spPr/>
      <dgm:t>
        <a:bodyPr/>
        <a:lstStyle/>
        <a:p>
          <a:endParaRPr lang="en-US"/>
        </a:p>
      </dgm:t>
    </dgm:pt>
    <dgm:pt modelId="{B8840A41-314D-44B0-8D8A-4DF614E427BC}">
      <dgm:prSet custT="1"/>
      <dgm:spPr/>
      <dgm:t>
        <a:bodyPr/>
        <a:lstStyle/>
        <a:p>
          <a:pPr rtl="0"/>
          <a:r>
            <a:rPr lang="en-US" sz="2000" dirty="0" smtClean="0"/>
            <a:t>Distinguished Lecture Series</a:t>
          </a:r>
          <a:endParaRPr lang="en-US" sz="2000" dirty="0"/>
        </a:p>
      </dgm:t>
    </dgm:pt>
    <dgm:pt modelId="{605E6F42-0C2D-4D27-B372-6FAFE6B718D1}" type="parTrans" cxnId="{636C1D9F-A3CE-459B-A012-97AC711E2F9A}">
      <dgm:prSet/>
      <dgm:spPr/>
      <dgm:t>
        <a:bodyPr/>
        <a:lstStyle/>
        <a:p>
          <a:endParaRPr lang="en-US"/>
        </a:p>
      </dgm:t>
    </dgm:pt>
    <dgm:pt modelId="{053086BD-F983-4F1F-9D34-786920120FFD}" type="sibTrans" cxnId="{636C1D9F-A3CE-459B-A012-97AC711E2F9A}">
      <dgm:prSet/>
      <dgm:spPr/>
      <dgm:t>
        <a:bodyPr/>
        <a:lstStyle/>
        <a:p>
          <a:endParaRPr lang="en-US"/>
        </a:p>
      </dgm:t>
    </dgm:pt>
    <dgm:pt modelId="{10CCD00E-9A52-4B6D-B62A-E9B70EC8D95E}">
      <dgm:prSet custT="1"/>
      <dgm:spPr/>
      <dgm:t>
        <a:bodyPr/>
        <a:lstStyle/>
        <a:p>
          <a:pPr rtl="0"/>
          <a:r>
            <a:rPr lang="en-US" sz="2000" dirty="0" smtClean="0"/>
            <a:t>Child Care Center development</a:t>
          </a:r>
          <a:endParaRPr lang="en-US" sz="2000" dirty="0"/>
        </a:p>
      </dgm:t>
    </dgm:pt>
    <dgm:pt modelId="{26B8E346-BDAB-4B40-886E-2E4021C11BBB}" type="parTrans" cxnId="{B3B65CEC-952C-4F69-8471-48B632B085A1}">
      <dgm:prSet/>
      <dgm:spPr/>
      <dgm:t>
        <a:bodyPr/>
        <a:lstStyle/>
        <a:p>
          <a:endParaRPr lang="en-US"/>
        </a:p>
      </dgm:t>
    </dgm:pt>
    <dgm:pt modelId="{F12034CD-1704-4AB5-AB1C-32F03C780454}" type="sibTrans" cxnId="{B3B65CEC-952C-4F69-8471-48B632B085A1}">
      <dgm:prSet/>
      <dgm:spPr/>
      <dgm:t>
        <a:bodyPr/>
        <a:lstStyle/>
        <a:p>
          <a:endParaRPr lang="en-US"/>
        </a:p>
      </dgm:t>
    </dgm:pt>
    <dgm:pt modelId="{4196890E-57AD-4324-9D47-DDF0B2C829EE}">
      <dgm:prSet custT="1"/>
      <dgm:spPr/>
      <dgm:t>
        <a:bodyPr/>
        <a:lstStyle/>
        <a:p>
          <a:pPr rtl="0"/>
          <a:r>
            <a:rPr lang="en-US" sz="2000" dirty="0" smtClean="0"/>
            <a:t>Historical Perspective on Gender Equity </a:t>
          </a:r>
          <a:endParaRPr lang="en-US" sz="2000" dirty="0"/>
        </a:p>
      </dgm:t>
    </dgm:pt>
    <dgm:pt modelId="{18E83D8B-3E61-4C25-A91D-64AE7A539A09}" type="parTrans" cxnId="{7F3AC897-2791-47F4-BB0D-28833EDB12A7}">
      <dgm:prSet/>
      <dgm:spPr/>
      <dgm:t>
        <a:bodyPr/>
        <a:lstStyle/>
        <a:p>
          <a:endParaRPr lang="en-US"/>
        </a:p>
      </dgm:t>
    </dgm:pt>
    <dgm:pt modelId="{AAF38FA3-96AB-4180-AA8A-18F5F50E72F5}" type="sibTrans" cxnId="{7F3AC897-2791-47F4-BB0D-28833EDB12A7}">
      <dgm:prSet/>
      <dgm:spPr/>
      <dgm:t>
        <a:bodyPr/>
        <a:lstStyle/>
        <a:p>
          <a:endParaRPr lang="en-US"/>
        </a:p>
      </dgm:t>
    </dgm:pt>
    <dgm:pt modelId="{F4694A07-CA20-4ED6-8FB0-39BE0D1BA260}" type="pres">
      <dgm:prSet presAssocID="{46324173-6D78-4E5D-BC84-0835EE8204EF}" presName="linear" presStyleCnt="0">
        <dgm:presLayoutVars>
          <dgm:animLvl val="lvl"/>
          <dgm:resizeHandles val="exact"/>
        </dgm:presLayoutVars>
      </dgm:prSet>
      <dgm:spPr/>
      <dgm:t>
        <a:bodyPr/>
        <a:lstStyle/>
        <a:p>
          <a:endParaRPr lang="en-US"/>
        </a:p>
      </dgm:t>
    </dgm:pt>
    <dgm:pt modelId="{A8A3C332-5590-4322-9A4B-E6DB5BD617E6}" type="pres">
      <dgm:prSet presAssocID="{2881BE19-95E5-49D0-9345-1EE44A6F7F4C}" presName="parentText" presStyleLbl="node1" presStyleIdx="0" presStyleCnt="3" custScaleX="55539" custLinFactNeighborX="-21572" custLinFactNeighborY="-25698">
        <dgm:presLayoutVars>
          <dgm:chMax val="0"/>
          <dgm:bulletEnabled val="1"/>
        </dgm:presLayoutVars>
      </dgm:prSet>
      <dgm:spPr/>
      <dgm:t>
        <a:bodyPr/>
        <a:lstStyle/>
        <a:p>
          <a:endParaRPr lang="en-US"/>
        </a:p>
      </dgm:t>
    </dgm:pt>
    <dgm:pt modelId="{8EA954A1-50A9-4BBC-97D2-A9EA54A0F10F}" type="pres">
      <dgm:prSet presAssocID="{6E2CE4A6-6EED-44CD-9DFA-0806BF2FD136}" presName="spacer" presStyleCnt="0"/>
      <dgm:spPr/>
    </dgm:pt>
    <dgm:pt modelId="{CC66F834-5C46-4765-9571-9BC91A1D3597}" type="pres">
      <dgm:prSet presAssocID="{44414AB9-858E-4ADF-BA37-CA37C2804B40}" presName="parentText" presStyleLbl="node1" presStyleIdx="1" presStyleCnt="3" custScaleX="42455" custLinFactNeighborX="29160" custLinFactNeighborY="-76102">
        <dgm:presLayoutVars>
          <dgm:chMax val="0"/>
          <dgm:bulletEnabled val="1"/>
        </dgm:presLayoutVars>
      </dgm:prSet>
      <dgm:spPr/>
      <dgm:t>
        <a:bodyPr/>
        <a:lstStyle/>
        <a:p>
          <a:endParaRPr lang="en-US"/>
        </a:p>
      </dgm:t>
    </dgm:pt>
    <dgm:pt modelId="{31365F77-0932-4626-A0AC-383347BDF668}" type="pres">
      <dgm:prSet presAssocID="{44414AB9-858E-4ADF-BA37-CA37C2804B40}" presName="childText" presStyleLbl="revTx" presStyleIdx="0" presStyleCnt="2" custScaleX="41336" custLinFactY="-3736" custLinFactNeighborX="26778" custLinFactNeighborY="-100000">
        <dgm:presLayoutVars>
          <dgm:bulletEnabled val="1"/>
        </dgm:presLayoutVars>
      </dgm:prSet>
      <dgm:spPr/>
      <dgm:t>
        <a:bodyPr/>
        <a:lstStyle/>
        <a:p>
          <a:endParaRPr lang="en-US"/>
        </a:p>
      </dgm:t>
    </dgm:pt>
    <dgm:pt modelId="{B7449F1C-6754-4308-9889-0ED084F743B6}" type="pres">
      <dgm:prSet presAssocID="{FC2F9F10-93FE-452B-B148-64602DC565F8}" presName="parentText" presStyleLbl="node1" presStyleIdx="2" presStyleCnt="3" custLinFactNeighborY="-5211">
        <dgm:presLayoutVars>
          <dgm:chMax val="0"/>
          <dgm:bulletEnabled val="1"/>
        </dgm:presLayoutVars>
      </dgm:prSet>
      <dgm:spPr/>
      <dgm:t>
        <a:bodyPr/>
        <a:lstStyle/>
        <a:p>
          <a:endParaRPr lang="en-US"/>
        </a:p>
      </dgm:t>
    </dgm:pt>
    <dgm:pt modelId="{86225345-E00B-42A3-8A13-5D1726AB081F}" type="pres">
      <dgm:prSet presAssocID="{FC2F9F10-93FE-452B-B148-64602DC565F8}" presName="childText" presStyleLbl="revTx" presStyleIdx="1" presStyleCnt="2">
        <dgm:presLayoutVars>
          <dgm:bulletEnabled val="1"/>
        </dgm:presLayoutVars>
      </dgm:prSet>
      <dgm:spPr/>
      <dgm:t>
        <a:bodyPr/>
        <a:lstStyle/>
        <a:p>
          <a:endParaRPr lang="en-US"/>
        </a:p>
      </dgm:t>
    </dgm:pt>
  </dgm:ptLst>
  <dgm:cxnLst>
    <dgm:cxn modelId="{82C8E57F-B362-413D-A615-8B195976D24F}" type="presOf" srcId="{4196890E-57AD-4324-9D47-DDF0B2C829EE}" destId="{86225345-E00B-42A3-8A13-5D1726AB081F}" srcOrd="0" destOrd="0" presId="urn:microsoft.com/office/officeart/2005/8/layout/vList2"/>
    <dgm:cxn modelId="{FD6F0B44-BDCB-452D-A8B6-2DF20F48D3B7}" type="presOf" srcId="{33EB2AEC-4845-46FD-89C5-F146224963F9}" destId="{31365F77-0932-4626-A0AC-383347BDF668}" srcOrd="0" destOrd="1" presId="urn:microsoft.com/office/officeart/2005/8/layout/vList2"/>
    <dgm:cxn modelId="{B7F57CCF-9C0F-40F3-803E-6D968972D95E}" type="presOf" srcId="{B8840A41-314D-44B0-8D8A-4DF614E427BC}" destId="{86225345-E00B-42A3-8A13-5D1726AB081F}" srcOrd="0" destOrd="3" presId="urn:microsoft.com/office/officeart/2005/8/layout/vList2"/>
    <dgm:cxn modelId="{B66C79D8-13E5-4238-A1F2-27D4E73DF5E9}" type="presOf" srcId="{44414AB9-858E-4ADF-BA37-CA37C2804B40}" destId="{CC66F834-5C46-4765-9571-9BC91A1D3597}" srcOrd="0" destOrd="0" presId="urn:microsoft.com/office/officeart/2005/8/layout/vList2"/>
    <dgm:cxn modelId="{20A1F356-8EB4-46EC-BBFC-3AC5D2698B8D}" srcId="{FC2F9F10-93FE-452B-B148-64602DC565F8}" destId="{1943E308-19F0-4C58-8CE0-8CEEA96284E1}" srcOrd="1" destOrd="0" parTransId="{41DFD65A-3818-4ABB-AAE5-B44841C9E158}" sibTransId="{92ABFB8B-849F-4037-97AC-0CF36069817E}"/>
    <dgm:cxn modelId="{08B8AC13-BE97-46B7-9720-BBA5CDE3AB8F}" srcId="{44414AB9-858E-4ADF-BA37-CA37C2804B40}" destId="{1657AD52-C7A7-4D0F-81A0-ACD242C428C7}" srcOrd="0" destOrd="0" parTransId="{7BEDE148-820D-42FB-B85C-6D4AD13E489C}" sibTransId="{51F87AA9-28D5-4227-A7AA-F161933CF48E}"/>
    <dgm:cxn modelId="{1D51C1E0-A940-41E6-9049-943AB411E87D}" srcId="{46324173-6D78-4E5D-BC84-0835EE8204EF}" destId="{FC2F9F10-93FE-452B-B148-64602DC565F8}" srcOrd="2" destOrd="0" parTransId="{8E3625D6-21A9-44F8-A4B3-38E9533EA938}" sibTransId="{C7F82652-7555-4105-8295-9F3291C8F6EF}"/>
    <dgm:cxn modelId="{2061F989-1E00-44E3-A82F-1F614C93AE7C}" type="presOf" srcId="{612ECDEA-F89A-46B6-8ADB-07E30B096B91}" destId="{31365F77-0932-4626-A0AC-383347BDF668}" srcOrd="0" destOrd="2" presId="urn:microsoft.com/office/officeart/2005/8/layout/vList2"/>
    <dgm:cxn modelId="{1E522A98-ADA1-437E-B58A-BCCA818A4208}" type="presOf" srcId="{10CCD00E-9A52-4B6D-B62A-E9B70EC8D95E}" destId="{86225345-E00B-42A3-8A13-5D1726AB081F}" srcOrd="0" destOrd="4" presId="urn:microsoft.com/office/officeart/2005/8/layout/vList2"/>
    <dgm:cxn modelId="{636C1D9F-A3CE-459B-A012-97AC711E2F9A}" srcId="{FC2F9F10-93FE-452B-B148-64602DC565F8}" destId="{B8840A41-314D-44B0-8D8A-4DF614E427BC}" srcOrd="3" destOrd="0" parTransId="{605E6F42-0C2D-4D27-B372-6FAFE6B718D1}" sibTransId="{053086BD-F983-4F1F-9D34-786920120FFD}"/>
    <dgm:cxn modelId="{3482C268-B401-46E2-9A0E-389CF051FBF5}" srcId="{FC2F9F10-93FE-452B-B148-64602DC565F8}" destId="{DFC77369-DBD7-4FDD-8CF5-37B0CA18593C}" srcOrd="2" destOrd="0" parTransId="{92F67F74-160B-44AA-B79D-90913A5F841D}" sibTransId="{F1EBEC51-B391-4F7E-97C9-20AE66B0F78A}"/>
    <dgm:cxn modelId="{E929C3FD-9F88-44E8-8B8B-2484C87EF9A6}" srcId="{44414AB9-858E-4ADF-BA37-CA37C2804B40}" destId="{33EB2AEC-4845-46FD-89C5-F146224963F9}" srcOrd="1" destOrd="0" parTransId="{F4CFFFBE-92FC-496D-ACB8-969C292A516E}" sibTransId="{8A482261-EC96-44BE-B853-302A6E2370E7}"/>
    <dgm:cxn modelId="{91073615-888F-4BE0-B714-4C21015E2EAB}" type="presOf" srcId="{2881BE19-95E5-49D0-9345-1EE44A6F7F4C}" destId="{A8A3C332-5590-4322-9A4B-E6DB5BD617E6}" srcOrd="0" destOrd="0" presId="urn:microsoft.com/office/officeart/2005/8/layout/vList2"/>
    <dgm:cxn modelId="{9DAD52F3-25F2-4F7D-9711-1718ED85C78B}" type="presOf" srcId="{FC2F9F10-93FE-452B-B148-64602DC565F8}" destId="{B7449F1C-6754-4308-9889-0ED084F743B6}" srcOrd="0" destOrd="0" presId="urn:microsoft.com/office/officeart/2005/8/layout/vList2"/>
    <dgm:cxn modelId="{DC0A9F4A-4D30-4085-9B21-225F6CD5B261}" type="presOf" srcId="{DFC77369-DBD7-4FDD-8CF5-37B0CA18593C}" destId="{86225345-E00B-42A3-8A13-5D1726AB081F}" srcOrd="0" destOrd="2" presId="urn:microsoft.com/office/officeart/2005/8/layout/vList2"/>
    <dgm:cxn modelId="{7F3AC897-2791-47F4-BB0D-28833EDB12A7}" srcId="{FC2F9F10-93FE-452B-B148-64602DC565F8}" destId="{4196890E-57AD-4324-9D47-DDF0B2C829EE}" srcOrd="0" destOrd="0" parTransId="{18E83D8B-3E61-4C25-A91D-64AE7A539A09}" sibTransId="{AAF38FA3-96AB-4180-AA8A-18F5F50E72F5}"/>
    <dgm:cxn modelId="{DA39B6D4-60C7-4E86-9F25-9E0B9168785E}" type="presOf" srcId="{1943E308-19F0-4C58-8CE0-8CEEA96284E1}" destId="{86225345-E00B-42A3-8A13-5D1726AB081F}" srcOrd="0" destOrd="1" presId="urn:microsoft.com/office/officeart/2005/8/layout/vList2"/>
    <dgm:cxn modelId="{BC116878-CFC8-41CF-94D9-5FCD7A80122B}" srcId="{44414AB9-858E-4ADF-BA37-CA37C2804B40}" destId="{612ECDEA-F89A-46B6-8ADB-07E30B096B91}" srcOrd="2" destOrd="0" parTransId="{D41880FC-9378-4B36-A2B4-8AEE4A7D2915}" sibTransId="{4C0E2E29-F431-41B5-9776-61ACB96BFBD2}"/>
    <dgm:cxn modelId="{E2D7A7A7-388F-4DA4-A01F-8AB6DAF6C5A7}" srcId="{46324173-6D78-4E5D-BC84-0835EE8204EF}" destId="{44414AB9-858E-4ADF-BA37-CA37C2804B40}" srcOrd="1" destOrd="0" parTransId="{7C43B909-340B-454F-A996-ED42C8FBE875}" sibTransId="{2D2E3A2D-AF64-4BC7-BF19-3906FEC2D0A0}"/>
    <dgm:cxn modelId="{9908A857-F47B-4422-920E-C9DC55169FC8}" type="presOf" srcId="{1657AD52-C7A7-4D0F-81A0-ACD242C428C7}" destId="{31365F77-0932-4626-A0AC-383347BDF668}" srcOrd="0" destOrd="0" presId="urn:microsoft.com/office/officeart/2005/8/layout/vList2"/>
    <dgm:cxn modelId="{B3B65CEC-952C-4F69-8471-48B632B085A1}" srcId="{FC2F9F10-93FE-452B-B148-64602DC565F8}" destId="{10CCD00E-9A52-4B6D-B62A-E9B70EC8D95E}" srcOrd="4" destOrd="0" parTransId="{26B8E346-BDAB-4B40-886E-2E4021C11BBB}" sibTransId="{F12034CD-1704-4AB5-AB1C-32F03C780454}"/>
    <dgm:cxn modelId="{6770A0F9-8720-4D68-B409-8D4EC274B767}" srcId="{46324173-6D78-4E5D-BC84-0835EE8204EF}" destId="{2881BE19-95E5-49D0-9345-1EE44A6F7F4C}" srcOrd="0" destOrd="0" parTransId="{91C9C3EC-7E69-470B-B4E0-904793F8D391}" sibTransId="{6E2CE4A6-6EED-44CD-9DFA-0806BF2FD136}"/>
    <dgm:cxn modelId="{8AAEC5C1-218E-4737-8575-07B6372CC2C1}" type="presOf" srcId="{46324173-6D78-4E5D-BC84-0835EE8204EF}" destId="{F4694A07-CA20-4ED6-8FB0-39BE0D1BA260}" srcOrd="0" destOrd="0" presId="urn:microsoft.com/office/officeart/2005/8/layout/vList2"/>
    <dgm:cxn modelId="{4E0CB151-F454-4355-A422-AE45C289837E}" type="presParOf" srcId="{F4694A07-CA20-4ED6-8FB0-39BE0D1BA260}" destId="{A8A3C332-5590-4322-9A4B-E6DB5BD617E6}" srcOrd="0" destOrd="0" presId="urn:microsoft.com/office/officeart/2005/8/layout/vList2"/>
    <dgm:cxn modelId="{031F1BDF-4622-43DF-B624-7A72EC5804CD}" type="presParOf" srcId="{F4694A07-CA20-4ED6-8FB0-39BE0D1BA260}" destId="{8EA954A1-50A9-4BBC-97D2-A9EA54A0F10F}" srcOrd="1" destOrd="0" presId="urn:microsoft.com/office/officeart/2005/8/layout/vList2"/>
    <dgm:cxn modelId="{A4A80B18-46F2-4C10-8F23-4537B7E194C8}" type="presParOf" srcId="{F4694A07-CA20-4ED6-8FB0-39BE0D1BA260}" destId="{CC66F834-5C46-4765-9571-9BC91A1D3597}" srcOrd="2" destOrd="0" presId="urn:microsoft.com/office/officeart/2005/8/layout/vList2"/>
    <dgm:cxn modelId="{6AC838ED-FFED-4041-9664-2D0BA7A7F75A}" type="presParOf" srcId="{F4694A07-CA20-4ED6-8FB0-39BE0D1BA260}" destId="{31365F77-0932-4626-A0AC-383347BDF668}" srcOrd="3" destOrd="0" presId="urn:microsoft.com/office/officeart/2005/8/layout/vList2"/>
    <dgm:cxn modelId="{61A7740B-159B-4F66-8305-2AD6016D669E}" type="presParOf" srcId="{F4694A07-CA20-4ED6-8FB0-39BE0D1BA260}" destId="{B7449F1C-6754-4308-9889-0ED084F743B6}" srcOrd="4" destOrd="0" presId="urn:microsoft.com/office/officeart/2005/8/layout/vList2"/>
    <dgm:cxn modelId="{5C4E4D48-DD18-4771-BE60-F2A21985DF96}" type="presParOf" srcId="{F4694A07-CA20-4ED6-8FB0-39BE0D1BA260}" destId="{86225345-E00B-42A3-8A13-5D1726AB081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663D6BD-6C99-4FAC-A044-545EE3040766}"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42BBDBC0-51C5-4CFC-A634-7C54B94E7941}">
      <dgm:prSet custT="1"/>
      <dgm:spPr>
        <a:solidFill>
          <a:schemeClr val="accent1">
            <a:lumMod val="75000"/>
          </a:schemeClr>
        </a:solidFill>
      </dgm:spPr>
      <dgm:t>
        <a:bodyPr/>
        <a:lstStyle/>
        <a:p>
          <a:pPr algn="ctr" rtl="0"/>
          <a:r>
            <a:rPr lang="en-US" sz="2000" b="1" dirty="0" smtClean="0">
              <a:latin typeface="Arial" pitchFamily="34" charset="0"/>
              <a:cs typeface="Arial" pitchFamily="34" charset="0"/>
            </a:rPr>
            <a:t>Georgia Arbuckle-</a:t>
          </a:r>
          <a:r>
            <a:rPr lang="en-US" sz="2000" b="1" dirty="0" err="1" smtClean="0">
              <a:latin typeface="Arial" pitchFamily="34" charset="0"/>
              <a:cs typeface="Arial" pitchFamily="34" charset="0"/>
            </a:rPr>
            <a:t>Keil</a:t>
          </a:r>
          <a:endParaRPr lang="en-US" sz="2000" b="1" dirty="0">
            <a:latin typeface="Arial" pitchFamily="34" charset="0"/>
            <a:cs typeface="Arial" pitchFamily="34" charset="0"/>
          </a:endParaRPr>
        </a:p>
      </dgm:t>
    </dgm:pt>
    <dgm:pt modelId="{0205C69D-F2A4-4473-ABCD-AC99D7AD2BA5}" type="parTrans" cxnId="{2C461114-BDA9-4698-8A35-CBEB89C3E241}">
      <dgm:prSet/>
      <dgm:spPr/>
      <dgm:t>
        <a:bodyPr/>
        <a:lstStyle/>
        <a:p>
          <a:endParaRPr lang="en-US"/>
        </a:p>
      </dgm:t>
    </dgm:pt>
    <dgm:pt modelId="{9D23FE51-A7F6-4D16-9AB5-D2FA6841CE6A}" type="sibTrans" cxnId="{2C461114-BDA9-4698-8A35-CBEB89C3E241}">
      <dgm:prSet/>
      <dgm:spPr/>
      <dgm:t>
        <a:bodyPr/>
        <a:lstStyle/>
        <a:p>
          <a:endParaRPr lang="en-US"/>
        </a:p>
      </dgm:t>
    </dgm:pt>
    <dgm:pt modelId="{AF7FDF76-0E7D-4663-A9A1-AE51520F1EE0}">
      <dgm:prSet custT="1"/>
      <dgm:spPr>
        <a:solidFill>
          <a:schemeClr val="accent1">
            <a:lumMod val="75000"/>
          </a:schemeClr>
        </a:solidFill>
      </dgm:spPr>
      <dgm:t>
        <a:bodyPr/>
        <a:lstStyle/>
        <a:p>
          <a:pPr rtl="0"/>
          <a:r>
            <a:rPr lang="en-US" sz="2000" b="1" dirty="0" smtClean="0">
              <a:latin typeface="Arial" pitchFamily="34" charset="0"/>
              <a:cs typeface="Arial" pitchFamily="34" charset="0"/>
            </a:rPr>
            <a:t> Context</a:t>
          </a:r>
          <a:endParaRPr lang="en-US" sz="2000" b="1" dirty="0">
            <a:latin typeface="Arial" pitchFamily="34" charset="0"/>
            <a:cs typeface="Arial" pitchFamily="34" charset="0"/>
          </a:endParaRPr>
        </a:p>
      </dgm:t>
    </dgm:pt>
    <dgm:pt modelId="{7E321C52-D22E-4D0A-B105-D211E7EEE95D}" type="parTrans" cxnId="{2600B9A5-B151-4CC1-AD99-016057887442}">
      <dgm:prSet/>
      <dgm:spPr/>
      <dgm:t>
        <a:bodyPr/>
        <a:lstStyle/>
        <a:p>
          <a:endParaRPr lang="en-US"/>
        </a:p>
      </dgm:t>
    </dgm:pt>
    <dgm:pt modelId="{4347EEFB-6811-4A26-A849-E942CA6992B3}" type="sibTrans" cxnId="{2600B9A5-B151-4CC1-AD99-016057887442}">
      <dgm:prSet/>
      <dgm:spPr/>
      <dgm:t>
        <a:bodyPr/>
        <a:lstStyle/>
        <a:p>
          <a:endParaRPr lang="en-US"/>
        </a:p>
      </dgm:t>
    </dgm:pt>
    <dgm:pt modelId="{651F5A16-E4A2-438D-A21F-4AE1A6D8D520}">
      <dgm:prSet custT="1"/>
      <dgm:spPr/>
      <dgm:t>
        <a:bodyPr/>
        <a:lstStyle/>
        <a:p>
          <a:pPr rtl="0"/>
          <a:r>
            <a:rPr lang="en-US" sz="2000" dirty="0" smtClean="0"/>
            <a:t>Predominantly undergraduate institution (PUI)</a:t>
          </a:r>
          <a:endParaRPr lang="en-US" sz="2000" dirty="0"/>
        </a:p>
      </dgm:t>
    </dgm:pt>
    <dgm:pt modelId="{37741488-1FED-441F-A0AF-C980C70A9973}" type="parTrans" cxnId="{776DF18D-507C-48B1-8C40-A9FEEF9713AA}">
      <dgm:prSet/>
      <dgm:spPr/>
      <dgm:t>
        <a:bodyPr/>
        <a:lstStyle/>
        <a:p>
          <a:endParaRPr lang="en-US"/>
        </a:p>
      </dgm:t>
    </dgm:pt>
    <dgm:pt modelId="{6273E587-AC78-4035-AA5C-021A708D3F4F}" type="sibTrans" cxnId="{776DF18D-507C-48B1-8C40-A9FEEF9713AA}">
      <dgm:prSet/>
      <dgm:spPr/>
      <dgm:t>
        <a:bodyPr/>
        <a:lstStyle/>
        <a:p>
          <a:endParaRPr lang="en-US"/>
        </a:p>
      </dgm:t>
    </dgm:pt>
    <dgm:pt modelId="{742752BB-33EC-4E98-B8CD-C706A3CEF1AF}">
      <dgm:prSet custT="1"/>
      <dgm:spPr/>
      <dgm:t>
        <a:bodyPr/>
        <a:lstStyle/>
        <a:p>
          <a:pPr rtl="0"/>
          <a:r>
            <a:rPr lang="en-US" sz="2000" dirty="0" smtClean="0"/>
            <a:t>Few women faculty in natural sciences</a:t>
          </a:r>
          <a:endParaRPr lang="en-US" sz="2000" dirty="0"/>
        </a:p>
      </dgm:t>
    </dgm:pt>
    <dgm:pt modelId="{59A8F1D9-19DD-4EA7-BB6C-F88DA03CFAAA}" type="parTrans" cxnId="{8B3093C1-F33D-4372-B3C9-E1179A033B22}">
      <dgm:prSet/>
      <dgm:spPr/>
      <dgm:t>
        <a:bodyPr/>
        <a:lstStyle/>
        <a:p>
          <a:endParaRPr lang="en-US"/>
        </a:p>
      </dgm:t>
    </dgm:pt>
    <dgm:pt modelId="{4280E608-C17E-4F00-B783-EE4A67F364AD}" type="sibTrans" cxnId="{8B3093C1-F33D-4372-B3C9-E1179A033B22}">
      <dgm:prSet/>
      <dgm:spPr/>
      <dgm:t>
        <a:bodyPr/>
        <a:lstStyle/>
        <a:p>
          <a:endParaRPr lang="en-US"/>
        </a:p>
      </dgm:t>
    </dgm:pt>
    <dgm:pt modelId="{6E609583-C20C-48E1-AA1F-D245EE84CE70}">
      <dgm:prSet custT="1"/>
      <dgm:spPr>
        <a:solidFill>
          <a:schemeClr val="accent1">
            <a:lumMod val="75000"/>
          </a:schemeClr>
        </a:solidFill>
      </dgm:spPr>
      <dgm:t>
        <a:bodyPr/>
        <a:lstStyle/>
        <a:p>
          <a:pPr rtl="0"/>
          <a:r>
            <a:rPr lang="en-US" sz="2000" b="1" dirty="0" smtClean="0">
              <a:latin typeface="Arial" pitchFamily="34" charset="0"/>
              <a:cs typeface="Arial" pitchFamily="34" charset="0"/>
            </a:rPr>
            <a:t> Research and Programming Highlights</a:t>
          </a:r>
          <a:endParaRPr lang="en-US" sz="2000" b="1" dirty="0">
            <a:latin typeface="Arial" pitchFamily="34" charset="0"/>
            <a:cs typeface="Arial" pitchFamily="34" charset="0"/>
          </a:endParaRPr>
        </a:p>
      </dgm:t>
    </dgm:pt>
    <dgm:pt modelId="{7F8951BB-7383-4508-AB91-B63985C7FC0B}" type="parTrans" cxnId="{0F71E6FB-02CE-4F5E-BB69-077AADA80694}">
      <dgm:prSet/>
      <dgm:spPr/>
      <dgm:t>
        <a:bodyPr/>
        <a:lstStyle/>
        <a:p>
          <a:endParaRPr lang="en-US"/>
        </a:p>
      </dgm:t>
    </dgm:pt>
    <dgm:pt modelId="{4E5C9124-F4A7-4178-AD92-D35FFABF1986}" type="sibTrans" cxnId="{0F71E6FB-02CE-4F5E-BB69-077AADA80694}">
      <dgm:prSet/>
      <dgm:spPr/>
      <dgm:t>
        <a:bodyPr/>
        <a:lstStyle/>
        <a:p>
          <a:endParaRPr lang="en-US"/>
        </a:p>
      </dgm:t>
    </dgm:pt>
    <dgm:pt modelId="{8D66E9E5-FAB4-4854-B2CD-E220A390954D}">
      <dgm:prSet custT="1"/>
      <dgm:spPr/>
      <dgm:t>
        <a:bodyPr/>
        <a:lstStyle/>
        <a:p>
          <a:pPr rtl="0"/>
          <a:r>
            <a:rPr lang="en-US" sz="2000" dirty="0" smtClean="0"/>
            <a:t>Networking</a:t>
          </a:r>
          <a:endParaRPr lang="en-US" sz="2000" dirty="0"/>
        </a:p>
      </dgm:t>
    </dgm:pt>
    <dgm:pt modelId="{D831744C-B562-4AFA-ABBA-B57B5F117579}" type="parTrans" cxnId="{8D79AE5A-F0AB-44FD-B6DF-3A9146FF1DDB}">
      <dgm:prSet/>
      <dgm:spPr/>
      <dgm:t>
        <a:bodyPr/>
        <a:lstStyle/>
        <a:p>
          <a:endParaRPr lang="en-US"/>
        </a:p>
      </dgm:t>
    </dgm:pt>
    <dgm:pt modelId="{25A1CEF9-6F76-4BFF-996A-5FD29226B2A1}" type="sibTrans" cxnId="{8D79AE5A-F0AB-44FD-B6DF-3A9146FF1DDB}">
      <dgm:prSet/>
      <dgm:spPr/>
      <dgm:t>
        <a:bodyPr/>
        <a:lstStyle/>
        <a:p>
          <a:endParaRPr lang="en-US"/>
        </a:p>
      </dgm:t>
    </dgm:pt>
    <dgm:pt modelId="{000E2125-E54B-448B-A59F-B4C15F1F7F5E}">
      <dgm:prSet custT="1"/>
      <dgm:spPr/>
      <dgm:t>
        <a:bodyPr/>
        <a:lstStyle/>
        <a:p>
          <a:pPr rtl="0"/>
          <a:r>
            <a:rPr lang="en-US" sz="2000" dirty="0" smtClean="0"/>
            <a:t>Time-management study</a:t>
          </a:r>
          <a:endParaRPr lang="en-US" sz="2000" dirty="0"/>
        </a:p>
      </dgm:t>
    </dgm:pt>
    <dgm:pt modelId="{E3367792-62E3-4A77-A279-58CF6173A98E}" type="parTrans" cxnId="{9DC127EB-2F31-4050-9919-16A12AE0A662}">
      <dgm:prSet/>
      <dgm:spPr/>
      <dgm:t>
        <a:bodyPr/>
        <a:lstStyle/>
        <a:p>
          <a:endParaRPr lang="en-US"/>
        </a:p>
      </dgm:t>
    </dgm:pt>
    <dgm:pt modelId="{CC7C26FF-CB3C-456D-A44D-2BA03AC33C64}" type="sibTrans" cxnId="{9DC127EB-2F31-4050-9919-16A12AE0A662}">
      <dgm:prSet/>
      <dgm:spPr/>
      <dgm:t>
        <a:bodyPr/>
        <a:lstStyle/>
        <a:p>
          <a:endParaRPr lang="en-US"/>
        </a:p>
      </dgm:t>
    </dgm:pt>
    <dgm:pt modelId="{687E8008-D966-47CC-914F-EAE7D2969077}">
      <dgm:prSet custT="1"/>
      <dgm:spPr/>
      <dgm:t>
        <a:bodyPr/>
        <a:lstStyle/>
        <a:p>
          <a:pPr rtl="0"/>
          <a:r>
            <a:rPr lang="en-US" sz="2000" dirty="0" smtClean="0"/>
            <a:t>OASIS Professional &amp; Leadership Development program</a:t>
          </a:r>
          <a:endParaRPr lang="en-US" sz="2000" dirty="0"/>
        </a:p>
      </dgm:t>
    </dgm:pt>
    <dgm:pt modelId="{9CA16406-C871-486F-ABC5-74EA09EAE2D8}" type="parTrans" cxnId="{5DE8C4EB-2EFB-4967-9075-5414142988AE}">
      <dgm:prSet/>
      <dgm:spPr/>
      <dgm:t>
        <a:bodyPr/>
        <a:lstStyle/>
        <a:p>
          <a:endParaRPr lang="en-US"/>
        </a:p>
      </dgm:t>
    </dgm:pt>
    <dgm:pt modelId="{A19D65D9-E0FA-49A1-84CC-46FFD16587DA}" type="sibTrans" cxnId="{5DE8C4EB-2EFB-4967-9075-5414142988AE}">
      <dgm:prSet/>
      <dgm:spPr/>
      <dgm:t>
        <a:bodyPr/>
        <a:lstStyle/>
        <a:p>
          <a:endParaRPr lang="en-US"/>
        </a:p>
      </dgm:t>
    </dgm:pt>
    <dgm:pt modelId="{C8FDED47-8052-4FA0-A25E-9738883D803E}">
      <dgm:prSet custT="1"/>
      <dgm:spPr/>
      <dgm:t>
        <a:bodyPr/>
        <a:lstStyle/>
        <a:p>
          <a:pPr rtl="0"/>
          <a:r>
            <a:rPr lang="en-US" sz="2000" dirty="0" smtClean="0"/>
            <a:t>Peer mentoring</a:t>
          </a:r>
          <a:endParaRPr lang="en-US" sz="2000" dirty="0"/>
        </a:p>
      </dgm:t>
    </dgm:pt>
    <dgm:pt modelId="{7C08CEC9-371D-4290-AF7E-CCCB1BF7C44C}" type="parTrans" cxnId="{DBEA5A28-E745-4272-B0A1-FEAF8605ED3D}">
      <dgm:prSet/>
      <dgm:spPr/>
      <dgm:t>
        <a:bodyPr/>
        <a:lstStyle/>
        <a:p>
          <a:endParaRPr lang="en-US"/>
        </a:p>
      </dgm:t>
    </dgm:pt>
    <dgm:pt modelId="{1F5D0FE9-C472-4C45-BF55-F9C0C8CA1023}" type="sibTrans" cxnId="{DBEA5A28-E745-4272-B0A1-FEAF8605ED3D}">
      <dgm:prSet/>
      <dgm:spPr/>
      <dgm:t>
        <a:bodyPr/>
        <a:lstStyle/>
        <a:p>
          <a:endParaRPr lang="en-US"/>
        </a:p>
      </dgm:t>
    </dgm:pt>
    <dgm:pt modelId="{89F06A73-83AE-4B4D-B49C-69BCD363D831}">
      <dgm:prSet custT="1"/>
      <dgm:spPr/>
      <dgm:t>
        <a:bodyPr/>
        <a:lstStyle/>
        <a:p>
          <a:pPr rtl="0"/>
          <a:r>
            <a:rPr lang="en-US" sz="2000" dirty="0" smtClean="0"/>
            <a:t>Exit interviews</a:t>
          </a:r>
          <a:endParaRPr lang="en-US" sz="2000" dirty="0"/>
        </a:p>
      </dgm:t>
    </dgm:pt>
    <dgm:pt modelId="{9369C0A6-24B0-4C03-9440-79FF19DD5912}" type="parTrans" cxnId="{B197CBAB-0BAC-4813-ACD2-7B273D281BC1}">
      <dgm:prSet/>
      <dgm:spPr/>
      <dgm:t>
        <a:bodyPr/>
        <a:lstStyle/>
        <a:p>
          <a:endParaRPr lang="en-US"/>
        </a:p>
      </dgm:t>
    </dgm:pt>
    <dgm:pt modelId="{6D4E7C25-C4F6-4AD5-8D63-31CA7A5E51FC}" type="sibTrans" cxnId="{B197CBAB-0BAC-4813-ACD2-7B273D281BC1}">
      <dgm:prSet/>
      <dgm:spPr/>
      <dgm:t>
        <a:bodyPr/>
        <a:lstStyle/>
        <a:p>
          <a:endParaRPr lang="en-US"/>
        </a:p>
      </dgm:t>
    </dgm:pt>
    <dgm:pt modelId="{066FD6B3-14DD-49D3-BB26-7CD4ABC6FFCA}">
      <dgm:prSet custT="1"/>
      <dgm:spPr/>
      <dgm:t>
        <a:bodyPr/>
        <a:lstStyle/>
        <a:p>
          <a:pPr rtl="0"/>
          <a:r>
            <a:rPr lang="en-US" sz="2000" dirty="0" smtClean="0"/>
            <a:t>Workshops on work-life balance and </a:t>
          </a:r>
          <a:r>
            <a:rPr lang="en-US" sz="2000" dirty="0" err="1" smtClean="0"/>
            <a:t>grantsmanship</a:t>
          </a:r>
          <a:endParaRPr lang="en-US" sz="2000" dirty="0"/>
        </a:p>
      </dgm:t>
    </dgm:pt>
    <dgm:pt modelId="{A91039CC-DDB5-4954-B12D-DD83A39D1FB4}" type="parTrans" cxnId="{D82C2779-32EC-482B-A8C4-52A1E84AB8FE}">
      <dgm:prSet/>
      <dgm:spPr/>
    </dgm:pt>
    <dgm:pt modelId="{0FC2BF85-F9FA-4DBA-A576-FDB334332B04}" type="sibTrans" cxnId="{D82C2779-32EC-482B-A8C4-52A1E84AB8FE}">
      <dgm:prSet/>
      <dgm:spPr/>
    </dgm:pt>
    <dgm:pt modelId="{BCF8E606-6895-4AAF-8769-CFB0E17F2349}" type="pres">
      <dgm:prSet presAssocID="{3663D6BD-6C99-4FAC-A044-545EE3040766}" presName="linear" presStyleCnt="0">
        <dgm:presLayoutVars>
          <dgm:animLvl val="lvl"/>
          <dgm:resizeHandles val="exact"/>
        </dgm:presLayoutVars>
      </dgm:prSet>
      <dgm:spPr/>
      <dgm:t>
        <a:bodyPr/>
        <a:lstStyle/>
        <a:p>
          <a:endParaRPr lang="en-US"/>
        </a:p>
      </dgm:t>
    </dgm:pt>
    <dgm:pt modelId="{632248ED-7057-4C26-ABF0-1EECCFAAD095}" type="pres">
      <dgm:prSet presAssocID="{42BBDBC0-51C5-4CFC-A634-7C54B94E7941}" presName="parentText" presStyleLbl="node1" presStyleIdx="0" presStyleCnt="3" custScaleX="38475" custLinFactNeighborX="-30762" custLinFactNeighborY="-84235">
        <dgm:presLayoutVars>
          <dgm:chMax val="0"/>
          <dgm:bulletEnabled val="1"/>
        </dgm:presLayoutVars>
      </dgm:prSet>
      <dgm:spPr/>
      <dgm:t>
        <a:bodyPr/>
        <a:lstStyle/>
        <a:p>
          <a:endParaRPr lang="en-US"/>
        </a:p>
      </dgm:t>
    </dgm:pt>
    <dgm:pt modelId="{E83B8073-8E4F-4FC6-A180-86D7AA8EC28D}" type="pres">
      <dgm:prSet presAssocID="{9D23FE51-A7F6-4D16-9AB5-D2FA6841CE6A}" presName="spacer" presStyleCnt="0"/>
      <dgm:spPr/>
    </dgm:pt>
    <dgm:pt modelId="{B6224970-E801-480C-952F-55BDEB9A864F}" type="pres">
      <dgm:prSet presAssocID="{AF7FDF76-0E7D-4663-A9A1-AE51520F1EE0}" presName="parentText" presStyleLbl="node1" presStyleIdx="1" presStyleCnt="3" custScaleX="60569" custLinFactY="-14776" custLinFactNeighborX="19716" custLinFactNeighborY="-100000">
        <dgm:presLayoutVars>
          <dgm:chMax val="0"/>
          <dgm:bulletEnabled val="1"/>
        </dgm:presLayoutVars>
      </dgm:prSet>
      <dgm:spPr/>
      <dgm:t>
        <a:bodyPr/>
        <a:lstStyle/>
        <a:p>
          <a:endParaRPr lang="en-US"/>
        </a:p>
      </dgm:t>
    </dgm:pt>
    <dgm:pt modelId="{E03B9CCA-1A67-4F83-8BFB-4A9EF625FA39}" type="pres">
      <dgm:prSet presAssocID="{AF7FDF76-0E7D-4663-A9A1-AE51520F1EE0}" presName="childText" presStyleLbl="revTx" presStyleIdx="0" presStyleCnt="2" custScaleX="59889" custLinFactY="-8196" custLinFactNeighborX="18608" custLinFactNeighborY="-100000">
        <dgm:presLayoutVars>
          <dgm:bulletEnabled val="1"/>
        </dgm:presLayoutVars>
      </dgm:prSet>
      <dgm:spPr/>
      <dgm:t>
        <a:bodyPr/>
        <a:lstStyle/>
        <a:p>
          <a:endParaRPr lang="en-US"/>
        </a:p>
      </dgm:t>
    </dgm:pt>
    <dgm:pt modelId="{C63803DB-5F1D-4FD7-9E90-EEF39B80556B}" type="pres">
      <dgm:prSet presAssocID="{6E609583-C20C-48E1-AA1F-D245EE84CE70}" presName="parentText" presStyleLbl="node1" presStyleIdx="2" presStyleCnt="3" custLinFactNeighborY="-3520">
        <dgm:presLayoutVars>
          <dgm:chMax val="0"/>
          <dgm:bulletEnabled val="1"/>
        </dgm:presLayoutVars>
      </dgm:prSet>
      <dgm:spPr/>
      <dgm:t>
        <a:bodyPr/>
        <a:lstStyle/>
        <a:p>
          <a:endParaRPr lang="en-US"/>
        </a:p>
      </dgm:t>
    </dgm:pt>
    <dgm:pt modelId="{56C63670-DED2-4BB9-A2F9-62089E580E28}" type="pres">
      <dgm:prSet presAssocID="{6E609583-C20C-48E1-AA1F-D245EE84CE70}" presName="childText" presStyleLbl="revTx" presStyleIdx="1" presStyleCnt="2">
        <dgm:presLayoutVars>
          <dgm:bulletEnabled val="1"/>
        </dgm:presLayoutVars>
      </dgm:prSet>
      <dgm:spPr/>
      <dgm:t>
        <a:bodyPr/>
        <a:lstStyle/>
        <a:p>
          <a:endParaRPr lang="en-US"/>
        </a:p>
      </dgm:t>
    </dgm:pt>
  </dgm:ptLst>
  <dgm:cxnLst>
    <dgm:cxn modelId="{2C461114-BDA9-4698-8A35-CBEB89C3E241}" srcId="{3663D6BD-6C99-4FAC-A044-545EE3040766}" destId="{42BBDBC0-51C5-4CFC-A634-7C54B94E7941}" srcOrd="0" destOrd="0" parTransId="{0205C69D-F2A4-4473-ABCD-AC99D7AD2BA5}" sibTransId="{9D23FE51-A7F6-4D16-9AB5-D2FA6841CE6A}"/>
    <dgm:cxn modelId="{1AEB684F-60E6-48D0-AE9E-81AB3AF20B59}" type="presOf" srcId="{651F5A16-E4A2-438D-A21F-4AE1A6D8D520}" destId="{E03B9CCA-1A67-4F83-8BFB-4A9EF625FA39}" srcOrd="0" destOrd="0" presId="urn:microsoft.com/office/officeart/2005/8/layout/vList2"/>
    <dgm:cxn modelId="{8D79AE5A-F0AB-44FD-B6DF-3A9146FF1DDB}" srcId="{6E609583-C20C-48E1-AA1F-D245EE84CE70}" destId="{8D66E9E5-FAB4-4854-B2CD-E220A390954D}" srcOrd="1" destOrd="0" parTransId="{D831744C-B562-4AFA-ABBA-B57B5F117579}" sibTransId="{25A1CEF9-6F76-4BFF-996A-5FD29226B2A1}"/>
    <dgm:cxn modelId="{776DF18D-507C-48B1-8C40-A9FEEF9713AA}" srcId="{AF7FDF76-0E7D-4663-A9A1-AE51520F1EE0}" destId="{651F5A16-E4A2-438D-A21F-4AE1A6D8D520}" srcOrd="0" destOrd="0" parTransId="{37741488-1FED-441F-A0AF-C980C70A9973}" sibTransId="{6273E587-AC78-4035-AA5C-021A708D3F4F}"/>
    <dgm:cxn modelId="{7650EBC2-8D86-4143-8C24-34C79DF2C191}" type="presOf" srcId="{066FD6B3-14DD-49D3-BB26-7CD4ABC6FFCA}" destId="{56C63670-DED2-4BB9-A2F9-62089E580E28}" srcOrd="0" destOrd="2" presId="urn:microsoft.com/office/officeart/2005/8/layout/vList2"/>
    <dgm:cxn modelId="{79B66695-4B0C-4B13-A221-F2E4ADAE675A}" type="presOf" srcId="{89F06A73-83AE-4B4D-B49C-69BCD363D831}" destId="{56C63670-DED2-4BB9-A2F9-62089E580E28}" srcOrd="0" destOrd="3" presId="urn:microsoft.com/office/officeart/2005/8/layout/vList2"/>
    <dgm:cxn modelId="{67DED396-27F7-44C8-95D7-82C65B9A9817}" type="presOf" srcId="{AF7FDF76-0E7D-4663-A9A1-AE51520F1EE0}" destId="{B6224970-E801-480C-952F-55BDEB9A864F}" srcOrd="0" destOrd="0" presId="urn:microsoft.com/office/officeart/2005/8/layout/vList2"/>
    <dgm:cxn modelId="{2600B9A5-B151-4CC1-AD99-016057887442}" srcId="{3663D6BD-6C99-4FAC-A044-545EE3040766}" destId="{AF7FDF76-0E7D-4663-A9A1-AE51520F1EE0}" srcOrd="1" destOrd="0" parTransId="{7E321C52-D22E-4D0A-B105-D211E7EEE95D}" sibTransId="{4347EEFB-6811-4A26-A849-E942CA6992B3}"/>
    <dgm:cxn modelId="{590602B9-DDC1-47DD-BAB1-75455E09DF18}" type="presOf" srcId="{687E8008-D966-47CC-914F-EAE7D2969077}" destId="{56C63670-DED2-4BB9-A2F9-62089E580E28}" srcOrd="0" destOrd="5" presId="urn:microsoft.com/office/officeart/2005/8/layout/vList2"/>
    <dgm:cxn modelId="{8B3093C1-F33D-4372-B3C9-E1179A033B22}" srcId="{AF7FDF76-0E7D-4663-A9A1-AE51520F1EE0}" destId="{742752BB-33EC-4E98-B8CD-C706A3CEF1AF}" srcOrd="1" destOrd="0" parTransId="{59A8F1D9-19DD-4EA7-BB6C-F88DA03CFAAA}" sibTransId="{4280E608-C17E-4F00-B783-EE4A67F364AD}"/>
    <dgm:cxn modelId="{A93056B7-1484-4787-ABD9-F22A7359FA07}" type="presOf" srcId="{8D66E9E5-FAB4-4854-B2CD-E220A390954D}" destId="{56C63670-DED2-4BB9-A2F9-62089E580E28}" srcOrd="0" destOrd="1" presId="urn:microsoft.com/office/officeart/2005/8/layout/vList2"/>
    <dgm:cxn modelId="{0678706D-691A-4666-9AF1-DA2BC766FF28}" type="presOf" srcId="{42BBDBC0-51C5-4CFC-A634-7C54B94E7941}" destId="{632248ED-7057-4C26-ABF0-1EECCFAAD095}" srcOrd="0" destOrd="0" presId="urn:microsoft.com/office/officeart/2005/8/layout/vList2"/>
    <dgm:cxn modelId="{9DC127EB-2F31-4050-9919-16A12AE0A662}" srcId="{6E609583-C20C-48E1-AA1F-D245EE84CE70}" destId="{000E2125-E54B-448B-A59F-B4C15F1F7F5E}" srcOrd="4" destOrd="0" parTransId="{E3367792-62E3-4A77-A279-58CF6173A98E}" sibTransId="{CC7C26FF-CB3C-456D-A44D-2BA03AC33C64}"/>
    <dgm:cxn modelId="{5045D072-1B22-4E95-B6B9-7A0A661F3E66}" type="presOf" srcId="{742752BB-33EC-4E98-B8CD-C706A3CEF1AF}" destId="{E03B9CCA-1A67-4F83-8BFB-4A9EF625FA39}" srcOrd="0" destOrd="1" presId="urn:microsoft.com/office/officeart/2005/8/layout/vList2"/>
    <dgm:cxn modelId="{12275638-F2C6-479F-A55A-638C76E03E9F}" type="presOf" srcId="{6E609583-C20C-48E1-AA1F-D245EE84CE70}" destId="{C63803DB-5F1D-4FD7-9E90-EEF39B80556B}" srcOrd="0" destOrd="0" presId="urn:microsoft.com/office/officeart/2005/8/layout/vList2"/>
    <dgm:cxn modelId="{5DE8C4EB-2EFB-4967-9075-5414142988AE}" srcId="{6E609583-C20C-48E1-AA1F-D245EE84CE70}" destId="{687E8008-D966-47CC-914F-EAE7D2969077}" srcOrd="5" destOrd="0" parTransId="{9CA16406-C871-486F-ABC5-74EA09EAE2D8}" sibTransId="{A19D65D9-E0FA-49A1-84CC-46FFD16587DA}"/>
    <dgm:cxn modelId="{B197CBAB-0BAC-4813-ACD2-7B273D281BC1}" srcId="{6E609583-C20C-48E1-AA1F-D245EE84CE70}" destId="{89F06A73-83AE-4B4D-B49C-69BCD363D831}" srcOrd="3" destOrd="0" parTransId="{9369C0A6-24B0-4C03-9440-79FF19DD5912}" sibTransId="{6D4E7C25-C4F6-4AD5-8D63-31CA7A5E51FC}"/>
    <dgm:cxn modelId="{E9712560-5BED-4278-848A-62CFDB7CA37B}" type="presOf" srcId="{C8FDED47-8052-4FA0-A25E-9738883D803E}" destId="{56C63670-DED2-4BB9-A2F9-62089E580E28}" srcOrd="0" destOrd="0" presId="urn:microsoft.com/office/officeart/2005/8/layout/vList2"/>
    <dgm:cxn modelId="{DBEA5A28-E745-4272-B0A1-FEAF8605ED3D}" srcId="{6E609583-C20C-48E1-AA1F-D245EE84CE70}" destId="{C8FDED47-8052-4FA0-A25E-9738883D803E}" srcOrd="0" destOrd="0" parTransId="{7C08CEC9-371D-4290-AF7E-CCCB1BF7C44C}" sibTransId="{1F5D0FE9-C472-4C45-BF55-F9C0C8CA1023}"/>
    <dgm:cxn modelId="{D1FB15BA-0B37-4A25-91E6-E31A9C76C091}" type="presOf" srcId="{3663D6BD-6C99-4FAC-A044-545EE3040766}" destId="{BCF8E606-6895-4AAF-8769-CFB0E17F2349}" srcOrd="0" destOrd="0" presId="urn:microsoft.com/office/officeart/2005/8/layout/vList2"/>
    <dgm:cxn modelId="{0F71E6FB-02CE-4F5E-BB69-077AADA80694}" srcId="{3663D6BD-6C99-4FAC-A044-545EE3040766}" destId="{6E609583-C20C-48E1-AA1F-D245EE84CE70}" srcOrd="2" destOrd="0" parTransId="{7F8951BB-7383-4508-AB91-B63985C7FC0B}" sibTransId="{4E5C9124-F4A7-4178-AD92-D35FFABF1986}"/>
    <dgm:cxn modelId="{D82C2779-32EC-482B-A8C4-52A1E84AB8FE}" srcId="{6E609583-C20C-48E1-AA1F-D245EE84CE70}" destId="{066FD6B3-14DD-49D3-BB26-7CD4ABC6FFCA}" srcOrd="2" destOrd="0" parTransId="{A91039CC-DDB5-4954-B12D-DD83A39D1FB4}" sibTransId="{0FC2BF85-F9FA-4DBA-A576-FDB334332B04}"/>
    <dgm:cxn modelId="{DAFAAD63-5B75-4AA7-8BA0-2633465072BD}" type="presOf" srcId="{000E2125-E54B-448B-A59F-B4C15F1F7F5E}" destId="{56C63670-DED2-4BB9-A2F9-62089E580E28}" srcOrd="0" destOrd="4" presId="urn:microsoft.com/office/officeart/2005/8/layout/vList2"/>
    <dgm:cxn modelId="{DBD5301C-2046-4664-9F31-04809D76AB9F}" type="presParOf" srcId="{BCF8E606-6895-4AAF-8769-CFB0E17F2349}" destId="{632248ED-7057-4C26-ABF0-1EECCFAAD095}" srcOrd="0" destOrd="0" presId="urn:microsoft.com/office/officeart/2005/8/layout/vList2"/>
    <dgm:cxn modelId="{1623D80E-B993-4D8F-A898-75F6F99B8C67}" type="presParOf" srcId="{BCF8E606-6895-4AAF-8769-CFB0E17F2349}" destId="{E83B8073-8E4F-4FC6-A180-86D7AA8EC28D}" srcOrd="1" destOrd="0" presId="urn:microsoft.com/office/officeart/2005/8/layout/vList2"/>
    <dgm:cxn modelId="{AC21EDD1-523E-46FD-B9E3-0E9D3731A7DF}" type="presParOf" srcId="{BCF8E606-6895-4AAF-8769-CFB0E17F2349}" destId="{B6224970-E801-480C-952F-55BDEB9A864F}" srcOrd="2" destOrd="0" presId="urn:microsoft.com/office/officeart/2005/8/layout/vList2"/>
    <dgm:cxn modelId="{58AEE791-9E2C-44AB-B6C1-91452EE4596B}" type="presParOf" srcId="{BCF8E606-6895-4AAF-8769-CFB0E17F2349}" destId="{E03B9CCA-1A67-4F83-8BFB-4A9EF625FA39}" srcOrd="3" destOrd="0" presId="urn:microsoft.com/office/officeart/2005/8/layout/vList2"/>
    <dgm:cxn modelId="{22FD9286-DB90-4B9F-9F92-4B4C75EFF19B}" type="presParOf" srcId="{BCF8E606-6895-4AAF-8769-CFB0E17F2349}" destId="{C63803DB-5F1D-4FD7-9E90-EEF39B80556B}" srcOrd="4" destOrd="0" presId="urn:microsoft.com/office/officeart/2005/8/layout/vList2"/>
    <dgm:cxn modelId="{484CF9A3-6BB7-4484-B5A8-F49F2E90303F}" type="presParOf" srcId="{BCF8E606-6895-4AAF-8769-CFB0E17F2349}" destId="{56C63670-DED2-4BB9-A2F9-62089E580E2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500AF8-170D-48DA-8EB0-4497CBCD4ADB}" type="doc">
      <dgm:prSet loTypeId="urn:microsoft.com/office/officeart/2005/8/layout/lProcess3" loCatId="process" qsTypeId="urn:microsoft.com/office/officeart/2005/8/quickstyle/3d3" qsCatId="3D" csTypeId="urn:microsoft.com/office/officeart/2005/8/colors/accent1_2" csCatId="accent1" phldr="1"/>
      <dgm:spPr/>
      <dgm:t>
        <a:bodyPr/>
        <a:lstStyle/>
        <a:p>
          <a:endParaRPr lang="en-US"/>
        </a:p>
      </dgm:t>
    </dgm:pt>
    <dgm:pt modelId="{3E1C8A44-BBF3-4265-A826-3739CC42E207}">
      <dgm:prSet custT="1"/>
      <dgm:spPr/>
      <dgm:t>
        <a:bodyPr vert="horz"/>
        <a:lstStyle/>
        <a:p>
          <a:pPr rtl="0"/>
          <a:r>
            <a:rPr lang="en-US" sz="1800" dirty="0" smtClean="0"/>
            <a:t>INCREASE</a:t>
          </a:r>
          <a:endParaRPr lang="en-US" sz="1800" dirty="0"/>
        </a:p>
      </dgm:t>
    </dgm:pt>
    <dgm:pt modelId="{B50E10BC-D911-4F2C-A7C2-8FA3F943E6B9}" type="sibTrans" cxnId="{8BB7DBFA-94DC-4108-81A6-618A67768369}">
      <dgm:prSet/>
      <dgm:spPr/>
      <dgm:t>
        <a:bodyPr/>
        <a:lstStyle/>
        <a:p>
          <a:endParaRPr lang="en-US"/>
        </a:p>
      </dgm:t>
    </dgm:pt>
    <dgm:pt modelId="{95344ED1-642F-4A14-A394-D3BF75AB9B9E}" type="parTrans" cxnId="{8BB7DBFA-94DC-4108-81A6-618A67768369}">
      <dgm:prSet/>
      <dgm:spPr/>
      <dgm:t>
        <a:bodyPr/>
        <a:lstStyle/>
        <a:p>
          <a:endParaRPr lang="en-US"/>
        </a:p>
      </dgm:t>
    </dgm:pt>
    <dgm:pt modelId="{CC661572-174F-43A9-A4FC-E2A810FF9EE7}">
      <dgm:prSet custT="1"/>
      <dgm:spPr/>
      <dgm:t>
        <a:bodyPr vert="horz"/>
        <a:lstStyle/>
        <a:p>
          <a:pPr rtl="0"/>
          <a:r>
            <a:rPr lang="en-US" sz="1800" dirty="0" smtClean="0"/>
            <a:t>INCREASE</a:t>
          </a:r>
          <a:endParaRPr lang="en-US" sz="1800" dirty="0"/>
        </a:p>
      </dgm:t>
    </dgm:pt>
    <dgm:pt modelId="{BDF1FC00-0538-48D3-B710-B8953A26EF5C}" type="parTrans" cxnId="{4D910A42-FEE3-4F95-A903-630BDE511572}">
      <dgm:prSet/>
      <dgm:spPr/>
      <dgm:t>
        <a:bodyPr/>
        <a:lstStyle/>
        <a:p>
          <a:endParaRPr lang="en-US"/>
        </a:p>
      </dgm:t>
    </dgm:pt>
    <dgm:pt modelId="{FB9DB66C-BF04-41C6-8E38-D807CFA08F9B}" type="sibTrans" cxnId="{4D910A42-FEE3-4F95-A903-630BDE511572}">
      <dgm:prSet/>
      <dgm:spPr/>
      <dgm:t>
        <a:bodyPr/>
        <a:lstStyle/>
        <a:p>
          <a:endParaRPr lang="en-US"/>
        </a:p>
      </dgm:t>
    </dgm:pt>
    <dgm:pt modelId="{1E6B1866-E3B9-48EC-954A-7C14C4833C61}">
      <dgm:prSet custT="1"/>
      <dgm:spPr/>
      <dgm:t>
        <a:bodyPr vert="horz"/>
        <a:lstStyle/>
        <a:p>
          <a:pPr rtl="0"/>
          <a:r>
            <a:rPr lang="en-US" sz="1800" dirty="0" smtClean="0"/>
            <a:t>INCREASE</a:t>
          </a:r>
          <a:endParaRPr lang="en-US" sz="1800" dirty="0"/>
        </a:p>
      </dgm:t>
    </dgm:pt>
    <dgm:pt modelId="{F4F4EE14-2527-47D2-A0AD-8317B59E93CD}" type="parTrans" cxnId="{B2B92DE9-E085-4B84-BEA4-B5B260764C3B}">
      <dgm:prSet/>
      <dgm:spPr/>
      <dgm:t>
        <a:bodyPr/>
        <a:lstStyle/>
        <a:p>
          <a:endParaRPr lang="en-US"/>
        </a:p>
      </dgm:t>
    </dgm:pt>
    <dgm:pt modelId="{E5D20B6C-0E94-49C4-8E20-806F31BECE70}" type="sibTrans" cxnId="{B2B92DE9-E085-4B84-BEA4-B5B260764C3B}">
      <dgm:prSet/>
      <dgm:spPr/>
      <dgm:t>
        <a:bodyPr/>
        <a:lstStyle/>
        <a:p>
          <a:endParaRPr lang="en-US"/>
        </a:p>
      </dgm:t>
    </dgm:pt>
    <dgm:pt modelId="{EC4F1BF1-E3F8-48EA-AF31-A20FBA5A04CC}">
      <dgm:prSet custT="1"/>
      <dgm:spPr>
        <a:solidFill>
          <a:schemeClr val="bg1">
            <a:lumMod val="95000"/>
          </a:schemeClr>
        </a:solidFill>
        <a:ln>
          <a:solidFill>
            <a:schemeClr val="accent1"/>
          </a:solidFill>
        </a:ln>
        <a:scene3d>
          <a:camera prst="orthographicFront">
            <a:rot lat="0" lon="0" rev="0"/>
          </a:camera>
          <a:lightRig rig="contrasting" dir="t">
            <a:rot lat="0" lon="0" rev="1200000"/>
          </a:lightRig>
        </a:scene3d>
      </dgm:spPr>
      <dgm:t>
        <a:bodyPr vert="horz"/>
        <a:lstStyle/>
        <a:p>
          <a:pPr rtl="0"/>
          <a:r>
            <a:rPr lang="en-US" sz="2000" baseline="0" dirty="0" smtClean="0">
              <a:solidFill>
                <a:schemeClr val="tx2"/>
              </a:solidFill>
            </a:rPr>
            <a:t>RECRUITMENT of female and under-represented faculty</a:t>
          </a:r>
          <a:endParaRPr lang="en-US" sz="2000" baseline="0" dirty="0">
            <a:solidFill>
              <a:schemeClr val="tx2"/>
            </a:solidFill>
          </a:endParaRPr>
        </a:p>
      </dgm:t>
    </dgm:pt>
    <dgm:pt modelId="{F4318132-DA97-435B-A258-5112FE0E60B8}" type="parTrans" cxnId="{7C1D58B0-499D-49CF-93A7-5B8B277DDA6E}">
      <dgm:prSet/>
      <dgm:spPr/>
      <dgm:t>
        <a:bodyPr/>
        <a:lstStyle/>
        <a:p>
          <a:endParaRPr lang="en-US"/>
        </a:p>
      </dgm:t>
    </dgm:pt>
    <dgm:pt modelId="{D59EBB40-C020-43B5-9C8B-C97857A30130}" type="sibTrans" cxnId="{7C1D58B0-499D-49CF-93A7-5B8B277DDA6E}">
      <dgm:prSet/>
      <dgm:spPr/>
      <dgm:t>
        <a:bodyPr/>
        <a:lstStyle/>
        <a:p>
          <a:endParaRPr lang="en-US"/>
        </a:p>
      </dgm:t>
    </dgm:pt>
    <dgm:pt modelId="{F82F4C02-85B7-411E-BB12-30A3DC557629}">
      <dgm:prSet custT="1"/>
      <dgm:spPr>
        <a:solidFill>
          <a:schemeClr val="bg1">
            <a:lumMod val="95000"/>
          </a:schemeClr>
        </a:solidFill>
        <a:ln>
          <a:solidFill>
            <a:schemeClr val="accent1"/>
          </a:solidFill>
        </a:ln>
        <a:scene3d>
          <a:camera prst="orthographicFront">
            <a:rot lat="0" lon="0" rev="0"/>
          </a:camera>
          <a:lightRig rig="contrasting" dir="t">
            <a:rot lat="0" lon="0" rev="1200000"/>
          </a:lightRig>
        </a:scene3d>
      </dgm:spPr>
      <dgm:t>
        <a:bodyPr vert="horz"/>
        <a:lstStyle/>
        <a:p>
          <a:pPr rtl="0"/>
          <a:r>
            <a:rPr lang="en-US" sz="2000" baseline="0" dirty="0" smtClean="0">
              <a:solidFill>
                <a:schemeClr val="tx2"/>
              </a:solidFill>
            </a:rPr>
            <a:t>the VISIBILITY of female Rutgers SEM faculty</a:t>
          </a:r>
          <a:endParaRPr lang="en-US" sz="2000" baseline="0" dirty="0">
            <a:solidFill>
              <a:schemeClr val="tx2"/>
            </a:solidFill>
          </a:endParaRPr>
        </a:p>
      </dgm:t>
    </dgm:pt>
    <dgm:pt modelId="{0633B204-A517-4996-B035-79576400369F}" type="parTrans" cxnId="{D45C1DFF-6615-44F2-A139-5F1D5B9D5BC2}">
      <dgm:prSet/>
      <dgm:spPr/>
      <dgm:t>
        <a:bodyPr/>
        <a:lstStyle/>
        <a:p>
          <a:endParaRPr lang="en-US"/>
        </a:p>
      </dgm:t>
    </dgm:pt>
    <dgm:pt modelId="{B2C914CF-3600-4D2B-8375-77900D335225}" type="sibTrans" cxnId="{D45C1DFF-6615-44F2-A139-5F1D5B9D5BC2}">
      <dgm:prSet/>
      <dgm:spPr/>
      <dgm:t>
        <a:bodyPr/>
        <a:lstStyle/>
        <a:p>
          <a:endParaRPr lang="en-US"/>
        </a:p>
      </dgm:t>
    </dgm:pt>
    <dgm:pt modelId="{82F89836-4A57-4CC8-B7C6-D117CC4D4702}">
      <dgm:prSet custT="1"/>
      <dgm:spPr>
        <a:solidFill>
          <a:schemeClr val="bg1">
            <a:lumMod val="95000"/>
          </a:schemeClr>
        </a:solidFill>
        <a:ln>
          <a:solidFill>
            <a:schemeClr val="accent1"/>
          </a:solidFill>
        </a:ln>
        <a:scene3d>
          <a:camera prst="orthographicFront">
            <a:rot lat="0" lon="0" rev="0"/>
          </a:camera>
          <a:lightRig rig="contrasting" dir="t">
            <a:rot lat="0" lon="0" rev="1200000"/>
          </a:lightRig>
        </a:scene3d>
      </dgm:spPr>
      <dgm:t>
        <a:bodyPr vert="horz"/>
        <a:lstStyle/>
        <a:p>
          <a:pPr rtl="0"/>
          <a:r>
            <a:rPr lang="en-US" sz="2000" baseline="0" dirty="0" smtClean="0">
              <a:solidFill>
                <a:schemeClr val="tx2"/>
              </a:solidFill>
            </a:rPr>
            <a:t>FACULTY SATISFACTION through collaborative projects and opportunities</a:t>
          </a:r>
          <a:endParaRPr lang="en-US" sz="2000" baseline="0" dirty="0">
            <a:solidFill>
              <a:schemeClr val="tx2"/>
            </a:solidFill>
          </a:endParaRPr>
        </a:p>
      </dgm:t>
    </dgm:pt>
    <dgm:pt modelId="{3D52C854-50E4-4007-89EB-9ED92E53FE68}" type="parTrans" cxnId="{48D2E527-3D45-4D3D-9B3D-DB2C4337B139}">
      <dgm:prSet/>
      <dgm:spPr/>
      <dgm:t>
        <a:bodyPr/>
        <a:lstStyle/>
        <a:p>
          <a:endParaRPr lang="en-US"/>
        </a:p>
      </dgm:t>
    </dgm:pt>
    <dgm:pt modelId="{F81F3409-679B-4299-B22C-EF0199890CD0}" type="sibTrans" cxnId="{48D2E527-3D45-4D3D-9B3D-DB2C4337B139}">
      <dgm:prSet/>
      <dgm:spPr/>
      <dgm:t>
        <a:bodyPr/>
        <a:lstStyle/>
        <a:p>
          <a:endParaRPr lang="en-US"/>
        </a:p>
      </dgm:t>
    </dgm:pt>
    <dgm:pt modelId="{F86D4799-FEA2-4A32-9DAE-060853AE8FF9}">
      <dgm:prSet custT="1"/>
      <dgm:spPr/>
      <dgm:t>
        <a:bodyPr/>
        <a:lstStyle/>
        <a:p>
          <a:pPr rtl="0"/>
          <a:r>
            <a:rPr lang="en-US" sz="1800" dirty="0" smtClean="0"/>
            <a:t>REDUCE</a:t>
          </a:r>
          <a:endParaRPr lang="en-US" sz="1800" dirty="0"/>
        </a:p>
      </dgm:t>
    </dgm:pt>
    <dgm:pt modelId="{8ECAF1FB-E6C6-4499-9640-9B3301363CE7}" type="parTrans" cxnId="{F4E8443F-74EF-43E0-BC20-1FC83931DE47}">
      <dgm:prSet/>
      <dgm:spPr/>
      <dgm:t>
        <a:bodyPr/>
        <a:lstStyle/>
        <a:p>
          <a:endParaRPr lang="en-US"/>
        </a:p>
      </dgm:t>
    </dgm:pt>
    <dgm:pt modelId="{5A4F82C3-896F-4C03-BF78-6293AFC07B6C}" type="sibTrans" cxnId="{F4E8443F-74EF-43E0-BC20-1FC83931DE47}">
      <dgm:prSet/>
      <dgm:spPr/>
      <dgm:t>
        <a:bodyPr/>
        <a:lstStyle/>
        <a:p>
          <a:endParaRPr lang="en-US"/>
        </a:p>
      </dgm:t>
    </dgm:pt>
    <dgm:pt modelId="{C66837B7-08B2-42C9-91CB-340E97D89045}">
      <dgm:prSet custT="1"/>
      <dgm:spPr>
        <a:solidFill>
          <a:schemeClr val="bg1">
            <a:lumMod val="95000"/>
          </a:schemeClr>
        </a:solidFill>
        <a:ln>
          <a:solidFill>
            <a:schemeClr val="accent1"/>
          </a:solidFill>
        </a:ln>
        <a:scene3d>
          <a:camera prst="orthographicFront">
            <a:rot lat="0" lon="0" rev="0"/>
          </a:camera>
          <a:lightRig rig="contrasting" dir="t">
            <a:rot lat="0" lon="0" rev="1200000"/>
          </a:lightRig>
        </a:scene3d>
      </dgm:spPr>
      <dgm:t>
        <a:bodyPr/>
        <a:lstStyle/>
        <a:p>
          <a:pPr rtl="0"/>
          <a:r>
            <a:rPr lang="en-US" sz="2000" baseline="0" dirty="0" smtClean="0">
              <a:solidFill>
                <a:schemeClr val="tx2"/>
              </a:solidFill>
            </a:rPr>
            <a:t>ATTRITION of female and under-represented faculty</a:t>
          </a:r>
          <a:endParaRPr lang="en-US" sz="2000" baseline="0" dirty="0">
            <a:solidFill>
              <a:schemeClr val="tx2"/>
            </a:solidFill>
          </a:endParaRPr>
        </a:p>
      </dgm:t>
    </dgm:pt>
    <dgm:pt modelId="{FECE4047-88E0-4FF7-BA07-1B43EC9736A8}" type="parTrans" cxnId="{9B7E8059-632D-41B8-8921-4D1C88DA9C4F}">
      <dgm:prSet/>
      <dgm:spPr/>
      <dgm:t>
        <a:bodyPr/>
        <a:lstStyle/>
        <a:p>
          <a:endParaRPr lang="en-US"/>
        </a:p>
      </dgm:t>
    </dgm:pt>
    <dgm:pt modelId="{9A9908AA-A271-48CA-B5C3-7317DAB9D204}" type="sibTrans" cxnId="{9B7E8059-632D-41B8-8921-4D1C88DA9C4F}">
      <dgm:prSet/>
      <dgm:spPr/>
      <dgm:t>
        <a:bodyPr/>
        <a:lstStyle/>
        <a:p>
          <a:endParaRPr lang="en-US"/>
        </a:p>
      </dgm:t>
    </dgm:pt>
    <dgm:pt modelId="{E1B0E6CF-8783-4940-8A69-8E1727B61141}">
      <dgm:prSet custT="1"/>
      <dgm:spPr/>
      <dgm:t>
        <a:bodyPr vert="horz"/>
        <a:lstStyle/>
        <a:p>
          <a:pPr rtl="0"/>
          <a:r>
            <a:rPr lang="en-US" sz="1800" dirty="0" smtClean="0"/>
            <a:t>INCREASE</a:t>
          </a:r>
          <a:endParaRPr lang="en-US" sz="1800" dirty="0"/>
        </a:p>
      </dgm:t>
    </dgm:pt>
    <dgm:pt modelId="{81B9CED6-5A40-4B13-9E35-CB2FFE67D50B}" type="parTrans" cxnId="{2B158CDD-3C40-4078-B255-7505501024E6}">
      <dgm:prSet/>
      <dgm:spPr/>
      <dgm:t>
        <a:bodyPr/>
        <a:lstStyle/>
        <a:p>
          <a:endParaRPr lang="en-US"/>
        </a:p>
      </dgm:t>
    </dgm:pt>
    <dgm:pt modelId="{9BFF4ABE-5074-4AE4-AC69-D61A95EE54FC}" type="sibTrans" cxnId="{2B158CDD-3C40-4078-B255-7505501024E6}">
      <dgm:prSet/>
      <dgm:spPr/>
      <dgm:t>
        <a:bodyPr/>
        <a:lstStyle/>
        <a:p>
          <a:endParaRPr lang="en-US"/>
        </a:p>
      </dgm:t>
    </dgm:pt>
    <dgm:pt modelId="{E0F3F725-0FC3-4B2A-9223-17B1BF5EB3F9}">
      <dgm:prSet custT="1"/>
      <dgm:spPr>
        <a:solidFill>
          <a:schemeClr val="bg1">
            <a:lumMod val="95000"/>
          </a:schemeClr>
        </a:solidFill>
        <a:ln>
          <a:solidFill>
            <a:schemeClr val="accent1"/>
          </a:solidFill>
        </a:ln>
        <a:scene3d>
          <a:camera prst="orthographicFront">
            <a:rot lat="0" lon="0" rev="0"/>
          </a:camera>
          <a:lightRig rig="contrasting" dir="t">
            <a:rot lat="0" lon="0" rev="1200000"/>
          </a:lightRig>
        </a:scene3d>
      </dgm:spPr>
      <dgm:t>
        <a:bodyPr vert="horz"/>
        <a:lstStyle/>
        <a:p>
          <a:pPr algn="l" rtl="0">
            <a:spcAft>
              <a:spcPts val="0"/>
            </a:spcAft>
          </a:pPr>
          <a:r>
            <a:rPr lang="en-US" sz="2000" baseline="0" dirty="0" smtClean="0">
              <a:solidFill>
                <a:schemeClr val="tx2"/>
              </a:solidFill>
            </a:rPr>
            <a:t>the NUMBER OF WOMEN IN RANK and in</a:t>
          </a:r>
          <a:endParaRPr lang="en-US" sz="2000" baseline="0" dirty="0">
            <a:solidFill>
              <a:schemeClr val="tx2"/>
            </a:solidFill>
          </a:endParaRPr>
        </a:p>
      </dgm:t>
    </dgm:pt>
    <dgm:pt modelId="{945811F8-E698-43AA-9D19-B65CAC3AECA7}" type="parTrans" cxnId="{F72019DD-BA64-42A5-9855-B07EE5447E24}">
      <dgm:prSet/>
      <dgm:spPr/>
      <dgm:t>
        <a:bodyPr/>
        <a:lstStyle/>
        <a:p>
          <a:endParaRPr lang="en-US"/>
        </a:p>
      </dgm:t>
    </dgm:pt>
    <dgm:pt modelId="{42A11723-CDAF-44AE-8E85-F9EDCEF6735A}" type="sibTrans" cxnId="{F72019DD-BA64-42A5-9855-B07EE5447E24}">
      <dgm:prSet/>
      <dgm:spPr/>
      <dgm:t>
        <a:bodyPr/>
        <a:lstStyle/>
        <a:p>
          <a:endParaRPr lang="en-US"/>
        </a:p>
      </dgm:t>
    </dgm:pt>
    <dgm:pt modelId="{8015312E-9B7F-475D-9ACE-5E1319C34DEC}">
      <dgm:prSet custT="1"/>
      <dgm:spPr>
        <a:solidFill>
          <a:schemeClr val="bg1">
            <a:lumMod val="95000"/>
          </a:schemeClr>
        </a:solidFill>
        <a:ln>
          <a:solidFill>
            <a:schemeClr val="accent1"/>
          </a:solidFill>
        </a:ln>
        <a:scene3d>
          <a:camera prst="orthographicFront">
            <a:rot lat="0" lon="0" rev="0"/>
          </a:camera>
          <a:lightRig rig="contrasting" dir="t">
            <a:rot lat="0" lon="0" rev="1200000"/>
          </a:lightRig>
        </a:scene3d>
      </dgm:spPr>
      <dgm:t>
        <a:bodyPr vert="horz"/>
        <a:lstStyle/>
        <a:p>
          <a:pPr algn="ctr" rtl="0">
            <a:spcAft>
              <a:spcPts val="0"/>
            </a:spcAft>
          </a:pPr>
          <a:r>
            <a:rPr lang="en-US" sz="1700" baseline="0" dirty="0" smtClean="0">
              <a:solidFill>
                <a:schemeClr val="tx2"/>
              </a:solidFill>
            </a:rPr>
            <a:t>leadership positions</a:t>
          </a:r>
          <a:endParaRPr lang="en-US" sz="1700" baseline="0" dirty="0">
            <a:solidFill>
              <a:schemeClr val="tx2"/>
            </a:solidFill>
          </a:endParaRPr>
        </a:p>
      </dgm:t>
    </dgm:pt>
    <dgm:pt modelId="{8189E8AD-AB4D-46AF-86BE-A2A56899206B}" type="parTrans" cxnId="{447F7F0F-CF48-4CF2-A4CB-C2246F814EF7}">
      <dgm:prSet/>
      <dgm:spPr/>
      <dgm:t>
        <a:bodyPr/>
        <a:lstStyle/>
        <a:p>
          <a:endParaRPr lang="en-US"/>
        </a:p>
      </dgm:t>
    </dgm:pt>
    <dgm:pt modelId="{C64403D5-56E7-4E24-A82B-47C2208FCEC4}" type="sibTrans" cxnId="{447F7F0F-CF48-4CF2-A4CB-C2246F814EF7}">
      <dgm:prSet/>
      <dgm:spPr/>
      <dgm:t>
        <a:bodyPr/>
        <a:lstStyle/>
        <a:p>
          <a:endParaRPr lang="en-US"/>
        </a:p>
      </dgm:t>
    </dgm:pt>
    <dgm:pt modelId="{E29D9520-26A8-4362-A108-2147AA71134F}">
      <dgm:prSet custT="1"/>
      <dgm:spPr>
        <a:solidFill>
          <a:schemeClr val="bg1">
            <a:lumMod val="95000"/>
          </a:schemeClr>
        </a:solidFill>
        <a:ln>
          <a:solidFill>
            <a:schemeClr val="accent1"/>
          </a:solidFill>
        </a:ln>
        <a:scene3d>
          <a:camera prst="orthographicFront">
            <a:rot lat="0" lon="0" rev="0"/>
          </a:camera>
          <a:lightRig rig="contrasting" dir="t">
            <a:rot lat="0" lon="0" rev="1200000"/>
          </a:lightRig>
        </a:scene3d>
      </dgm:spPr>
      <dgm:t>
        <a:bodyPr vert="horz"/>
        <a:lstStyle/>
        <a:p>
          <a:pPr algn="ctr" rtl="0">
            <a:spcAft>
              <a:spcPts val="0"/>
            </a:spcAft>
          </a:pPr>
          <a:r>
            <a:rPr lang="en-US" sz="1700" baseline="0" dirty="0" smtClean="0">
              <a:solidFill>
                <a:schemeClr val="tx2"/>
              </a:solidFill>
            </a:rPr>
            <a:t>academic administration</a:t>
          </a:r>
          <a:endParaRPr lang="en-US" sz="1700" baseline="0" dirty="0">
            <a:solidFill>
              <a:schemeClr val="tx2"/>
            </a:solidFill>
          </a:endParaRPr>
        </a:p>
      </dgm:t>
    </dgm:pt>
    <dgm:pt modelId="{0034FFE4-C787-4F3D-9BB3-C10801C549B7}" type="parTrans" cxnId="{2C5EDE9B-BF95-416C-9D15-558E849927E6}">
      <dgm:prSet/>
      <dgm:spPr/>
      <dgm:t>
        <a:bodyPr/>
        <a:lstStyle/>
        <a:p>
          <a:endParaRPr lang="en-US"/>
        </a:p>
      </dgm:t>
    </dgm:pt>
    <dgm:pt modelId="{1EE316C3-989C-45D5-A039-39CDFD59BC99}" type="sibTrans" cxnId="{2C5EDE9B-BF95-416C-9D15-558E849927E6}">
      <dgm:prSet/>
      <dgm:spPr/>
      <dgm:t>
        <a:bodyPr/>
        <a:lstStyle/>
        <a:p>
          <a:endParaRPr lang="en-US"/>
        </a:p>
      </dgm:t>
    </dgm:pt>
    <dgm:pt modelId="{4507FAD8-DDA4-4032-8B90-0FCDCAF53BF2}">
      <dgm:prSet custT="1"/>
      <dgm:spPr>
        <a:solidFill>
          <a:schemeClr val="bg1">
            <a:lumMod val="95000"/>
          </a:schemeClr>
        </a:solidFill>
        <a:ln>
          <a:solidFill>
            <a:schemeClr val="accent1"/>
          </a:solidFill>
        </a:ln>
        <a:scene3d>
          <a:camera prst="orthographicFront">
            <a:rot lat="0" lon="0" rev="0"/>
          </a:camera>
          <a:lightRig rig="contrasting" dir="t">
            <a:rot lat="0" lon="0" rev="1200000"/>
          </a:lightRig>
        </a:scene3d>
      </dgm:spPr>
      <dgm:t>
        <a:bodyPr vert="horz"/>
        <a:lstStyle/>
        <a:p>
          <a:pPr algn="ctr">
            <a:spcAft>
              <a:spcPts val="0"/>
            </a:spcAft>
          </a:pPr>
          <a:r>
            <a:rPr lang="en-US" sz="1700" baseline="0" dirty="0" smtClean="0">
              <a:solidFill>
                <a:schemeClr val="tx2"/>
              </a:solidFill>
            </a:rPr>
            <a:t>areas of scholarly leadership</a:t>
          </a:r>
          <a:endParaRPr lang="en-US" sz="1700" baseline="0" dirty="0">
            <a:solidFill>
              <a:schemeClr val="tx2"/>
            </a:solidFill>
          </a:endParaRPr>
        </a:p>
      </dgm:t>
    </dgm:pt>
    <dgm:pt modelId="{A8BDC4D1-D275-4587-B2B3-E0FB292807E6}" type="parTrans" cxnId="{BAD61627-5CDF-40AF-9FBB-35A3BB74763D}">
      <dgm:prSet/>
      <dgm:spPr/>
      <dgm:t>
        <a:bodyPr/>
        <a:lstStyle/>
        <a:p>
          <a:endParaRPr lang="en-US"/>
        </a:p>
      </dgm:t>
    </dgm:pt>
    <dgm:pt modelId="{ACE68038-1722-432A-A7AD-2DC88754C93E}" type="sibTrans" cxnId="{BAD61627-5CDF-40AF-9FBB-35A3BB74763D}">
      <dgm:prSet/>
      <dgm:spPr/>
      <dgm:t>
        <a:bodyPr/>
        <a:lstStyle/>
        <a:p>
          <a:endParaRPr lang="en-US"/>
        </a:p>
      </dgm:t>
    </dgm:pt>
    <dgm:pt modelId="{50F10479-F98D-4A70-94E6-848101B1B3D2}" type="pres">
      <dgm:prSet presAssocID="{1A500AF8-170D-48DA-8EB0-4497CBCD4ADB}" presName="Name0" presStyleCnt="0">
        <dgm:presLayoutVars>
          <dgm:chPref val="3"/>
          <dgm:dir/>
          <dgm:animLvl val="lvl"/>
          <dgm:resizeHandles/>
        </dgm:presLayoutVars>
      </dgm:prSet>
      <dgm:spPr/>
      <dgm:t>
        <a:bodyPr/>
        <a:lstStyle/>
        <a:p>
          <a:endParaRPr lang="en-US"/>
        </a:p>
      </dgm:t>
    </dgm:pt>
    <dgm:pt modelId="{C0F042F6-AC24-4C46-8C60-B2825368382B}" type="pres">
      <dgm:prSet presAssocID="{3E1C8A44-BBF3-4265-A826-3739CC42E207}" presName="horFlow" presStyleCnt="0"/>
      <dgm:spPr/>
      <dgm:t>
        <a:bodyPr/>
        <a:lstStyle/>
        <a:p>
          <a:endParaRPr lang="en-US"/>
        </a:p>
      </dgm:t>
    </dgm:pt>
    <dgm:pt modelId="{F2A9BAAB-0BC5-4523-AB6B-AFE38E405668}" type="pres">
      <dgm:prSet presAssocID="{3E1C8A44-BBF3-4265-A826-3739CC42E207}" presName="bigChev" presStyleLbl="node1" presStyleIdx="0" presStyleCnt="5"/>
      <dgm:spPr/>
      <dgm:t>
        <a:bodyPr/>
        <a:lstStyle/>
        <a:p>
          <a:endParaRPr lang="en-US"/>
        </a:p>
      </dgm:t>
    </dgm:pt>
    <dgm:pt modelId="{B507D7FB-D9C8-4E38-B8E7-64FD50B2B407}" type="pres">
      <dgm:prSet presAssocID="{F4318132-DA97-435B-A258-5112FE0E60B8}" presName="parTrans" presStyleCnt="0"/>
      <dgm:spPr/>
      <dgm:t>
        <a:bodyPr/>
        <a:lstStyle/>
        <a:p>
          <a:endParaRPr lang="en-US"/>
        </a:p>
      </dgm:t>
    </dgm:pt>
    <dgm:pt modelId="{8A3D8D4B-EA79-4B10-B23F-E873713A87F0}" type="pres">
      <dgm:prSet presAssocID="{EC4F1BF1-E3F8-48EA-AF31-A20FBA5A04CC}" presName="node" presStyleLbl="alignAccFollowNode1" presStyleIdx="0" presStyleCnt="5" custScaleX="361085" custScaleY="125586">
        <dgm:presLayoutVars>
          <dgm:bulletEnabled val="1"/>
        </dgm:presLayoutVars>
      </dgm:prSet>
      <dgm:spPr/>
      <dgm:t>
        <a:bodyPr/>
        <a:lstStyle/>
        <a:p>
          <a:endParaRPr lang="en-US"/>
        </a:p>
      </dgm:t>
    </dgm:pt>
    <dgm:pt modelId="{8D3AFB43-6644-420B-90FC-31852D7BD7A0}" type="pres">
      <dgm:prSet presAssocID="{3E1C8A44-BBF3-4265-A826-3739CC42E207}" presName="vSp" presStyleCnt="0"/>
      <dgm:spPr/>
      <dgm:t>
        <a:bodyPr/>
        <a:lstStyle/>
        <a:p>
          <a:endParaRPr lang="en-US"/>
        </a:p>
      </dgm:t>
    </dgm:pt>
    <dgm:pt modelId="{B4E9AD82-F1B7-47E2-8CFD-D792D90F0A6D}" type="pres">
      <dgm:prSet presAssocID="{F86D4799-FEA2-4A32-9DAE-060853AE8FF9}" presName="horFlow" presStyleCnt="0"/>
      <dgm:spPr/>
      <dgm:t>
        <a:bodyPr/>
        <a:lstStyle/>
        <a:p>
          <a:endParaRPr lang="en-US"/>
        </a:p>
      </dgm:t>
    </dgm:pt>
    <dgm:pt modelId="{3F67C7DB-56B3-4143-B82D-5FF7E312AC4E}" type="pres">
      <dgm:prSet presAssocID="{F86D4799-FEA2-4A32-9DAE-060853AE8FF9}" presName="bigChev" presStyleLbl="node1" presStyleIdx="1" presStyleCnt="5"/>
      <dgm:spPr/>
      <dgm:t>
        <a:bodyPr/>
        <a:lstStyle/>
        <a:p>
          <a:endParaRPr lang="en-US"/>
        </a:p>
      </dgm:t>
    </dgm:pt>
    <dgm:pt modelId="{DB3BE7A3-4B8C-41AA-9F6B-078DDB289251}" type="pres">
      <dgm:prSet presAssocID="{FECE4047-88E0-4FF7-BA07-1B43EC9736A8}" presName="parTrans" presStyleCnt="0"/>
      <dgm:spPr/>
      <dgm:t>
        <a:bodyPr/>
        <a:lstStyle/>
        <a:p>
          <a:endParaRPr lang="en-US"/>
        </a:p>
      </dgm:t>
    </dgm:pt>
    <dgm:pt modelId="{54BA570C-BCA8-45C5-BCFB-58836EC749A3}" type="pres">
      <dgm:prSet presAssocID="{C66837B7-08B2-42C9-91CB-340E97D89045}" presName="node" presStyleLbl="alignAccFollowNode1" presStyleIdx="1" presStyleCnt="5" custScaleX="361762" custScaleY="132517">
        <dgm:presLayoutVars>
          <dgm:bulletEnabled val="1"/>
        </dgm:presLayoutVars>
      </dgm:prSet>
      <dgm:spPr/>
      <dgm:t>
        <a:bodyPr/>
        <a:lstStyle/>
        <a:p>
          <a:endParaRPr lang="en-US"/>
        </a:p>
      </dgm:t>
    </dgm:pt>
    <dgm:pt modelId="{7AF397E4-8F39-4267-B20E-7E8959248315}" type="pres">
      <dgm:prSet presAssocID="{F86D4799-FEA2-4A32-9DAE-060853AE8FF9}" presName="vSp" presStyleCnt="0"/>
      <dgm:spPr/>
      <dgm:t>
        <a:bodyPr/>
        <a:lstStyle/>
        <a:p>
          <a:endParaRPr lang="en-US"/>
        </a:p>
      </dgm:t>
    </dgm:pt>
    <dgm:pt modelId="{C75C098E-30A8-4B29-8FA8-98A1E79C0720}" type="pres">
      <dgm:prSet presAssocID="{CC661572-174F-43A9-A4FC-E2A810FF9EE7}" presName="horFlow" presStyleCnt="0"/>
      <dgm:spPr/>
      <dgm:t>
        <a:bodyPr/>
        <a:lstStyle/>
        <a:p>
          <a:endParaRPr lang="en-US"/>
        </a:p>
      </dgm:t>
    </dgm:pt>
    <dgm:pt modelId="{6B49E9A9-DBC6-4487-B3ED-B8629F2B850B}" type="pres">
      <dgm:prSet presAssocID="{CC661572-174F-43A9-A4FC-E2A810FF9EE7}" presName="bigChev" presStyleLbl="node1" presStyleIdx="2" presStyleCnt="5"/>
      <dgm:spPr/>
      <dgm:t>
        <a:bodyPr/>
        <a:lstStyle/>
        <a:p>
          <a:endParaRPr lang="en-US"/>
        </a:p>
      </dgm:t>
    </dgm:pt>
    <dgm:pt modelId="{D43E0834-C7E4-4FB0-BE5B-59032433F3B5}" type="pres">
      <dgm:prSet presAssocID="{0633B204-A517-4996-B035-79576400369F}" presName="parTrans" presStyleCnt="0"/>
      <dgm:spPr/>
      <dgm:t>
        <a:bodyPr/>
        <a:lstStyle/>
        <a:p>
          <a:endParaRPr lang="en-US"/>
        </a:p>
      </dgm:t>
    </dgm:pt>
    <dgm:pt modelId="{CF1F9B44-85E2-421F-818C-4E8D21215BAC}" type="pres">
      <dgm:prSet presAssocID="{F82F4C02-85B7-411E-BB12-30A3DC557629}" presName="node" presStyleLbl="alignAccFollowNode1" presStyleIdx="2" presStyleCnt="5" custScaleX="361085" custScaleY="132517">
        <dgm:presLayoutVars>
          <dgm:bulletEnabled val="1"/>
        </dgm:presLayoutVars>
      </dgm:prSet>
      <dgm:spPr/>
      <dgm:t>
        <a:bodyPr/>
        <a:lstStyle/>
        <a:p>
          <a:endParaRPr lang="en-US"/>
        </a:p>
      </dgm:t>
    </dgm:pt>
    <dgm:pt modelId="{A46E5852-678E-479C-9710-BFE0F2B79556}" type="pres">
      <dgm:prSet presAssocID="{CC661572-174F-43A9-A4FC-E2A810FF9EE7}" presName="vSp" presStyleCnt="0"/>
      <dgm:spPr/>
      <dgm:t>
        <a:bodyPr/>
        <a:lstStyle/>
        <a:p>
          <a:endParaRPr lang="en-US"/>
        </a:p>
      </dgm:t>
    </dgm:pt>
    <dgm:pt modelId="{1D504DB1-C18F-4D35-B672-1DA585F770BA}" type="pres">
      <dgm:prSet presAssocID="{1E6B1866-E3B9-48EC-954A-7C14C4833C61}" presName="horFlow" presStyleCnt="0"/>
      <dgm:spPr/>
      <dgm:t>
        <a:bodyPr/>
        <a:lstStyle/>
        <a:p>
          <a:endParaRPr lang="en-US"/>
        </a:p>
      </dgm:t>
    </dgm:pt>
    <dgm:pt modelId="{003FE0A7-66B7-4744-B18C-ABB3D46CDF4C}" type="pres">
      <dgm:prSet presAssocID="{1E6B1866-E3B9-48EC-954A-7C14C4833C61}" presName="bigChev" presStyleLbl="node1" presStyleIdx="3" presStyleCnt="5"/>
      <dgm:spPr/>
      <dgm:t>
        <a:bodyPr/>
        <a:lstStyle/>
        <a:p>
          <a:endParaRPr lang="en-US"/>
        </a:p>
      </dgm:t>
    </dgm:pt>
    <dgm:pt modelId="{79922DFC-9678-4346-B529-73A65AE1469D}" type="pres">
      <dgm:prSet presAssocID="{3D52C854-50E4-4007-89EB-9ED92E53FE68}" presName="parTrans" presStyleCnt="0"/>
      <dgm:spPr/>
      <dgm:t>
        <a:bodyPr/>
        <a:lstStyle/>
        <a:p>
          <a:endParaRPr lang="en-US"/>
        </a:p>
      </dgm:t>
    </dgm:pt>
    <dgm:pt modelId="{D3F9254E-6F42-4586-82C8-A9FE364F251E}" type="pres">
      <dgm:prSet presAssocID="{82F89836-4A57-4CC8-B7C6-D117CC4D4702}" presName="node" presStyleLbl="alignAccFollowNode1" presStyleIdx="3" presStyleCnt="5" custScaleX="361085" custScaleY="132517">
        <dgm:presLayoutVars>
          <dgm:bulletEnabled val="1"/>
        </dgm:presLayoutVars>
      </dgm:prSet>
      <dgm:spPr/>
      <dgm:t>
        <a:bodyPr/>
        <a:lstStyle/>
        <a:p>
          <a:endParaRPr lang="en-US"/>
        </a:p>
      </dgm:t>
    </dgm:pt>
    <dgm:pt modelId="{25A60F99-40CC-4C19-8BE5-6AA95A7B2678}" type="pres">
      <dgm:prSet presAssocID="{1E6B1866-E3B9-48EC-954A-7C14C4833C61}" presName="vSp" presStyleCnt="0"/>
      <dgm:spPr/>
      <dgm:t>
        <a:bodyPr/>
        <a:lstStyle/>
        <a:p>
          <a:endParaRPr lang="en-US"/>
        </a:p>
      </dgm:t>
    </dgm:pt>
    <dgm:pt modelId="{F5C5FA15-7433-44E3-BFA9-E00D0899C758}" type="pres">
      <dgm:prSet presAssocID="{E1B0E6CF-8783-4940-8A69-8E1727B61141}" presName="horFlow" presStyleCnt="0"/>
      <dgm:spPr/>
      <dgm:t>
        <a:bodyPr/>
        <a:lstStyle/>
        <a:p>
          <a:endParaRPr lang="en-US"/>
        </a:p>
      </dgm:t>
    </dgm:pt>
    <dgm:pt modelId="{84A51FEE-984A-4426-8B98-A23CF47BDC76}" type="pres">
      <dgm:prSet presAssocID="{E1B0E6CF-8783-4940-8A69-8E1727B61141}" presName="bigChev" presStyleLbl="node1" presStyleIdx="4" presStyleCnt="5"/>
      <dgm:spPr/>
      <dgm:t>
        <a:bodyPr/>
        <a:lstStyle/>
        <a:p>
          <a:endParaRPr lang="en-US"/>
        </a:p>
      </dgm:t>
    </dgm:pt>
    <dgm:pt modelId="{1DE7D39A-48DC-440D-9CC8-552728298D9E}" type="pres">
      <dgm:prSet presAssocID="{945811F8-E698-43AA-9D19-B65CAC3AECA7}" presName="parTrans" presStyleCnt="0"/>
      <dgm:spPr/>
      <dgm:t>
        <a:bodyPr/>
        <a:lstStyle/>
        <a:p>
          <a:endParaRPr lang="en-US"/>
        </a:p>
      </dgm:t>
    </dgm:pt>
    <dgm:pt modelId="{CD21810C-6E2D-483F-BCFE-A08A491E785D}" type="pres">
      <dgm:prSet presAssocID="{E0F3F725-0FC3-4B2A-9223-17B1BF5EB3F9}" presName="node" presStyleLbl="alignAccFollowNode1" presStyleIdx="4" presStyleCnt="5" custScaleX="361085" custScaleY="149319" custLinFactNeighborX="-30807">
        <dgm:presLayoutVars>
          <dgm:bulletEnabled val="1"/>
        </dgm:presLayoutVars>
      </dgm:prSet>
      <dgm:spPr/>
      <dgm:t>
        <a:bodyPr/>
        <a:lstStyle/>
        <a:p>
          <a:endParaRPr lang="en-US"/>
        </a:p>
      </dgm:t>
    </dgm:pt>
  </dgm:ptLst>
  <dgm:cxnLst>
    <dgm:cxn modelId="{447F7F0F-CF48-4CF2-A4CB-C2246F814EF7}" srcId="{E0F3F725-0FC3-4B2A-9223-17B1BF5EB3F9}" destId="{8015312E-9B7F-475D-9ACE-5E1319C34DEC}" srcOrd="0" destOrd="0" parTransId="{8189E8AD-AB4D-46AF-86BE-A2A56899206B}" sibTransId="{C64403D5-56E7-4E24-A82B-47C2208FCEC4}"/>
    <dgm:cxn modelId="{D45C1DFF-6615-44F2-A139-5F1D5B9D5BC2}" srcId="{CC661572-174F-43A9-A4FC-E2A810FF9EE7}" destId="{F82F4C02-85B7-411E-BB12-30A3DC557629}" srcOrd="0" destOrd="0" parTransId="{0633B204-A517-4996-B035-79576400369F}" sibTransId="{B2C914CF-3600-4D2B-8375-77900D335225}"/>
    <dgm:cxn modelId="{89298D53-CBF2-49E7-B87D-B4F93FE115F7}" type="presOf" srcId="{F82F4C02-85B7-411E-BB12-30A3DC557629}" destId="{CF1F9B44-85E2-421F-818C-4E8D21215BAC}" srcOrd="0" destOrd="0" presId="urn:microsoft.com/office/officeart/2005/8/layout/lProcess3"/>
    <dgm:cxn modelId="{F4E8443F-74EF-43E0-BC20-1FC83931DE47}" srcId="{1A500AF8-170D-48DA-8EB0-4497CBCD4ADB}" destId="{F86D4799-FEA2-4A32-9DAE-060853AE8FF9}" srcOrd="1" destOrd="0" parTransId="{8ECAF1FB-E6C6-4499-9640-9B3301363CE7}" sibTransId="{5A4F82C3-896F-4C03-BF78-6293AFC07B6C}"/>
    <dgm:cxn modelId="{2C5EDE9B-BF95-416C-9D15-558E849927E6}" srcId="{E0F3F725-0FC3-4B2A-9223-17B1BF5EB3F9}" destId="{E29D9520-26A8-4362-A108-2147AA71134F}" srcOrd="1" destOrd="0" parTransId="{0034FFE4-C787-4F3D-9BB3-C10801C549B7}" sibTransId="{1EE316C3-989C-45D5-A039-39CDFD59BC99}"/>
    <dgm:cxn modelId="{ACBA58C7-08A2-49F6-A417-CA0900993B68}" type="presOf" srcId="{E1B0E6CF-8783-4940-8A69-8E1727B61141}" destId="{84A51FEE-984A-4426-8B98-A23CF47BDC76}" srcOrd="0" destOrd="0" presId="urn:microsoft.com/office/officeart/2005/8/layout/lProcess3"/>
    <dgm:cxn modelId="{B3A94553-0266-4DD3-BE4A-F6CE8F0BF6F6}" type="presOf" srcId="{E0F3F725-0FC3-4B2A-9223-17B1BF5EB3F9}" destId="{CD21810C-6E2D-483F-BCFE-A08A491E785D}" srcOrd="0" destOrd="0" presId="urn:microsoft.com/office/officeart/2005/8/layout/lProcess3"/>
    <dgm:cxn modelId="{4D910A42-FEE3-4F95-A903-630BDE511572}" srcId="{1A500AF8-170D-48DA-8EB0-4497CBCD4ADB}" destId="{CC661572-174F-43A9-A4FC-E2A810FF9EE7}" srcOrd="2" destOrd="0" parTransId="{BDF1FC00-0538-48D3-B710-B8953A26EF5C}" sibTransId="{FB9DB66C-BF04-41C6-8E38-D807CFA08F9B}"/>
    <dgm:cxn modelId="{9B7E8059-632D-41B8-8921-4D1C88DA9C4F}" srcId="{F86D4799-FEA2-4A32-9DAE-060853AE8FF9}" destId="{C66837B7-08B2-42C9-91CB-340E97D89045}" srcOrd="0" destOrd="0" parTransId="{FECE4047-88E0-4FF7-BA07-1B43EC9736A8}" sibTransId="{9A9908AA-A271-48CA-B5C3-7317DAB9D204}"/>
    <dgm:cxn modelId="{A185DD45-E097-43D7-A96D-0B50DE94B237}" type="presOf" srcId="{F86D4799-FEA2-4A32-9DAE-060853AE8FF9}" destId="{3F67C7DB-56B3-4143-B82D-5FF7E312AC4E}" srcOrd="0" destOrd="0" presId="urn:microsoft.com/office/officeart/2005/8/layout/lProcess3"/>
    <dgm:cxn modelId="{F72019DD-BA64-42A5-9855-B07EE5447E24}" srcId="{E1B0E6CF-8783-4940-8A69-8E1727B61141}" destId="{E0F3F725-0FC3-4B2A-9223-17B1BF5EB3F9}" srcOrd="0" destOrd="0" parTransId="{945811F8-E698-43AA-9D19-B65CAC3AECA7}" sibTransId="{42A11723-CDAF-44AE-8E85-F9EDCEF6735A}"/>
    <dgm:cxn modelId="{CEFDCB4D-3D00-4622-B632-8BC6DF487510}" type="presOf" srcId="{EC4F1BF1-E3F8-48EA-AF31-A20FBA5A04CC}" destId="{8A3D8D4B-EA79-4B10-B23F-E873713A87F0}" srcOrd="0" destOrd="0" presId="urn:microsoft.com/office/officeart/2005/8/layout/lProcess3"/>
    <dgm:cxn modelId="{BBE857C3-F36E-449C-8D30-D8474D294E12}" type="presOf" srcId="{CC661572-174F-43A9-A4FC-E2A810FF9EE7}" destId="{6B49E9A9-DBC6-4487-B3ED-B8629F2B850B}" srcOrd="0" destOrd="0" presId="urn:microsoft.com/office/officeart/2005/8/layout/lProcess3"/>
    <dgm:cxn modelId="{32EE276A-F1C6-49F7-BA65-84BCEF3513D6}" type="presOf" srcId="{1A500AF8-170D-48DA-8EB0-4497CBCD4ADB}" destId="{50F10479-F98D-4A70-94E6-848101B1B3D2}" srcOrd="0" destOrd="0" presId="urn:microsoft.com/office/officeart/2005/8/layout/lProcess3"/>
    <dgm:cxn modelId="{48D2E527-3D45-4D3D-9B3D-DB2C4337B139}" srcId="{1E6B1866-E3B9-48EC-954A-7C14C4833C61}" destId="{82F89836-4A57-4CC8-B7C6-D117CC4D4702}" srcOrd="0" destOrd="0" parTransId="{3D52C854-50E4-4007-89EB-9ED92E53FE68}" sibTransId="{F81F3409-679B-4299-B22C-EF0199890CD0}"/>
    <dgm:cxn modelId="{46DB4F57-C7B0-423D-A575-8054A0082BE8}" type="presOf" srcId="{1E6B1866-E3B9-48EC-954A-7C14C4833C61}" destId="{003FE0A7-66B7-4744-B18C-ABB3D46CDF4C}" srcOrd="0" destOrd="0" presId="urn:microsoft.com/office/officeart/2005/8/layout/lProcess3"/>
    <dgm:cxn modelId="{8BB7DBFA-94DC-4108-81A6-618A67768369}" srcId="{1A500AF8-170D-48DA-8EB0-4497CBCD4ADB}" destId="{3E1C8A44-BBF3-4265-A826-3739CC42E207}" srcOrd="0" destOrd="0" parTransId="{95344ED1-642F-4A14-A394-D3BF75AB9B9E}" sibTransId="{B50E10BC-D911-4F2C-A7C2-8FA3F943E6B9}"/>
    <dgm:cxn modelId="{50D32491-74D2-43D9-9723-F18ED7866D04}" type="presOf" srcId="{82F89836-4A57-4CC8-B7C6-D117CC4D4702}" destId="{D3F9254E-6F42-4586-82C8-A9FE364F251E}" srcOrd="0" destOrd="0" presId="urn:microsoft.com/office/officeart/2005/8/layout/lProcess3"/>
    <dgm:cxn modelId="{14A57B78-6B71-42A7-B627-DB03802F49A3}" type="presOf" srcId="{4507FAD8-DDA4-4032-8B90-0FCDCAF53BF2}" destId="{CD21810C-6E2D-483F-BCFE-A08A491E785D}" srcOrd="0" destOrd="3" presId="urn:microsoft.com/office/officeart/2005/8/layout/lProcess3"/>
    <dgm:cxn modelId="{A753840C-5125-4889-A5B0-06ED163E90B0}" type="presOf" srcId="{C66837B7-08B2-42C9-91CB-340E97D89045}" destId="{54BA570C-BCA8-45C5-BCFB-58836EC749A3}" srcOrd="0" destOrd="0" presId="urn:microsoft.com/office/officeart/2005/8/layout/lProcess3"/>
    <dgm:cxn modelId="{B2B92DE9-E085-4B84-BEA4-B5B260764C3B}" srcId="{1A500AF8-170D-48DA-8EB0-4497CBCD4ADB}" destId="{1E6B1866-E3B9-48EC-954A-7C14C4833C61}" srcOrd="3" destOrd="0" parTransId="{F4F4EE14-2527-47D2-A0AD-8317B59E93CD}" sibTransId="{E5D20B6C-0E94-49C4-8E20-806F31BECE70}"/>
    <dgm:cxn modelId="{40FD1B6C-3361-4A44-AD86-F4670BE53118}" type="presOf" srcId="{8015312E-9B7F-475D-9ACE-5E1319C34DEC}" destId="{CD21810C-6E2D-483F-BCFE-A08A491E785D}" srcOrd="0" destOrd="1" presId="urn:microsoft.com/office/officeart/2005/8/layout/lProcess3"/>
    <dgm:cxn modelId="{BAD61627-5CDF-40AF-9FBB-35A3BB74763D}" srcId="{E0F3F725-0FC3-4B2A-9223-17B1BF5EB3F9}" destId="{4507FAD8-DDA4-4032-8B90-0FCDCAF53BF2}" srcOrd="2" destOrd="0" parTransId="{A8BDC4D1-D275-4587-B2B3-E0FB292807E6}" sibTransId="{ACE68038-1722-432A-A7AD-2DC88754C93E}"/>
    <dgm:cxn modelId="{8E6808DC-00F9-4D7B-AED7-6A1C108C9485}" type="presOf" srcId="{3E1C8A44-BBF3-4265-A826-3739CC42E207}" destId="{F2A9BAAB-0BC5-4523-AB6B-AFE38E405668}" srcOrd="0" destOrd="0" presId="urn:microsoft.com/office/officeart/2005/8/layout/lProcess3"/>
    <dgm:cxn modelId="{2B158CDD-3C40-4078-B255-7505501024E6}" srcId="{1A500AF8-170D-48DA-8EB0-4497CBCD4ADB}" destId="{E1B0E6CF-8783-4940-8A69-8E1727B61141}" srcOrd="4" destOrd="0" parTransId="{81B9CED6-5A40-4B13-9E35-CB2FFE67D50B}" sibTransId="{9BFF4ABE-5074-4AE4-AC69-D61A95EE54FC}"/>
    <dgm:cxn modelId="{7C1D58B0-499D-49CF-93A7-5B8B277DDA6E}" srcId="{3E1C8A44-BBF3-4265-A826-3739CC42E207}" destId="{EC4F1BF1-E3F8-48EA-AF31-A20FBA5A04CC}" srcOrd="0" destOrd="0" parTransId="{F4318132-DA97-435B-A258-5112FE0E60B8}" sibTransId="{D59EBB40-C020-43B5-9C8B-C97857A30130}"/>
    <dgm:cxn modelId="{B88D4358-2DB1-41E3-A7D4-A92C44C8E9BE}" type="presOf" srcId="{E29D9520-26A8-4362-A108-2147AA71134F}" destId="{CD21810C-6E2D-483F-BCFE-A08A491E785D}" srcOrd="0" destOrd="2" presId="urn:microsoft.com/office/officeart/2005/8/layout/lProcess3"/>
    <dgm:cxn modelId="{E6E74543-A534-4F9B-80CE-9B8F35777897}" type="presParOf" srcId="{50F10479-F98D-4A70-94E6-848101B1B3D2}" destId="{C0F042F6-AC24-4C46-8C60-B2825368382B}" srcOrd="0" destOrd="0" presId="urn:microsoft.com/office/officeart/2005/8/layout/lProcess3"/>
    <dgm:cxn modelId="{813F8BEC-EFE7-4DA3-BA9B-25C480D9EC20}" type="presParOf" srcId="{C0F042F6-AC24-4C46-8C60-B2825368382B}" destId="{F2A9BAAB-0BC5-4523-AB6B-AFE38E405668}" srcOrd="0" destOrd="0" presId="urn:microsoft.com/office/officeart/2005/8/layout/lProcess3"/>
    <dgm:cxn modelId="{82C95DA5-B6D3-4AE9-9E6D-5CED9ABA84F7}" type="presParOf" srcId="{C0F042F6-AC24-4C46-8C60-B2825368382B}" destId="{B507D7FB-D9C8-4E38-B8E7-64FD50B2B407}" srcOrd="1" destOrd="0" presId="urn:microsoft.com/office/officeart/2005/8/layout/lProcess3"/>
    <dgm:cxn modelId="{A9ED12D9-E37E-457B-8C23-DFF319F9B8DC}" type="presParOf" srcId="{C0F042F6-AC24-4C46-8C60-B2825368382B}" destId="{8A3D8D4B-EA79-4B10-B23F-E873713A87F0}" srcOrd="2" destOrd="0" presId="urn:microsoft.com/office/officeart/2005/8/layout/lProcess3"/>
    <dgm:cxn modelId="{E9E07E4F-B790-4EAF-8AA0-6177207AC803}" type="presParOf" srcId="{50F10479-F98D-4A70-94E6-848101B1B3D2}" destId="{8D3AFB43-6644-420B-90FC-31852D7BD7A0}" srcOrd="1" destOrd="0" presId="urn:microsoft.com/office/officeart/2005/8/layout/lProcess3"/>
    <dgm:cxn modelId="{912A3A7B-8CEB-4FB6-8460-423BA8C82E3E}" type="presParOf" srcId="{50F10479-F98D-4A70-94E6-848101B1B3D2}" destId="{B4E9AD82-F1B7-47E2-8CFD-D792D90F0A6D}" srcOrd="2" destOrd="0" presId="urn:microsoft.com/office/officeart/2005/8/layout/lProcess3"/>
    <dgm:cxn modelId="{DA340327-A301-40FF-A4C9-D46B29FD6883}" type="presParOf" srcId="{B4E9AD82-F1B7-47E2-8CFD-D792D90F0A6D}" destId="{3F67C7DB-56B3-4143-B82D-5FF7E312AC4E}" srcOrd="0" destOrd="0" presId="urn:microsoft.com/office/officeart/2005/8/layout/lProcess3"/>
    <dgm:cxn modelId="{002971CE-856A-433C-8BA8-9A3010E02515}" type="presParOf" srcId="{B4E9AD82-F1B7-47E2-8CFD-D792D90F0A6D}" destId="{DB3BE7A3-4B8C-41AA-9F6B-078DDB289251}" srcOrd="1" destOrd="0" presId="urn:microsoft.com/office/officeart/2005/8/layout/lProcess3"/>
    <dgm:cxn modelId="{E1E26220-9F4A-4401-B741-81D83E43243F}" type="presParOf" srcId="{B4E9AD82-F1B7-47E2-8CFD-D792D90F0A6D}" destId="{54BA570C-BCA8-45C5-BCFB-58836EC749A3}" srcOrd="2" destOrd="0" presId="urn:microsoft.com/office/officeart/2005/8/layout/lProcess3"/>
    <dgm:cxn modelId="{E52FD82A-14E8-464A-BC43-6C9011569B9C}" type="presParOf" srcId="{50F10479-F98D-4A70-94E6-848101B1B3D2}" destId="{7AF397E4-8F39-4267-B20E-7E8959248315}" srcOrd="3" destOrd="0" presId="urn:microsoft.com/office/officeart/2005/8/layout/lProcess3"/>
    <dgm:cxn modelId="{659EC134-8957-43DF-9C73-060BDB48D7CB}" type="presParOf" srcId="{50F10479-F98D-4A70-94E6-848101B1B3D2}" destId="{C75C098E-30A8-4B29-8FA8-98A1E79C0720}" srcOrd="4" destOrd="0" presId="urn:microsoft.com/office/officeart/2005/8/layout/lProcess3"/>
    <dgm:cxn modelId="{CFE93954-222D-4FF9-8774-75B0A30AC2B3}" type="presParOf" srcId="{C75C098E-30A8-4B29-8FA8-98A1E79C0720}" destId="{6B49E9A9-DBC6-4487-B3ED-B8629F2B850B}" srcOrd="0" destOrd="0" presId="urn:microsoft.com/office/officeart/2005/8/layout/lProcess3"/>
    <dgm:cxn modelId="{C6AC2AC9-57EA-46D1-86AF-1388057C4852}" type="presParOf" srcId="{C75C098E-30A8-4B29-8FA8-98A1E79C0720}" destId="{D43E0834-C7E4-4FB0-BE5B-59032433F3B5}" srcOrd="1" destOrd="0" presId="urn:microsoft.com/office/officeart/2005/8/layout/lProcess3"/>
    <dgm:cxn modelId="{1F9FD878-DEDA-4FE1-B2D8-7F0A3BFAC2AF}" type="presParOf" srcId="{C75C098E-30A8-4B29-8FA8-98A1E79C0720}" destId="{CF1F9B44-85E2-421F-818C-4E8D21215BAC}" srcOrd="2" destOrd="0" presId="urn:microsoft.com/office/officeart/2005/8/layout/lProcess3"/>
    <dgm:cxn modelId="{EDD336B4-4EBC-4DFE-8C05-443E6D812E39}" type="presParOf" srcId="{50F10479-F98D-4A70-94E6-848101B1B3D2}" destId="{A46E5852-678E-479C-9710-BFE0F2B79556}" srcOrd="5" destOrd="0" presId="urn:microsoft.com/office/officeart/2005/8/layout/lProcess3"/>
    <dgm:cxn modelId="{CA46A953-6D3D-4445-A2E0-CF45205709FF}" type="presParOf" srcId="{50F10479-F98D-4A70-94E6-848101B1B3D2}" destId="{1D504DB1-C18F-4D35-B672-1DA585F770BA}" srcOrd="6" destOrd="0" presId="urn:microsoft.com/office/officeart/2005/8/layout/lProcess3"/>
    <dgm:cxn modelId="{A0CD486D-4FF0-4E0B-B310-4196E29EA215}" type="presParOf" srcId="{1D504DB1-C18F-4D35-B672-1DA585F770BA}" destId="{003FE0A7-66B7-4744-B18C-ABB3D46CDF4C}" srcOrd="0" destOrd="0" presId="urn:microsoft.com/office/officeart/2005/8/layout/lProcess3"/>
    <dgm:cxn modelId="{59209C1A-9FFB-42F5-B77F-EDAECBF0856C}" type="presParOf" srcId="{1D504DB1-C18F-4D35-B672-1DA585F770BA}" destId="{79922DFC-9678-4346-B529-73A65AE1469D}" srcOrd="1" destOrd="0" presId="urn:microsoft.com/office/officeart/2005/8/layout/lProcess3"/>
    <dgm:cxn modelId="{4B465ADC-D065-4C8F-B081-ED9903340FBF}" type="presParOf" srcId="{1D504DB1-C18F-4D35-B672-1DA585F770BA}" destId="{D3F9254E-6F42-4586-82C8-A9FE364F251E}" srcOrd="2" destOrd="0" presId="urn:microsoft.com/office/officeart/2005/8/layout/lProcess3"/>
    <dgm:cxn modelId="{B1699E0E-526F-4D2F-A451-DE5459380190}" type="presParOf" srcId="{50F10479-F98D-4A70-94E6-848101B1B3D2}" destId="{25A60F99-40CC-4C19-8BE5-6AA95A7B2678}" srcOrd="7" destOrd="0" presId="urn:microsoft.com/office/officeart/2005/8/layout/lProcess3"/>
    <dgm:cxn modelId="{50B51C0A-FE59-4A81-AA11-84B9CAC05D3E}" type="presParOf" srcId="{50F10479-F98D-4A70-94E6-848101B1B3D2}" destId="{F5C5FA15-7433-44E3-BFA9-E00D0899C758}" srcOrd="8" destOrd="0" presId="urn:microsoft.com/office/officeart/2005/8/layout/lProcess3"/>
    <dgm:cxn modelId="{FA63D708-0B45-4355-BE1A-43E1BF23795B}" type="presParOf" srcId="{F5C5FA15-7433-44E3-BFA9-E00D0899C758}" destId="{84A51FEE-984A-4426-8B98-A23CF47BDC76}" srcOrd="0" destOrd="0" presId="urn:microsoft.com/office/officeart/2005/8/layout/lProcess3"/>
    <dgm:cxn modelId="{EB9A320A-65C8-4878-A327-FC9C27F04676}" type="presParOf" srcId="{F5C5FA15-7433-44E3-BFA9-E00D0899C758}" destId="{1DE7D39A-48DC-440D-9CC8-552728298D9E}" srcOrd="1" destOrd="0" presId="urn:microsoft.com/office/officeart/2005/8/layout/lProcess3"/>
    <dgm:cxn modelId="{63E9F89F-2668-4857-ADE5-7C09DB3CEADD}" type="presParOf" srcId="{F5C5FA15-7433-44E3-BFA9-E00D0899C758}" destId="{CD21810C-6E2D-483F-BCFE-A08A491E785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FEFBD21-C93B-4299-ACD7-855B33BF0E9D}"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73A40355-ED16-4661-9E3B-AA89AF39B7CB}">
      <dgm:prSet custT="1"/>
      <dgm:spPr>
        <a:solidFill>
          <a:schemeClr val="accent1">
            <a:lumMod val="75000"/>
          </a:schemeClr>
        </a:solidFill>
      </dgm:spPr>
      <dgm:t>
        <a:bodyPr/>
        <a:lstStyle/>
        <a:p>
          <a:pPr rtl="0"/>
          <a:r>
            <a:rPr lang="en-US" sz="2000" b="1" dirty="0" smtClean="0">
              <a:latin typeface="Arial" pitchFamily="34" charset="0"/>
              <a:cs typeface="Arial" pitchFamily="34" charset="0"/>
            </a:rPr>
            <a:t> Context</a:t>
          </a:r>
          <a:endParaRPr lang="en-US" sz="2000" b="1" dirty="0">
            <a:latin typeface="Arial" pitchFamily="34" charset="0"/>
            <a:cs typeface="Arial" pitchFamily="34" charset="0"/>
          </a:endParaRPr>
        </a:p>
      </dgm:t>
    </dgm:pt>
    <dgm:pt modelId="{F62F5D79-0CC8-4412-AFF8-04B9CCADA9D9}" type="parTrans" cxnId="{26152F07-7CC2-4B7F-AC61-8BF3FA5B4594}">
      <dgm:prSet/>
      <dgm:spPr/>
      <dgm:t>
        <a:bodyPr/>
        <a:lstStyle/>
        <a:p>
          <a:endParaRPr lang="en-US"/>
        </a:p>
      </dgm:t>
    </dgm:pt>
    <dgm:pt modelId="{95BEE468-776E-46B2-8935-BEB81FE611B2}" type="sibTrans" cxnId="{26152F07-7CC2-4B7F-AC61-8BF3FA5B4594}">
      <dgm:prSet/>
      <dgm:spPr/>
      <dgm:t>
        <a:bodyPr/>
        <a:lstStyle/>
        <a:p>
          <a:endParaRPr lang="en-US"/>
        </a:p>
      </dgm:t>
    </dgm:pt>
    <dgm:pt modelId="{954DBB3B-9BD0-4425-81A7-B2500A1A805B}">
      <dgm:prSet custT="1"/>
      <dgm:spPr/>
      <dgm:t>
        <a:bodyPr/>
        <a:lstStyle/>
        <a:p>
          <a:pPr rtl="0"/>
          <a:r>
            <a:rPr lang="en-US" sz="2000" dirty="0" smtClean="0"/>
            <a:t>largest faculty and student body</a:t>
          </a:r>
          <a:endParaRPr lang="en-US" sz="2000" dirty="0"/>
        </a:p>
      </dgm:t>
    </dgm:pt>
    <dgm:pt modelId="{5FCCBE97-768E-40FA-8871-CBD22486D4BC}" type="parTrans" cxnId="{62C8A3F9-D3D5-48E1-BEDA-D390A3A6A9BA}">
      <dgm:prSet/>
      <dgm:spPr/>
      <dgm:t>
        <a:bodyPr/>
        <a:lstStyle/>
        <a:p>
          <a:endParaRPr lang="en-US"/>
        </a:p>
      </dgm:t>
    </dgm:pt>
    <dgm:pt modelId="{D8CA4F39-FF9F-41CC-995E-009FA866D9AB}" type="sibTrans" cxnId="{62C8A3F9-D3D5-48E1-BEDA-D390A3A6A9BA}">
      <dgm:prSet/>
      <dgm:spPr/>
      <dgm:t>
        <a:bodyPr/>
        <a:lstStyle/>
        <a:p>
          <a:endParaRPr lang="en-US"/>
        </a:p>
      </dgm:t>
    </dgm:pt>
    <dgm:pt modelId="{E846BC0A-3D65-4C97-B727-7DFD232EAD14}">
      <dgm:prSet custT="1"/>
      <dgm:spPr/>
      <dgm:t>
        <a:bodyPr/>
        <a:lstStyle/>
        <a:p>
          <a:pPr rtl="0"/>
          <a:r>
            <a:rPr lang="en-US" sz="2000" dirty="0" smtClean="0"/>
            <a:t>a decentralized campus (geographically and administratively)</a:t>
          </a:r>
          <a:endParaRPr lang="en-US" sz="2000" dirty="0"/>
        </a:p>
      </dgm:t>
    </dgm:pt>
    <dgm:pt modelId="{D43A7C8D-5404-44DC-91E6-85835D497FFD}" type="parTrans" cxnId="{71484424-48BF-481E-85D5-3A1DCD771C06}">
      <dgm:prSet/>
      <dgm:spPr/>
      <dgm:t>
        <a:bodyPr/>
        <a:lstStyle/>
        <a:p>
          <a:endParaRPr lang="en-US"/>
        </a:p>
      </dgm:t>
    </dgm:pt>
    <dgm:pt modelId="{3A50D2C5-F36C-4FA1-9AE4-1964E42DEB48}" type="sibTrans" cxnId="{71484424-48BF-481E-85D5-3A1DCD771C06}">
      <dgm:prSet/>
      <dgm:spPr/>
      <dgm:t>
        <a:bodyPr/>
        <a:lstStyle/>
        <a:p>
          <a:endParaRPr lang="en-US"/>
        </a:p>
      </dgm:t>
    </dgm:pt>
    <dgm:pt modelId="{0911DABA-AB2D-46C8-8E7E-D13217D42538}">
      <dgm:prSet custT="1"/>
      <dgm:spPr/>
      <dgm:t>
        <a:bodyPr/>
        <a:lstStyle/>
        <a:p>
          <a:pPr rtl="0"/>
          <a:endParaRPr lang="en-US" sz="2000" dirty="0"/>
        </a:p>
      </dgm:t>
    </dgm:pt>
    <dgm:pt modelId="{D72705B9-77ED-409F-9B16-4BBD5BD6E8B7}" type="parTrans" cxnId="{A930AB96-4107-4057-9BA9-693B10EB31F3}">
      <dgm:prSet/>
      <dgm:spPr/>
      <dgm:t>
        <a:bodyPr/>
        <a:lstStyle/>
        <a:p>
          <a:endParaRPr lang="en-US"/>
        </a:p>
      </dgm:t>
    </dgm:pt>
    <dgm:pt modelId="{361DD6C0-BC45-4FA2-A222-9B7B0ED83CE3}" type="sibTrans" cxnId="{A930AB96-4107-4057-9BA9-693B10EB31F3}">
      <dgm:prSet/>
      <dgm:spPr/>
      <dgm:t>
        <a:bodyPr/>
        <a:lstStyle/>
        <a:p>
          <a:endParaRPr lang="en-US"/>
        </a:p>
      </dgm:t>
    </dgm:pt>
    <dgm:pt modelId="{ADC05413-754F-492F-B2A2-EAEA219164E1}">
      <dgm:prSet custT="1"/>
      <dgm:spPr>
        <a:solidFill>
          <a:schemeClr val="accent1">
            <a:lumMod val="75000"/>
          </a:schemeClr>
        </a:solidFill>
      </dgm:spPr>
      <dgm:t>
        <a:bodyPr/>
        <a:lstStyle/>
        <a:p>
          <a:pPr rtl="0"/>
          <a:r>
            <a:rPr lang="en-US" sz="2000" b="1" dirty="0" smtClean="0">
              <a:latin typeface="Arial" pitchFamily="34" charset="0"/>
              <a:cs typeface="Arial" pitchFamily="34" charset="0"/>
            </a:rPr>
            <a:t> Research and Programming Highlights</a:t>
          </a:r>
          <a:endParaRPr lang="en-US" sz="2000" b="1" dirty="0">
            <a:latin typeface="Arial" pitchFamily="34" charset="0"/>
            <a:cs typeface="Arial" pitchFamily="34" charset="0"/>
          </a:endParaRPr>
        </a:p>
      </dgm:t>
    </dgm:pt>
    <dgm:pt modelId="{487A8DA3-551F-49BD-A394-150F7C9DD9D5}" type="parTrans" cxnId="{871B8E2A-3974-4090-B1E5-F64A9D1E686A}">
      <dgm:prSet/>
      <dgm:spPr/>
      <dgm:t>
        <a:bodyPr/>
        <a:lstStyle/>
        <a:p>
          <a:endParaRPr lang="en-US"/>
        </a:p>
      </dgm:t>
    </dgm:pt>
    <dgm:pt modelId="{6C8314CA-E31C-4474-AFFB-A7D90F4142A5}" type="sibTrans" cxnId="{871B8E2A-3974-4090-B1E5-F64A9D1E686A}">
      <dgm:prSet/>
      <dgm:spPr/>
      <dgm:t>
        <a:bodyPr/>
        <a:lstStyle/>
        <a:p>
          <a:endParaRPr lang="en-US"/>
        </a:p>
      </dgm:t>
    </dgm:pt>
    <dgm:pt modelId="{7C437584-A17A-4750-AAC1-B80280123E3A}">
      <dgm:prSet custT="1"/>
      <dgm:spPr/>
      <dgm:t>
        <a:bodyPr/>
        <a:lstStyle/>
        <a:p>
          <a:pPr rtl="0"/>
          <a:r>
            <a:rPr lang="en-US" sz="2000" dirty="0" smtClean="0"/>
            <a:t>Leadership and Professional Development</a:t>
          </a:r>
          <a:endParaRPr lang="en-US" sz="2000" dirty="0"/>
        </a:p>
      </dgm:t>
    </dgm:pt>
    <dgm:pt modelId="{1C6EDC33-68A4-4671-B02B-2FDD45206BC0}" type="parTrans" cxnId="{CED0C233-047C-415D-BA08-B38609D13E64}">
      <dgm:prSet/>
      <dgm:spPr/>
      <dgm:t>
        <a:bodyPr/>
        <a:lstStyle/>
        <a:p>
          <a:endParaRPr lang="en-US"/>
        </a:p>
      </dgm:t>
    </dgm:pt>
    <dgm:pt modelId="{18D4D23E-E452-4C67-8385-C6CD4451AE87}" type="sibTrans" cxnId="{CED0C233-047C-415D-BA08-B38609D13E64}">
      <dgm:prSet/>
      <dgm:spPr/>
      <dgm:t>
        <a:bodyPr/>
        <a:lstStyle/>
        <a:p>
          <a:endParaRPr lang="en-US"/>
        </a:p>
      </dgm:t>
    </dgm:pt>
    <dgm:pt modelId="{F17BAB44-4C2E-465D-95A3-42BDBFBFB1C9}">
      <dgm:prSet custT="1"/>
      <dgm:spPr>
        <a:solidFill>
          <a:schemeClr val="accent1">
            <a:lumMod val="75000"/>
          </a:schemeClr>
        </a:solidFill>
      </dgm:spPr>
      <dgm:t>
        <a:bodyPr/>
        <a:lstStyle/>
        <a:p>
          <a:pPr algn="ctr" rtl="0"/>
          <a:r>
            <a:rPr lang="en-US" sz="2000" b="1" dirty="0" smtClean="0">
              <a:latin typeface="Arial" pitchFamily="34" charset="0"/>
              <a:cs typeface="Arial" pitchFamily="34" charset="0"/>
            </a:rPr>
            <a:t>Helen </a:t>
          </a:r>
          <a:r>
            <a:rPr lang="en-US" sz="2000" b="1" dirty="0" err="1" smtClean="0">
              <a:latin typeface="Arial" pitchFamily="34" charset="0"/>
              <a:cs typeface="Arial" pitchFamily="34" charset="0"/>
            </a:rPr>
            <a:t>Buettner</a:t>
          </a:r>
          <a:endParaRPr lang="en-US" sz="2000" b="1" dirty="0">
            <a:latin typeface="Arial" pitchFamily="34" charset="0"/>
            <a:cs typeface="Arial" pitchFamily="34" charset="0"/>
          </a:endParaRPr>
        </a:p>
      </dgm:t>
    </dgm:pt>
    <dgm:pt modelId="{3655D155-1FB3-472F-8138-0B58D12009EB}" type="parTrans" cxnId="{58B78553-DEBE-4752-B9FA-755EF8CE811A}">
      <dgm:prSet/>
      <dgm:spPr/>
      <dgm:t>
        <a:bodyPr/>
        <a:lstStyle/>
        <a:p>
          <a:endParaRPr lang="en-US"/>
        </a:p>
      </dgm:t>
    </dgm:pt>
    <dgm:pt modelId="{A7F7BDCF-89E9-4EA1-9939-7B416715E3C2}" type="sibTrans" cxnId="{58B78553-DEBE-4752-B9FA-755EF8CE811A}">
      <dgm:prSet/>
      <dgm:spPr/>
      <dgm:t>
        <a:bodyPr/>
        <a:lstStyle/>
        <a:p>
          <a:endParaRPr lang="en-US"/>
        </a:p>
      </dgm:t>
    </dgm:pt>
    <dgm:pt modelId="{9FB91108-04BF-4EA2-A7A8-D7A734692473}">
      <dgm:prSet custT="1"/>
      <dgm:spPr>
        <a:solidFill>
          <a:schemeClr val="accent1">
            <a:lumMod val="75000"/>
          </a:schemeClr>
        </a:solidFill>
      </dgm:spPr>
      <dgm:t>
        <a:bodyPr/>
        <a:lstStyle/>
        <a:p>
          <a:pPr rtl="0"/>
          <a:r>
            <a:rPr lang="en-US" sz="2000" b="1" dirty="0" smtClean="0"/>
            <a:t> Engineering as a Template</a:t>
          </a:r>
          <a:endParaRPr lang="en-US" sz="2000" b="1" dirty="0"/>
        </a:p>
      </dgm:t>
    </dgm:pt>
    <dgm:pt modelId="{EABF9D26-3C4C-41AD-BF27-DEE58BB78FE4}" type="parTrans" cxnId="{17C1FFBF-477A-462B-A504-B362CF1084A8}">
      <dgm:prSet/>
      <dgm:spPr/>
      <dgm:t>
        <a:bodyPr/>
        <a:lstStyle/>
        <a:p>
          <a:endParaRPr lang="en-US"/>
        </a:p>
      </dgm:t>
    </dgm:pt>
    <dgm:pt modelId="{97C6D905-2597-4228-A4FC-F24BCCD1BC9D}" type="sibTrans" cxnId="{17C1FFBF-477A-462B-A504-B362CF1084A8}">
      <dgm:prSet/>
      <dgm:spPr/>
      <dgm:t>
        <a:bodyPr/>
        <a:lstStyle/>
        <a:p>
          <a:endParaRPr lang="en-US"/>
        </a:p>
      </dgm:t>
    </dgm:pt>
    <dgm:pt modelId="{96779525-9A4B-4BCF-9703-D1C3D8A6A5B1}">
      <dgm:prSet custT="1"/>
      <dgm:spPr/>
      <dgm:t>
        <a:bodyPr/>
        <a:lstStyle/>
        <a:p>
          <a:pPr rtl="0"/>
          <a:r>
            <a:rPr lang="en-US" sz="2000" dirty="0" err="1" smtClean="0"/>
            <a:t>WiE</a:t>
          </a:r>
          <a:r>
            <a:rPr lang="en-US" sz="2000" dirty="0" smtClean="0"/>
            <a:t> Tenure &amp; Promotion Workshop</a:t>
          </a:r>
          <a:endParaRPr lang="en-US" sz="2000" dirty="0"/>
        </a:p>
      </dgm:t>
    </dgm:pt>
    <dgm:pt modelId="{785F0378-10AB-4411-9AD4-E42A5CC63064}" type="parTrans" cxnId="{6E715A02-39BC-4BBD-8F0E-7A39C89E5F6F}">
      <dgm:prSet/>
      <dgm:spPr/>
      <dgm:t>
        <a:bodyPr/>
        <a:lstStyle/>
        <a:p>
          <a:endParaRPr lang="en-US"/>
        </a:p>
      </dgm:t>
    </dgm:pt>
    <dgm:pt modelId="{9DB4EEA4-6F72-479F-BC83-E091DA4249DF}" type="sibTrans" cxnId="{6E715A02-39BC-4BBD-8F0E-7A39C89E5F6F}">
      <dgm:prSet/>
      <dgm:spPr/>
      <dgm:t>
        <a:bodyPr/>
        <a:lstStyle/>
        <a:p>
          <a:endParaRPr lang="en-US"/>
        </a:p>
      </dgm:t>
    </dgm:pt>
    <dgm:pt modelId="{EDE65911-7873-4A46-B0CE-6C2BFBF49B88}">
      <dgm:prSet custT="1"/>
      <dgm:spPr/>
      <dgm:t>
        <a:bodyPr/>
        <a:lstStyle/>
        <a:p>
          <a:pPr rtl="0"/>
          <a:r>
            <a:rPr lang="en-US" sz="2000" dirty="0" smtClean="0"/>
            <a:t>Lunch Discussions with Dean Thomas Farris</a:t>
          </a:r>
          <a:endParaRPr lang="en-US" sz="2000" dirty="0"/>
        </a:p>
      </dgm:t>
    </dgm:pt>
    <dgm:pt modelId="{315648A6-DA59-4330-97B3-93B6B461D56B}" type="parTrans" cxnId="{B0EF657F-1745-4119-B1F2-A73598BD8BA1}">
      <dgm:prSet/>
      <dgm:spPr/>
      <dgm:t>
        <a:bodyPr/>
        <a:lstStyle/>
        <a:p>
          <a:endParaRPr lang="en-US"/>
        </a:p>
      </dgm:t>
    </dgm:pt>
    <dgm:pt modelId="{2401F469-35A5-4E8B-BF47-CBAE8B18F1D0}" type="sibTrans" cxnId="{B0EF657F-1745-4119-B1F2-A73598BD8BA1}">
      <dgm:prSet/>
      <dgm:spPr/>
      <dgm:t>
        <a:bodyPr/>
        <a:lstStyle/>
        <a:p>
          <a:endParaRPr lang="en-US"/>
        </a:p>
      </dgm:t>
    </dgm:pt>
    <dgm:pt modelId="{F48003F9-0153-44FC-9EA8-0F177E553BF3}" type="pres">
      <dgm:prSet presAssocID="{BFEFBD21-C93B-4299-ACD7-855B33BF0E9D}" presName="linear" presStyleCnt="0">
        <dgm:presLayoutVars>
          <dgm:animLvl val="lvl"/>
          <dgm:resizeHandles val="exact"/>
        </dgm:presLayoutVars>
      </dgm:prSet>
      <dgm:spPr/>
      <dgm:t>
        <a:bodyPr/>
        <a:lstStyle/>
        <a:p>
          <a:endParaRPr lang="en-US"/>
        </a:p>
      </dgm:t>
    </dgm:pt>
    <dgm:pt modelId="{0927FD72-9340-4EEB-8A87-5CFA9285BD08}" type="pres">
      <dgm:prSet presAssocID="{F17BAB44-4C2E-465D-95A3-42BDBFBFB1C9}" presName="parentText" presStyleLbl="node1" presStyleIdx="0" presStyleCnt="4" custScaleX="40612" custScaleY="43885" custLinFactNeighborX="-29694" custLinFactNeighborY="-29403">
        <dgm:presLayoutVars>
          <dgm:chMax val="0"/>
          <dgm:bulletEnabled val="1"/>
        </dgm:presLayoutVars>
      </dgm:prSet>
      <dgm:spPr/>
      <dgm:t>
        <a:bodyPr/>
        <a:lstStyle/>
        <a:p>
          <a:endParaRPr lang="en-US"/>
        </a:p>
      </dgm:t>
    </dgm:pt>
    <dgm:pt modelId="{891F090E-004C-40C4-9EAA-3B0CDF41E36B}" type="pres">
      <dgm:prSet presAssocID="{A7F7BDCF-89E9-4EA1-9939-7B416715E3C2}" presName="spacer" presStyleCnt="0"/>
      <dgm:spPr/>
      <dgm:t>
        <a:bodyPr/>
        <a:lstStyle/>
        <a:p>
          <a:endParaRPr lang="en-US"/>
        </a:p>
      </dgm:t>
    </dgm:pt>
    <dgm:pt modelId="{2E50D7D6-9EC7-4F60-86DC-626C7CF1A392}" type="pres">
      <dgm:prSet presAssocID="{73A40355-ED16-4661-9E3B-AA89AF39B7CB}" presName="parentText" presStyleLbl="node1" presStyleIdx="1" presStyleCnt="4" custScaleX="56955" custScaleY="43885" custLinFactNeighborX="20274" custLinFactNeighborY="-69929">
        <dgm:presLayoutVars>
          <dgm:chMax val="0"/>
          <dgm:bulletEnabled val="1"/>
        </dgm:presLayoutVars>
      </dgm:prSet>
      <dgm:spPr/>
      <dgm:t>
        <a:bodyPr/>
        <a:lstStyle/>
        <a:p>
          <a:endParaRPr lang="en-US"/>
        </a:p>
      </dgm:t>
    </dgm:pt>
    <dgm:pt modelId="{4C8E0CB4-2BE1-456A-8E15-A484056142DB}" type="pres">
      <dgm:prSet presAssocID="{73A40355-ED16-4661-9E3B-AA89AF39B7CB}" presName="childText" presStyleLbl="revTx" presStyleIdx="0" presStyleCnt="2" custScaleX="58515" custLinFactNeighborX="18780" custLinFactNeighborY="-55704">
        <dgm:presLayoutVars>
          <dgm:bulletEnabled val="1"/>
        </dgm:presLayoutVars>
      </dgm:prSet>
      <dgm:spPr/>
      <dgm:t>
        <a:bodyPr/>
        <a:lstStyle/>
        <a:p>
          <a:endParaRPr lang="en-US"/>
        </a:p>
      </dgm:t>
    </dgm:pt>
    <dgm:pt modelId="{5BCBDA89-B1D8-4E2C-9DA5-A6385475F0CA}" type="pres">
      <dgm:prSet presAssocID="{ADC05413-754F-492F-B2A2-EAEA219164E1}" presName="parentText" presStyleLbl="node1" presStyleIdx="2" presStyleCnt="4" custScaleY="43885" custLinFactNeighborY="-22773">
        <dgm:presLayoutVars>
          <dgm:chMax val="0"/>
          <dgm:bulletEnabled val="1"/>
        </dgm:presLayoutVars>
      </dgm:prSet>
      <dgm:spPr/>
      <dgm:t>
        <a:bodyPr/>
        <a:lstStyle/>
        <a:p>
          <a:endParaRPr lang="en-US"/>
        </a:p>
      </dgm:t>
    </dgm:pt>
    <dgm:pt modelId="{14A9F8C7-E644-4752-A5ED-4A28C2939602}" type="pres">
      <dgm:prSet presAssocID="{ADC05413-754F-492F-B2A2-EAEA219164E1}" presName="childText" presStyleLbl="revTx" presStyleIdx="1" presStyleCnt="2" custLinFactNeighborY="-15913">
        <dgm:presLayoutVars>
          <dgm:bulletEnabled val="1"/>
        </dgm:presLayoutVars>
      </dgm:prSet>
      <dgm:spPr/>
      <dgm:t>
        <a:bodyPr/>
        <a:lstStyle/>
        <a:p>
          <a:endParaRPr lang="en-US"/>
        </a:p>
      </dgm:t>
    </dgm:pt>
    <dgm:pt modelId="{D596CDBC-BD2B-454F-834D-77160314B09B}" type="pres">
      <dgm:prSet presAssocID="{9FB91108-04BF-4EA2-A7A8-D7A734692473}" presName="parentText" presStyleLbl="node1" presStyleIdx="3" presStyleCnt="4" custScaleY="53918">
        <dgm:presLayoutVars>
          <dgm:chMax val="0"/>
          <dgm:bulletEnabled val="1"/>
        </dgm:presLayoutVars>
      </dgm:prSet>
      <dgm:spPr/>
      <dgm:t>
        <a:bodyPr/>
        <a:lstStyle/>
        <a:p>
          <a:endParaRPr lang="en-US"/>
        </a:p>
      </dgm:t>
    </dgm:pt>
  </dgm:ptLst>
  <dgm:cxnLst>
    <dgm:cxn modelId="{E7D28A7B-9113-4F78-A620-785F46FA2403}" type="presOf" srcId="{F17BAB44-4C2E-465D-95A3-42BDBFBFB1C9}" destId="{0927FD72-9340-4EEB-8A87-5CFA9285BD08}" srcOrd="0" destOrd="0" presId="urn:microsoft.com/office/officeart/2005/8/layout/vList2"/>
    <dgm:cxn modelId="{3EB1F3E7-BA86-49CD-949D-866512A3C93E}" type="presOf" srcId="{E846BC0A-3D65-4C97-B727-7DFD232EAD14}" destId="{4C8E0CB4-2BE1-456A-8E15-A484056142DB}" srcOrd="0" destOrd="1" presId="urn:microsoft.com/office/officeart/2005/8/layout/vList2"/>
    <dgm:cxn modelId="{F78ADA3B-5DAA-4784-B96C-D21236E123FE}" type="presOf" srcId="{BFEFBD21-C93B-4299-ACD7-855B33BF0E9D}" destId="{F48003F9-0153-44FC-9EA8-0F177E553BF3}" srcOrd="0" destOrd="0" presId="urn:microsoft.com/office/officeart/2005/8/layout/vList2"/>
    <dgm:cxn modelId="{0D4C2F9E-A060-40E4-A47D-43DB99FEB183}" type="presOf" srcId="{73A40355-ED16-4661-9E3B-AA89AF39B7CB}" destId="{2E50D7D6-9EC7-4F60-86DC-626C7CF1A392}" srcOrd="0" destOrd="0" presId="urn:microsoft.com/office/officeart/2005/8/layout/vList2"/>
    <dgm:cxn modelId="{294EB657-42E8-43B2-A9F5-3121E746E27F}" type="presOf" srcId="{7C437584-A17A-4750-AAC1-B80280123E3A}" destId="{14A9F8C7-E644-4752-A5ED-4A28C2939602}" srcOrd="0" destOrd="0" presId="urn:microsoft.com/office/officeart/2005/8/layout/vList2"/>
    <dgm:cxn modelId="{CED0C233-047C-415D-BA08-B38609D13E64}" srcId="{ADC05413-754F-492F-B2A2-EAEA219164E1}" destId="{7C437584-A17A-4750-AAC1-B80280123E3A}" srcOrd="0" destOrd="0" parTransId="{1C6EDC33-68A4-4671-B02B-2FDD45206BC0}" sibTransId="{18D4D23E-E452-4C67-8385-C6CD4451AE87}"/>
    <dgm:cxn modelId="{CDC5025C-9214-423D-9CEA-951AF79FB4F4}" type="presOf" srcId="{EDE65911-7873-4A46-B0CE-6C2BFBF49B88}" destId="{14A9F8C7-E644-4752-A5ED-4A28C2939602}" srcOrd="0" destOrd="2" presId="urn:microsoft.com/office/officeart/2005/8/layout/vList2"/>
    <dgm:cxn modelId="{7E8A0809-365A-483F-8F36-9476ECC9DC5B}" type="presOf" srcId="{ADC05413-754F-492F-B2A2-EAEA219164E1}" destId="{5BCBDA89-B1D8-4E2C-9DA5-A6385475F0CA}" srcOrd="0" destOrd="0" presId="urn:microsoft.com/office/officeart/2005/8/layout/vList2"/>
    <dgm:cxn modelId="{17C1FFBF-477A-462B-A504-B362CF1084A8}" srcId="{BFEFBD21-C93B-4299-ACD7-855B33BF0E9D}" destId="{9FB91108-04BF-4EA2-A7A8-D7A734692473}" srcOrd="3" destOrd="0" parTransId="{EABF9D26-3C4C-41AD-BF27-DEE58BB78FE4}" sibTransId="{97C6D905-2597-4228-A4FC-F24BCCD1BC9D}"/>
    <dgm:cxn modelId="{71484424-48BF-481E-85D5-3A1DCD771C06}" srcId="{73A40355-ED16-4661-9E3B-AA89AF39B7CB}" destId="{E846BC0A-3D65-4C97-B727-7DFD232EAD14}" srcOrd="1" destOrd="0" parTransId="{D43A7C8D-5404-44DC-91E6-85835D497FFD}" sibTransId="{3A50D2C5-F36C-4FA1-9AE4-1964E42DEB48}"/>
    <dgm:cxn modelId="{A93C568B-0A73-4AE6-B756-A1D7F0A809DC}" type="presOf" srcId="{0911DABA-AB2D-46C8-8E7E-D13217D42538}" destId="{4C8E0CB4-2BE1-456A-8E15-A484056142DB}" srcOrd="0" destOrd="2" presId="urn:microsoft.com/office/officeart/2005/8/layout/vList2"/>
    <dgm:cxn modelId="{38A393C0-318D-435E-A648-FAA0923E7C33}" type="presOf" srcId="{954DBB3B-9BD0-4425-81A7-B2500A1A805B}" destId="{4C8E0CB4-2BE1-456A-8E15-A484056142DB}" srcOrd="0" destOrd="0" presId="urn:microsoft.com/office/officeart/2005/8/layout/vList2"/>
    <dgm:cxn modelId="{58B78553-DEBE-4752-B9FA-755EF8CE811A}" srcId="{BFEFBD21-C93B-4299-ACD7-855B33BF0E9D}" destId="{F17BAB44-4C2E-465D-95A3-42BDBFBFB1C9}" srcOrd="0" destOrd="0" parTransId="{3655D155-1FB3-472F-8138-0B58D12009EB}" sibTransId="{A7F7BDCF-89E9-4EA1-9939-7B416715E3C2}"/>
    <dgm:cxn modelId="{A930AB96-4107-4057-9BA9-693B10EB31F3}" srcId="{73A40355-ED16-4661-9E3B-AA89AF39B7CB}" destId="{0911DABA-AB2D-46C8-8E7E-D13217D42538}" srcOrd="2" destOrd="0" parTransId="{D72705B9-77ED-409F-9B16-4BBD5BD6E8B7}" sibTransId="{361DD6C0-BC45-4FA2-A222-9B7B0ED83CE3}"/>
    <dgm:cxn modelId="{62C8A3F9-D3D5-48E1-BEDA-D390A3A6A9BA}" srcId="{73A40355-ED16-4661-9E3B-AA89AF39B7CB}" destId="{954DBB3B-9BD0-4425-81A7-B2500A1A805B}" srcOrd="0" destOrd="0" parTransId="{5FCCBE97-768E-40FA-8871-CBD22486D4BC}" sibTransId="{D8CA4F39-FF9F-41CC-995E-009FA866D9AB}"/>
    <dgm:cxn modelId="{AC260A43-14A8-4F6C-945D-ECBB4CE3236F}" type="presOf" srcId="{96779525-9A4B-4BCF-9703-D1C3D8A6A5B1}" destId="{14A9F8C7-E644-4752-A5ED-4A28C2939602}" srcOrd="0" destOrd="1" presId="urn:microsoft.com/office/officeart/2005/8/layout/vList2"/>
    <dgm:cxn modelId="{DC217F41-2E11-47BC-9E5A-03E80D27E44E}" type="presOf" srcId="{9FB91108-04BF-4EA2-A7A8-D7A734692473}" destId="{D596CDBC-BD2B-454F-834D-77160314B09B}" srcOrd="0" destOrd="0" presId="urn:microsoft.com/office/officeart/2005/8/layout/vList2"/>
    <dgm:cxn modelId="{B0EF657F-1745-4119-B1F2-A73598BD8BA1}" srcId="{ADC05413-754F-492F-B2A2-EAEA219164E1}" destId="{EDE65911-7873-4A46-B0CE-6C2BFBF49B88}" srcOrd="2" destOrd="0" parTransId="{315648A6-DA59-4330-97B3-93B6B461D56B}" sibTransId="{2401F469-35A5-4E8B-BF47-CBAE8B18F1D0}"/>
    <dgm:cxn modelId="{871B8E2A-3974-4090-B1E5-F64A9D1E686A}" srcId="{BFEFBD21-C93B-4299-ACD7-855B33BF0E9D}" destId="{ADC05413-754F-492F-B2A2-EAEA219164E1}" srcOrd="2" destOrd="0" parTransId="{487A8DA3-551F-49BD-A394-150F7C9DD9D5}" sibTransId="{6C8314CA-E31C-4474-AFFB-A7D90F4142A5}"/>
    <dgm:cxn modelId="{26152F07-7CC2-4B7F-AC61-8BF3FA5B4594}" srcId="{BFEFBD21-C93B-4299-ACD7-855B33BF0E9D}" destId="{73A40355-ED16-4661-9E3B-AA89AF39B7CB}" srcOrd="1" destOrd="0" parTransId="{F62F5D79-0CC8-4412-AFF8-04B9CCADA9D9}" sibTransId="{95BEE468-776E-46B2-8935-BEB81FE611B2}"/>
    <dgm:cxn modelId="{6E715A02-39BC-4BBD-8F0E-7A39C89E5F6F}" srcId="{ADC05413-754F-492F-B2A2-EAEA219164E1}" destId="{96779525-9A4B-4BCF-9703-D1C3D8A6A5B1}" srcOrd="1" destOrd="0" parTransId="{785F0378-10AB-4411-9AD4-E42A5CC63064}" sibTransId="{9DB4EEA4-6F72-479F-BC83-E091DA4249DF}"/>
    <dgm:cxn modelId="{641A2BD0-705E-472F-9E2C-64F12C9EB154}" type="presParOf" srcId="{F48003F9-0153-44FC-9EA8-0F177E553BF3}" destId="{0927FD72-9340-4EEB-8A87-5CFA9285BD08}" srcOrd="0" destOrd="0" presId="urn:microsoft.com/office/officeart/2005/8/layout/vList2"/>
    <dgm:cxn modelId="{53077716-2EAF-4B71-A14D-A0A8B5AFD6CC}" type="presParOf" srcId="{F48003F9-0153-44FC-9EA8-0F177E553BF3}" destId="{891F090E-004C-40C4-9EAA-3B0CDF41E36B}" srcOrd="1" destOrd="0" presId="urn:microsoft.com/office/officeart/2005/8/layout/vList2"/>
    <dgm:cxn modelId="{CDF26F4E-099C-40C8-8080-ED0B53F4D1C8}" type="presParOf" srcId="{F48003F9-0153-44FC-9EA8-0F177E553BF3}" destId="{2E50D7D6-9EC7-4F60-86DC-626C7CF1A392}" srcOrd="2" destOrd="0" presId="urn:microsoft.com/office/officeart/2005/8/layout/vList2"/>
    <dgm:cxn modelId="{3D18C9C6-F378-43E3-88E2-E5645BB1414E}" type="presParOf" srcId="{F48003F9-0153-44FC-9EA8-0F177E553BF3}" destId="{4C8E0CB4-2BE1-456A-8E15-A484056142DB}" srcOrd="3" destOrd="0" presId="urn:microsoft.com/office/officeart/2005/8/layout/vList2"/>
    <dgm:cxn modelId="{BD655AA6-6AF1-4D44-B076-9CEA132F4CF3}" type="presParOf" srcId="{F48003F9-0153-44FC-9EA8-0F177E553BF3}" destId="{5BCBDA89-B1D8-4E2C-9DA5-A6385475F0CA}" srcOrd="4" destOrd="0" presId="urn:microsoft.com/office/officeart/2005/8/layout/vList2"/>
    <dgm:cxn modelId="{D1334856-9C42-41A9-8B0A-48C2171CC4D7}" type="presParOf" srcId="{F48003F9-0153-44FC-9EA8-0F177E553BF3}" destId="{14A9F8C7-E644-4752-A5ED-4A28C2939602}" srcOrd="5" destOrd="0" presId="urn:microsoft.com/office/officeart/2005/8/layout/vList2"/>
    <dgm:cxn modelId="{AEFCDA26-312D-49E0-850A-CC84A9ADFFA6}" type="presParOf" srcId="{F48003F9-0153-44FC-9EA8-0F177E553BF3}" destId="{D596CDBC-BD2B-454F-834D-77160314B09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0CDFC9E-B70C-453B-BB5B-586D8FDA6DF7}"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28FE9A84-EE98-412E-9A26-8B7333EAB258}">
      <dgm:prSet phldrT="[Text]" custT="1"/>
      <dgm:spPr>
        <a:solidFill>
          <a:schemeClr val="accent1">
            <a:lumMod val="75000"/>
          </a:schemeClr>
        </a:solidFill>
      </dgm:spPr>
      <dgm:t>
        <a:bodyPr/>
        <a:lstStyle/>
        <a:p>
          <a:pPr algn="l"/>
          <a:r>
            <a:rPr lang="en-US" sz="2400" b="0" cap="none" spc="150" dirty="0" smtClean="0">
              <a:ln w="11430"/>
              <a:effectLst/>
              <a:latin typeface="Arial" pitchFamily="34" charset="0"/>
              <a:cs typeface="Arial" pitchFamily="34" charset="0"/>
            </a:rPr>
            <a:t>RU FAIR Professor &amp; Co-PI</a:t>
          </a:r>
          <a:endParaRPr lang="en-US" sz="2400" b="0" cap="none" spc="150" dirty="0">
            <a:ln w="11430"/>
            <a:effectLst/>
            <a:latin typeface="Arial" pitchFamily="34" charset="0"/>
            <a:cs typeface="Arial" pitchFamily="34" charset="0"/>
          </a:endParaRPr>
        </a:p>
      </dgm:t>
    </dgm:pt>
    <dgm:pt modelId="{68D64835-D1CF-4BC0-869A-496D1EC59D30}" type="parTrans" cxnId="{865C8FCE-D1D7-4E05-BFA2-C945EA68FB08}">
      <dgm:prSet/>
      <dgm:spPr/>
      <dgm:t>
        <a:bodyPr/>
        <a:lstStyle/>
        <a:p>
          <a:endParaRPr lang="en-US"/>
        </a:p>
      </dgm:t>
    </dgm:pt>
    <dgm:pt modelId="{F5A33815-3DB4-4B01-A4C3-9C2108500E89}" type="sibTrans" cxnId="{865C8FCE-D1D7-4E05-BFA2-C945EA68FB08}">
      <dgm:prSet/>
      <dgm:spPr/>
      <dgm:t>
        <a:bodyPr/>
        <a:lstStyle/>
        <a:p>
          <a:endParaRPr lang="en-US"/>
        </a:p>
      </dgm:t>
    </dgm:pt>
    <dgm:pt modelId="{65C43508-FD88-4E17-8451-356862B62533}" type="pres">
      <dgm:prSet presAssocID="{20CDFC9E-B70C-453B-BB5B-586D8FDA6DF7}" presName="linear" presStyleCnt="0">
        <dgm:presLayoutVars>
          <dgm:animLvl val="lvl"/>
          <dgm:resizeHandles val="exact"/>
        </dgm:presLayoutVars>
      </dgm:prSet>
      <dgm:spPr/>
      <dgm:t>
        <a:bodyPr/>
        <a:lstStyle/>
        <a:p>
          <a:endParaRPr lang="en-US"/>
        </a:p>
      </dgm:t>
    </dgm:pt>
    <dgm:pt modelId="{281CF747-92EC-4352-84F7-067333A94151}" type="pres">
      <dgm:prSet presAssocID="{28FE9A84-EE98-412E-9A26-8B7333EAB258}" presName="parentText" presStyleLbl="node1" presStyleIdx="0" presStyleCnt="1" custLinFactNeighborX="-958" custLinFactNeighborY="-4047">
        <dgm:presLayoutVars>
          <dgm:chMax val="0"/>
          <dgm:bulletEnabled val="1"/>
        </dgm:presLayoutVars>
      </dgm:prSet>
      <dgm:spPr/>
      <dgm:t>
        <a:bodyPr/>
        <a:lstStyle/>
        <a:p>
          <a:endParaRPr lang="en-US"/>
        </a:p>
      </dgm:t>
    </dgm:pt>
  </dgm:ptLst>
  <dgm:cxnLst>
    <dgm:cxn modelId="{F0007AB1-F264-4206-9670-106C823B0405}" type="presOf" srcId="{28FE9A84-EE98-412E-9A26-8B7333EAB258}" destId="{281CF747-92EC-4352-84F7-067333A94151}" srcOrd="0" destOrd="0" presId="urn:microsoft.com/office/officeart/2005/8/layout/vList2"/>
    <dgm:cxn modelId="{865C8FCE-D1D7-4E05-BFA2-C945EA68FB08}" srcId="{20CDFC9E-B70C-453B-BB5B-586D8FDA6DF7}" destId="{28FE9A84-EE98-412E-9A26-8B7333EAB258}" srcOrd="0" destOrd="0" parTransId="{68D64835-D1CF-4BC0-869A-496D1EC59D30}" sibTransId="{F5A33815-3DB4-4B01-A4C3-9C2108500E89}"/>
    <dgm:cxn modelId="{E4ACBB93-1268-4566-BBCB-C06AA97AAA91}" type="presOf" srcId="{20CDFC9E-B70C-453B-BB5B-586D8FDA6DF7}" destId="{65C43508-FD88-4E17-8451-356862B62533}" srcOrd="0" destOrd="0" presId="urn:microsoft.com/office/officeart/2005/8/layout/vList2"/>
    <dgm:cxn modelId="{B460714A-20BB-445A-90DF-D14AAE0C4539}" type="presParOf" srcId="{65C43508-FD88-4E17-8451-356862B62533}" destId="{281CF747-92EC-4352-84F7-067333A9415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51DB6D1-8D23-499C-8282-BE4B55A28D03}" type="doc">
      <dgm:prSet loTypeId="urn:microsoft.com/office/officeart/2005/8/layout/vList4#3" loCatId="list" qsTypeId="urn:microsoft.com/office/officeart/2005/8/quickstyle/3d3" qsCatId="3D" csTypeId="urn:microsoft.com/office/officeart/2005/8/colors/accent1_2" csCatId="accent1" phldr="1"/>
      <dgm:spPr/>
      <dgm:t>
        <a:bodyPr/>
        <a:lstStyle/>
        <a:p>
          <a:endParaRPr lang="en-US"/>
        </a:p>
      </dgm:t>
    </dgm:pt>
    <dgm:pt modelId="{6DFD63F6-4297-4CAA-8555-DDDCB4C72BE2}">
      <dgm:prSet/>
      <dgm:spPr>
        <a:solidFill>
          <a:schemeClr val="accent1">
            <a:lumMod val="75000"/>
          </a:schemeClr>
        </a:solidFill>
      </dgm:spPr>
      <dgm:t>
        <a:bodyPr/>
        <a:lstStyle/>
        <a:p>
          <a:pPr rtl="0"/>
          <a:r>
            <a:rPr lang="en-US" dirty="0" smtClean="0">
              <a:latin typeface="Arial" pitchFamily="34" charset="0"/>
              <a:cs typeface="Arial" pitchFamily="34" charset="0"/>
            </a:rPr>
            <a:t>Tenure &amp; Promotion Workshop </a:t>
          </a:r>
          <a:endParaRPr lang="en-US" dirty="0">
            <a:latin typeface="Arial" pitchFamily="34" charset="0"/>
            <a:cs typeface="Arial" pitchFamily="34" charset="0"/>
          </a:endParaRPr>
        </a:p>
      </dgm:t>
    </dgm:pt>
    <dgm:pt modelId="{74F12233-56E3-42F6-A425-1FD61B72AE57}" type="parTrans" cxnId="{0A4342A5-15AB-4C25-897B-3D0EE89D94D2}">
      <dgm:prSet/>
      <dgm:spPr/>
      <dgm:t>
        <a:bodyPr/>
        <a:lstStyle/>
        <a:p>
          <a:endParaRPr lang="en-US"/>
        </a:p>
      </dgm:t>
    </dgm:pt>
    <dgm:pt modelId="{E065878B-8BE6-4028-8FF6-DE25D769F6E2}" type="sibTrans" cxnId="{0A4342A5-15AB-4C25-897B-3D0EE89D94D2}">
      <dgm:prSet/>
      <dgm:spPr/>
      <dgm:t>
        <a:bodyPr/>
        <a:lstStyle/>
        <a:p>
          <a:endParaRPr lang="en-US"/>
        </a:p>
      </dgm:t>
    </dgm:pt>
    <dgm:pt modelId="{1BA1F2CC-A07A-4E24-A533-31A7080A78B8}">
      <dgm:prSet/>
      <dgm:spPr>
        <a:solidFill>
          <a:schemeClr val="accent1">
            <a:lumMod val="75000"/>
          </a:schemeClr>
        </a:solidFill>
      </dgm:spPr>
      <dgm:t>
        <a:bodyPr/>
        <a:lstStyle/>
        <a:p>
          <a:pPr rtl="0"/>
          <a:r>
            <a:rPr lang="en-US" dirty="0" smtClean="0">
              <a:latin typeface="Arial" pitchFamily="34" charset="0"/>
              <a:cs typeface="Arial" pitchFamily="34" charset="0"/>
            </a:rPr>
            <a:t>Connections &amp; Community</a:t>
          </a:r>
          <a:endParaRPr lang="en-US" dirty="0">
            <a:latin typeface="Arial" pitchFamily="34" charset="0"/>
            <a:cs typeface="Arial" pitchFamily="34" charset="0"/>
          </a:endParaRPr>
        </a:p>
      </dgm:t>
    </dgm:pt>
    <dgm:pt modelId="{53A64B33-3A32-459A-8D30-BE60B70D88B4}" type="parTrans" cxnId="{953A7064-C325-4CD0-A10E-9E78DBCC7EEC}">
      <dgm:prSet/>
      <dgm:spPr/>
      <dgm:t>
        <a:bodyPr/>
        <a:lstStyle/>
        <a:p>
          <a:endParaRPr lang="en-US"/>
        </a:p>
      </dgm:t>
    </dgm:pt>
    <dgm:pt modelId="{8673B74D-C5CA-4789-885F-25B5462915A5}" type="sibTrans" cxnId="{953A7064-C325-4CD0-A10E-9E78DBCC7EEC}">
      <dgm:prSet/>
      <dgm:spPr/>
      <dgm:t>
        <a:bodyPr/>
        <a:lstStyle/>
        <a:p>
          <a:endParaRPr lang="en-US"/>
        </a:p>
      </dgm:t>
    </dgm:pt>
    <dgm:pt modelId="{C8883128-118D-4C29-8960-CD65058472F7}">
      <dgm:prSet/>
      <dgm:spPr>
        <a:solidFill>
          <a:schemeClr val="accent1">
            <a:lumMod val="75000"/>
          </a:schemeClr>
        </a:solidFill>
      </dgm:spPr>
      <dgm:t>
        <a:bodyPr/>
        <a:lstStyle/>
        <a:p>
          <a:pPr rtl="0"/>
          <a:r>
            <a:rPr lang="en-US" dirty="0" smtClean="0">
              <a:latin typeface="Arial" pitchFamily="34" charset="0"/>
              <a:cs typeface="Arial" pitchFamily="34" charset="0"/>
            </a:rPr>
            <a:t>Leadership Development</a:t>
          </a:r>
          <a:endParaRPr lang="en-US" dirty="0">
            <a:latin typeface="Arial" pitchFamily="34" charset="0"/>
            <a:cs typeface="Arial" pitchFamily="34" charset="0"/>
          </a:endParaRPr>
        </a:p>
      </dgm:t>
    </dgm:pt>
    <dgm:pt modelId="{A0DB605A-E66F-411D-916B-628A84D3DB36}" type="parTrans" cxnId="{F203E3DD-7197-48D7-AFEA-987020C35D39}">
      <dgm:prSet/>
      <dgm:spPr/>
      <dgm:t>
        <a:bodyPr/>
        <a:lstStyle/>
        <a:p>
          <a:endParaRPr lang="en-US"/>
        </a:p>
      </dgm:t>
    </dgm:pt>
    <dgm:pt modelId="{A493D5FD-DBC8-4AAB-B9B7-A3D7C249C5C9}" type="sibTrans" cxnId="{F203E3DD-7197-48D7-AFEA-987020C35D39}">
      <dgm:prSet/>
      <dgm:spPr/>
      <dgm:t>
        <a:bodyPr/>
        <a:lstStyle/>
        <a:p>
          <a:endParaRPr lang="en-US"/>
        </a:p>
      </dgm:t>
    </dgm:pt>
    <dgm:pt modelId="{921A6BF8-DED0-40D5-BFED-662B43BFF5DA}">
      <dgm:prSet/>
      <dgm:spPr>
        <a:solidFill>
          <a:schemeClr val="accent1">
            <a:lumMod val="75000"/>
          </a:schemeClr>
        </a:solidFill>
      </dgm:spPr>
      <dgm:t>
        <a:bodyPr/>
        <a:lstStyle/>
        <a:p>
          <a:pPr rtl="0"/>
          <a:r>
            <a:rPr lang="en-US" dirty="0" smtClean="0">
              <a:latin typeface="Arial" pitchFamily="34" charset="0"/>
              <a:cs typeface="Arial" pitchFamily="34" charset="0"/>
            </a:rPr>
            <a:t>Mentoring</a:t>
          </a:r>
          <a:endParaRPr lang="en-US" dirty="0">
            <a:latin typeface="Arial" pitchFamily="34" charset="0"/>
            <a:cs typeface="Arial" pitchFamily="34" charset="0"/>
          </a:endParaRPr>
        </a:p>
      </dgm:t>
    </dgm:pt>
    <dgm:pt modelId="{4BD281C2-2663-43AB-8121-5B53621E711B}" type="parTrans" cxnId="{21AD3F48-F4EA-46B2-8FC7-A6CA08365524}">
      <dgm:prSet/>
      <dgm:spPr/>
      <dgm:t>
        <a:bodyPr/>
        <a:lstStyle/>
        <a:p>
          <a:endParaRPr lang="en-US"/>
        </a:p>
      </dgm:t>
    </dgm:pt>
    <dgm:pt modelId="{5596DB8D-73A9-418F-A6A1-B4CF52CF7180}" type="sibTrans" cxnId="{21AD3F48-F4EA-46B2-8FC7-A6CA08365524}">
      <dgm:prSet/>
      <dgm:spPr/>
      <dgm:t>
        <a:bodyPr/>
        <a:lstStyle/>
        <a:p>
          <a:endParaRPr lang="en-US"/>
        </a:p>
      </dgm:t>
    </dgm:pt>
    <dgm:pt modelId="{A6B25DAA-9088-4420-A305-08A01F668BDA}">
      <dgm:prSet/>
      <dgm:spPr>
        <a:solidFill>
          <a:schemeClr val="accent1">
            <a:lumMod val="75000"/>
          </a:schemeClr>
        </a:solidFill>
      </dgm:spPr>
      <dgm:t>
        <a:bodyPr/>
        <a:lstStyle/>
        <a:p>
          <a:pPr rtl="0"/>
          <a:r>
            <a:rPr lang="en-US" dirty="0" smtClean="0">
              <a:latin typeface="Arial" pitchFamily="34" charset="0"/>
              <a:cs typeface="Arial" pitchFamily="34" charset="0"/>
            </a:rPr>
            <a:t>Bring in guest lecturers</a:t>
          </a:r>
          <a:endParaRPr lang="en-US" dirty="0">
            <a:latin typeface="Arial" pitchFamily="34" charset="0"/>
            <a:cs typeface="Arial" pitchFamily="34" charset="0"/>
          </a:endParaRPr>
        </a:p>
      </dgm:t>
    </dgm:pt>
    <dgm:pt modelId="{A28D96F7-EDB7-4B9F-9B10-2F08F30BB3C4}" type="parTrans" cxnId="{125EB095-FF85-44F3-9AEC-87139930EBEA}">
      <dgm:prSet/>
      <dgm:spPr/>
      <dgm:t>
        <a:bodyPr/>
        <a:lstStyle/>
        <a:p>
          <a:endParaRPr lang="en-US"/>
        </a:p>
      </dgm:t>
    </dgm:pt>
    <dgm:pt modelId="{AA622339-23A6-4958-823B-58913121E04E}" type="sibTrans" cxnId="{125EB095-FF85-44F3-9AEC-87139930EBEA}">
      <dgm:prSet/>
      <dgm:spPr/>
      <dgm:t>
        <a:bodyPr/>
        <a:lstStyle/>
        <a:p>
          <a:endParaRPr lang="en-US"/>
        </a:p>
      </dgm:t>
    </dgm:pt>
    <dgm:pt modelId="{28FBAEAE-E597-401A-846A-32E9E8FE4029}" type="pres">
      <dgm:prSet presAssocID="{951DB6D1-8D23-499C-8282-BE4B55A28D03}" presName="linear" presStyleCnt="0">
        <dgm:presLayoutVars>
          <dgm:dir/>
          <dgm:resizeHandles val="exact"/>
        </dgm:presLayoutVars>
      </dgm:prSet>
      <dgm:spPr/>
      <dgm:t>
        <a:bodyPr/>
        <a:lstStyle/>
        <a:p>
          <a:endParaRPr lang="en-US"/>
        </a:p>
      </dgm:t>
    </dgm:pt>
    <dgm:pt modelId="{F017BA2A-ECAE-42F2-9780-56EB3FB08C8D}" type="pres">
      <dgm:prSet presAssocID="{6DFD63F6-4297-4CAA-8555-DDDCB4C72BE2}" presName="comp" presStyleCnt="0"/>
      <dgm:spPr/>
    </dgm:pt>
    <dgm:pt modelId="{F6964326-0728-410E-84AD-95A2418C2945}" type="pres">
      <dgm:prSet presAssocID="{6DFD63F6-4297-4CAA-8555-DDDCB4C72BE2}" presName="box" presStyleLbl="node1" presStyleIdx="0" presStyleCnt="5"/>
      <dgm:spPr/>
      <dgm:t>
        <a:bodyPr/>
        <a:lstStyle/>
        <a:p>
          <a:endParaRPr lang="en-US"/>
        </a:p>
      </dgm:t>
    </dgm:pt>
    <dgm:pt modelId="{8968FEB0-9A6A-4BBE-96E9-2F8E882153BB}" type="pres">
      <dgm:prSet presAssocID="{6DFD63F6-4297-4CAA-8555-DDDCB4C72BE2}" presName="img" presStyleLbl="fgImgPlace1" presStyleIdx="0" presStyleCnt="5" custScaleX="88377"/>
      <dgm:spPr>
        <a:solidFill>
          <a:schemeClr val="bg1">
            <a:lumMod val="95000"/>
          </a:schemeClr>
        </a:solidFill>
      </dgm:spPr>
    </dgm:pt>
    <dgm:pt modelId="{B764389A-8D6D-48B4-9B4B-15B87DF84BA8}" type="pres">
      <dgm:prSet presAssocID="{6DFD63F6-4297-4CAA-8555-DDDCB4C72BE2}" presName="text" presStyleLbl="node1" presStyleIdx="0" presStyleCnt="5">
        <dgm:presLayoutVars>
          <dgm:bulletEnabled val="1"/>
        </dgm:presLayoutVars>
      </dgm:prSet>
      <dgm:spPr/>
      <dgm:t>
        <a:bodyPr/>
        <a:lstStyle/>
        <a:p>
          <a:endParaRPr lang="en-US"/>
        </a:p>
      </dgm:t>
    </dgm:pt>
    <dgm:pt modelId="{236DF245-397B-4AF8-9A1C-3BF025B6934C}" type="pres">
      <dgm:prSet presAssocID="{E065878B-8BE6-4028-8FF6-DE25D769F6E2}" presName="spacer" presStyleCnt="0"/>
      <dgm:spPr/>
    </dgm:pt>
    <dgm:pt modelId="{50E92339-4AB9-4A50-8BFC-77FBCE04737D}" type="pres">
      <dgm:prSet presAssocID="{1BA1F2CC-A07A-4E24-A533-31A7080A78B8}" presName="comp" presStyleCnt="0"/>
      <dgm:spPr/>
    </dgm:pt>
    <dgm:pt modelId="{9FE371D4-060C-4CD8-B441-47D911A968FA}" type="pres">
      <dgm:prSet presAssocID="{1BA1F2CC-A07A-4E24-A533-31A7080A78B8}" presName="box" presStyleLbl="node1" presStyleIdx="1" presStyleCnt="5"/>
      <dgm:spPr/>
      <dgm:t>
        <a:bodyPr/>
        <a:lstStyle/>
        <a:p>
          <a:endParaRPr lang="en-US"/>
        </a:p>
      </dgm:t>
    </dgm:pt>
    <dgm:pt modelId="{392A37EA-F010-4016-BAE0-B47684EFE34E}" type="pres">
      <dgm:prSet presAssocID="{1BA1F2CC-A07A-4E24-A533-31A7080A78B8}" presName="img" presStyleLbl="fgImgPlace1" presStyleIdx="1" presStyleCnt="5" custScaleX="88377"/>
      <dgm:spPr>
        <a:solidFill>
          <a:schemeClr val="bg1">
            <a:lumMod val="95000"/>
          </a:schemeClr>
        </a:solidFill>
      </dgm:spPr>
    </dgm:pt>
    <dgm:pt modelId="{1D670035-89BA-4A73-A820-AA870D65EE60}" type="pres">
      <dgm:prSet presAssocID="{1BA1F2CC-A07A-4E24-A533-31A7080A78B8}" presName="text" presStyleLbl="node1" presStyleIdx="1" presStyleCnt="5">
        <dgm:presLayoutVars>
          <dgm:bulletEnabled val="1"/>
        </dgm:presLayoutVars>
      </dgm:prSet>
      <dgm:spPr/>
      <dgm:t>
        <a:bodyPr/>
        <a:lstStyle/>
        <a:p>
          <a:endParaRPr lang="en-US"/>
        </a:p>
      </dgm:t>
    </dgm:pt>
    <dgm:pt modelId="{A76CA15D-B77F-437F-A8F6-49EDBAC040AB}" type="pres">
      <dgm:prSet presAssocID="{8673B74D-C5CA-4789-885F-25B5462915A5}" presName="spacer" presStyleCnt="0"/>
      <dgm:spPr/>
    </dgm:pt>
    <dgm:pt modelId="{5960C655-3B9A-41B5-BB05-F3DC43A66F5D}" type="pres">
      <dgm:prSet presAssocID="{C8883128-118D-4C29-8960-CD65058472F7}" presName="comp" presStyleCnt="0"/>
      <dgm:spPr/>
    </dgm:pt>
    <dgm:pt modelId="{80A88919-DD77-43FE-B043-4D2E0A30E314}" type="pres">
      <dgm:prSet presAssocID="{C8883128-118D-4C29-8960-CD65058472F7}" presName="box" presStyleLbl="node1" presStyleIdx="2" presStyleCnt="5"/>
      <dgm:spPr/>
      <dgm:t>
        <a:bodyPr/>
        <a:lstStyle/>
        <a:p>
          <a:endParaRPr lang="en-US"/>
        </a:p>
      </dgm:t>
    </dgm:pt>
    <dgm:pt modelId="{8D1A34BA-DBD7-4BA5-846E-CA4E9FD369B6}" type="pres">
      <dgm:prSet presAssocID="{C8883128-118D-4C29-8960-CD65058472F7}" presName="img" presStyleLbl="fgImgPlace1" presStyleIdx="2" presStyleCnt="5" custScaleX="88377"/>
      <dgm:spPr>
        <a:solidFill>
          <a:schemeClr val="bg1">
            <a:lumMod val="95000"/>
          </a:schemeClr>
        </a:solidFill>
      </dgm:spPr>
    </dgm:pt>
    <dgm:pt modelId="{74BB69A2-AFA9-4DED-B092-2B2B9A4B3187}" type="pres">
      <dgm:prSet presAssocID="{C8883128-118D-4C29-8960-CD65058472F7}" presName="text" presStyleLbl="node1" presStyleIdx="2" presStyleCnt="5">
        <dgm:presLayoutVars>
          <dgm:bulletEnabled val="1"/>
        </dgm:presLayoutVars>
      </dgm:prSet>
      <dgm:spPr/>
      <dgm:t>
        <a:bodyPr/>
        <a:lstStyle/>
        <a:p>
          <a:endParaRPr lang="en-US"/>
        </a:p>
      </dgm:t>
    </dgm:pt>
    <dgm:pt modelId="{C64D3658-1236-4D3C-B88F-D1EEB4CD0A84}" type="pres">
      <dgm:prSet presAssocID="{A493D5FD-DBC8-4AAB-B9B7-A3D7C249C5C9}" presName="spacer" presStyleCnt="0"/>
      <dgm:spPr/>
    </dgm:pt>
    <dgm:pt modelId="{0F492A47-5955-4C37-B331-C63066F84299}" type="pres">
      <dgm:prSet presAssocID="{921A6BF8-DED0-40D5-BFED-662B43BFF5DA}" presName="comp" presStyleCnt="0"/>
      <dgm:spPr/>
    </dgm:pt>
    <dgm:pt modelId="{C0734CAD-51F7-49CB-A395-503140A88EDC}" type="pres">
      <dgm:prSet presAssocID="{921A6BF8-DED0-40D5-BFED-662B43BFF5DA}" presName="box" presStyleLbl="node1" presStyleIdx="3" presStyleCnt="5"/>
      <dgm:spPr/>
      <dgm:t>
        <a:bodyPr/>
        <a:lstStyle/>
        <a:p>
          <a:endParaRPr lang="en-US"/>
        </a:p>
      </dgm:t>
    </dgm:pt>
    <dgm:pt modelId="{1EEFCCAA-9D6F-4A54-B9DD-E9B37F6B4DE1}" type="pres">
      <dgm:prSet presAssocID="{921A6BF8-DED0-40D5-BFED-662B43BFF5DA}" presName="img" presStyleLbl="fgImgPlace1" presStyleIdx="3" presStyleCnt="5" custScaleX="88377"/>
      <dgm:spPr>
        <a:solidFill>
          <a:schemeClr val="bg1">
            <a:lumMod val="95000"/>
          </a:schemeClr>
        </a:solidFill>
      </dgm:spPr>
      <dgm:t>
        <a:bodyPr/>
        <a:lstStyle/>
        <a:p>
          <a:endParaRPr lang="en-US"/>
        </a:p>
      </dgm:t>
    </dgm:pt>
    <dgm:pt modelId="{B026D86C-421C-40C3-BA0F-CCEB505A9F31}" type="pres">
      <dgm:prSet presAssocID="{921A6BF8-DED0-40D5-BFED-662B43BFF5DA}" presName="text" presStyleLbl="node1" presStyleIdx="3" presStyleCnt="5">
        <dgm:presLayoutVars>
          <dgm:bulletEnabled val="1"/>
        </dgm:presLayoutVars>
      </dgm:prSet>
      <dgm:spPr/>
      <dgm:t>
        <a:bodyPr/>
        <a:lstStyle/>
        <a:p>
          <a:endParaRPr lang="en-US"/>
        </a:p>
      </dgm:t>
    </dgm:pt>
    <dgm:pt modelId="{523118E1-837B-486E-838E-DF04F0D9B0B6}" type="pres">
      <dgm:prSet presAssocID="{5596DB8D-73A9-418F-A6A1-B4CF52CF7180}" presName="spacer" presStyleCnt="0"/>
      <dgm:spPr/>
    </dgm:pt>
    <dgm:pt modelId="{B15C20E9-782A-4430-8561-EC90AE451955}" type="pres">
      <dgm:prSet presAssocID="{A6B25DAA-9088-4420-A305-08A01F668BDA}" presName="comp" presStyleCnt="0"/>
      <dgm:spPr/>
    </dgm:pt>
    <dgm:pt modelId="{CEA28B52-A117-4283-884E-FA81D9A05FAC}" type="pres">
      <dgm:prSet presAssocID="{A6B25DAA-9088-4420-A305-08A01F668BDA}" presName="box" presStyleLbl="node1" presStyleIdx="4" presStyleCnt="5"/>
      <dgm:spPr/>
      <dgm:t>
        <a:bodyPr/>
        <a:lstStyle/>
        <a:p>
          <a:endParaRPr lang="en-US"/>
        </a:p>
      </dgm:t>
    </dgm:pt>
    <dgm:pt modelId="{964676F0-8A56-4AD7-A718-8CA7A6365DB5}" type="pres">
      <dgm:prSet presAssocID="{A6B25DAA-9088-4420-A305-08A01F668BDA}" presName="img" presStyleLbl="fgImgPlace1" presStyleIdx="4" presStyleCnt="5" custScaleX="88377"/>
      <dgm:spPr>
        <a:solidFill>
          <a:schemeClr val="bg1">
            <a:lumMod val="95000"/>
          </a:schemeClr>
        </a:solidFill>
      </dgm:spPr>
    </dgm:pt>
    <dgm:pt modelId="{76A67EE9-E179-4AE0-A62E-4E4B908EEB80}" type="pres">
      <dgm:prSet presAssocID="{A6B25DAA-9088-4420-A305-08A01F668BDA}" presName="text" presStyleLbl="node1" presStyleIdx="4" presStyleCnt="5">
        <dgm:presLayoutVars>
          <dgm:bulletEnabled val="1"/>
        </dgm:presLayoutVars>
      </dgm:prSet>
      <dgm:spPr/>
      <dgm:t>
        <a:bodyPr/>
        <a:lstStyle/>
        <a:p>
          <a:endParaRPr lang="en-US"/>
        </a:p>
      </dgm:t>
    </dgm:pt>
  </dgm:ptLst>
  <dgm:cxnLst>
    <dgm:cxn modelId="{0A4342A5-15AB-4C25-897B-3D0EE89D94D2}" srcId="{951DB6D1-8D23-499C-8282-BE4B55A28D03}" destId="{6DFD63F6-4297-4CAA-8555-DDDCB4C72BE2}" srcOrd="0" destOrd="0" parTransId="{74F12233-56E3-42F6-A425-1FD61B72AE57}" sibTransId="{E065878B-8BE6-4028-8FF6-DE25D769F6E2}"/>
    <dgm:cxn modelId="{EE90FC4E-29EF-4D87-B78B-5F489EFDCA05}" type="presOf" srcId="{921A6BF8-DED0-40D5-BFED-662B43BFF5DA}" destId="{B026D86C-421C-40C3-BA0F-CCEB505A9F31}" srcOrd="1" destOrd="0" presId="urn:microsoft.com/office/officeart/2005/8/layout/vList4#3"/>
    <dgm:cxn modelId="{9598C224-D0DD-49FC-A217-A4E1D6D911EF}" type="presOf" srcId="{C8883128-118D-4C29-8960-CD65058472F7}" destId="{74BB69A2-AFA9-4DED-B092-2B2B9A4B3187}" srcOrd="1" destOrd="0" presId="urn:microsoft.com/office/officeart/2005/8/layout/vList4#3"/>
    <dgm:cxn modelId="{19C6406E-559F-4924-B137-DA892E6D2D99}" type="presOf" srcId="{A6B25DAA-9088-4420-A305-08A01F668BDA}" destId="{CEA28B52-A117-4283-884E-FA81D9A05FAC}" srcOrd="0" destOrd="0" presId="urn:microsoft.com/office/officeart/2005/8/layout/vList4#3"/>
    <dgm:cxn modelId="{F62EAFD8-5D06-4EFA-A5F6-77904F232BFB}" type="presOf" srcId="{A6B25DAA-9088-4420-A305-08A01F668BDA}" destId="{76A67EE9-E179-4AE0-A62E-4E4B908EEB80}" srcOrd="1" destOrd="0" presId="urn:microsoft.com/office/officeart/2005/8/layout/vList4#3"/>
    <dgm:cxn modelId="{9213F4E2-094B-46B0-9AB8-A89B54C290F9}" type="presOf" srcId="{6DFD63F6-4297-4CAA-8555-DDDCB4C72BE2}" destId="{F6964326-0728-410E-84AD-95A2418C2945}" srcOrd="0" destOrd="0" presId="urn:microsoft.com/office/officeart/2005/8/layout/vList4#3"/>
    <dgm:cxn modelId="{D76997CD-4163-4BB0-BE72-8C6DE4227B1D}" type="presOf" srcId="{C8883128-118D-4C29-8960-CD65058472F7}" destId="{80A88919-DD77-43FE-B043-4D2E0A30E314}" srcOrd="0" destOrd="0" presId="urn:microsoft.com/office/officeart/2005/8/layout/vList4#3"/>
    <dgm:cxn modelId="{08F88F47-477F-4C37-90DA-D992EB5591D5}" type="presOf" srcId="{1BA1F2CC-A07A-4E24-A533-31A7080A78B8}" destId="{9FE371D4-060C-4CD8-B441-47D911A968FA}" srcOrd="0" destOrd="0" presId="urn:microsoft.com/office/officeart/2005/8/layout/vList4#3"/>
    <dgm:cxn modelId="{BFC883F5-4C01-4659-969E-5AE6AC44F620}" type="presOf" srcId="{951DB6D1-8D23-499C-8282-BE4B55A28D03}" destId="{28FBAEAE-E597-401A-846A-32E9E8FE4029}" srcOrd="0" destOrd="0" presId="urn:microsoft.com/office/officeart/2005/8/layout/vList4#3"/>
    <dgm:cxn modelId="{125EB095-FF85-44F3-9AEC-87139930EBEA}" srcId="{951DB6D1-8D23-499C-8282-BE4B55A28D03}" destId="{A6B25DAA-9088-4420-A305-08A01F668BDA}" srcOrd="4" destOrd="0" parTransId="{A28D96F7-EDB7-4B9F-9B10-2F08F30BB3C4}" sibTransId="{AA622339-23A6-4958-823B-58913121E04E}"/>
    <dgm:cxn modelId="{21AD3F48-F4EA-46B2-8FC7-A6CA08365524}" srcId="{951DB6D1-8D23-499C-8282-BE4B55A28D03}" destId="{921A6BF8-DED0-40D5-BFED-662B43BFF5DA}" srcOrd="3" destOrd="0" parTransId="{4BD281C2-2663-43AB-8121-5B53621E711B}" sibTransId="{5596DB8D-73A9-418F-A6A1-B4CF52CF7180}"/>
    <dgm:cxn modelId="{BC6A8355-AFDB-4D93-9A91-82AAB470C4EA}" type="presOf" srcId="{1BA1F2CC-A07A-4E24-A533-31A7080A78B8}" destId="{1D670035-89BA-4A73-A820-AA870D65EE60}" srcOrd="1" destOrd="0" presId="urn:microsoft.com/office/officeart/2005/8/layout/vList4#3"/>
    <dgm:cxn modelId="{A848D83C-11C5-4E20-95F4-96CE131A2CB4}" type="presOf" srcId="{6DFD63F6-4297-4CAA-8555-DDDCB4C72BE2}" destId="{B764389A-8D6D-48B4-9B4B-15B87DF84BA8}" srcOrd="1" destOrd="0" presId="urn:microsoft.com/office/officeart/2005/8/layout/vList4#3"/>
    <dgm:cxn modelId="{953A7064-C325-4CD0-A10E-9E78DBCC7EEC}" srcId="{951DB6D1-8D23-499C-8282-BE4B55A28D03}" destId="{1BA1F2CC-A07A-4E24-A533-31A7080A78B8}" srcOrd="1" destOrd="0" parTransId="{53A64B33-3A32-459A-8D30-BE60B70D88B4}" sibTransId="{8673B74D-C5CA-4789-885F-25B5462915A5}"/>
    <dgm:cxn modelId="{F203E3DD-7197-48D7-AFEA-987020C35D39}" srcId="{951DB6D1-8D23-499C-8282-BE4B55A28D03}" destId="{C8883128-118D-4C29-8960-CD65058472F7}" srcOrd="2" destOrd="0" parTransId="{A0DB605A-E66F-411D-916B-628A84D3DB36}" sibTransId="{A493D5FD-DBC8-4AAB-B9B7-A3D7C249C5C9}"/>
    <dgm:cxn modelId="{5E6B5EF8-98E5-406C-9DB4-DF4A3D9D8B6A}" type="presOf" srcId="{921A6BF8-DED0-40D5-BFED-662B43BFF5DA}" destId="{C0734CAD-51F7-49CB-A395-503140A88EDC}" srcOrd="0" destOrd="0" presId="urn:microsoft.com/office/officeart/2005/8/layout/vList4#3"/>
    <dgm:cxn modelId="{E21D95C4-5E13-4A2B-BE3D-38875058A658}" type="presParOf" srcId="{28FBAEAE-E597-401A-846A-32E9E8FE4029}" destId="{F017BA2A-ECAE-42F2-9780-56EB3FB08C8D}" srcOrd="0" destOrd="0" presId="urn:microsoft.com/office/officeart/2005/8/layout/vList4#3"/>
    <dgm:cxn modelId="{460B9F8B-D8A3-4D7F-AC84-0AD50ED15313}" type="presParOf" srcId="{F017BA2A-ECAE-42F2-9780-56EB3FB08C8D}" destId="{F6964326-0728-410E-84AD-95A2418C2945}" srcOrd="0" destOrd="0" presId="urn:microsoft.com/office/officeart/2005/8/layout/vList4#3"/>
    <dgm:cxn modelId="{6CA9D8C2-252A-4403-8DB6-30793DA05C65}" type="presParOf" srcId="{F017BA2A-ECAE-42F2-9780-56EB3FB08C8D}" destId="{8968FEB0-9A6A-4BBE-96E9-2F8E882153BB}" srcOrd="1" destOrd="0" presId="urn:microsoft.com/office/officeart/2005/8/layout/vList4#3"/>
    <dgm:cxn modelId="{E701ABA2-4FBE-452E-AE15-E008526D4BD7}" type="presParOf" srcId="{F017BA2A-ECAE-42F2-9780-56EB3FB08C8D}" destId="{B764389A-8D6D-48B4-9B4B-15B87DF84BA8}" srcOrd="2" destOrd="0" presId="urn:microsoft.com/office/officeart/2005/8/layout/vList4#3"/>
    <dgm:cxn modelId="{0E46A676-0731-4E4E-A8D3-B970F2CB66A9}" type="presParOf" srcId="{28FBAEAE-E597-401A-846A-32E9E8FE4029}" destId="{236DF245-397B-4AF8-9A1C-3BF025B6934C}" srcOrd="1" destOrd="0" presId="urn:microsoft.com/office/officeart/2005/8/layout/vList4#3"/>
    <dgm:cxn modelId="{A773DCE1-E3C7-4DD1-AACC-EA30E963382C}" type="presParOf" srcId="{28FBAEAE-E597-401A-846A-32E9E8FE4029}" destId="{50E92339-4AB9-4A50-8BFC-77FBCE04737D}" srcOrd="2" destOrd="0" presId="urn:microsoft.com/office/officeart/2005/8/layout/vList4#3"/>
    <dgm:cxn modelId="{3AB0063B-2A2A-4360-8C62-51BC981547F8}" type="presParOf" srcId="{50E92339-4AB9-4A50-8BFC-77FBCE04737D}" destId="{9FE371D4-060C-4CD8-B441-47D911A968FA}" srcOrd="0" destOrd="0" presId="urn:microsoft.com/office/officeart/2005/8/layout/vList4#3"/>
    <dgm:cxn modelId="{AE60B94B-6A8C-47DF-B104-97E372C735B3}" type="presParOf" srcId="{50E92339-4AB9-4A50-8BFC-77FBCE04737D}" destId="{392A37EA-F010-4016-BAE0-B47684EFE34E}" srcOrd="1" destOrd="0" presId="urn:microsoft.com/office/officeart/2005/8/layout/vList4#3"/>
    <dgm:cxn modelId="{41BB0714-90E8-4B65-A32D-C872A0688074}" type="presParOf" srcId="{50E92339-4AB9-4A50-8BFC-77FBCE04737D}" destId="{1D670035-89BA-4A73-A820-AA870D65EE60}" srcOrd="2" destOrd="0" presId="urn:microsoft.com/office/officeart/2005/8/layout/vList4#3"/>
    <dgm:cxn modelId="{8D20E8D0-BCA5-4053-B7EA-C9BABF9CA598}" type="presParOf" srcId="{28FBAEAE-E597-401A-846A-32E9E8FE4029}" destId="{A76CA15D-B77F-437F-A8F6-49EDBAC040AB}" srcOrd="3" destOrd="0" presId="urn:microsoft.com/office/officeart/2005/8/layout/vList4#3"/>
    <dgm:cxn modelId="{D7119F75-9B1E-4942-A067-C782AFA952FF}" type="presParOf" srcId="{28FBAEAE-E597-401A-846A-32E9E8FE4029}" destId="{5960C655-3B9A-41B5-BB05-F3DC43A66F5D}" srcOrd="4" destOrd="0" presId="urn:microsoft.com/office/officeart/2005/8/layout/vList4#3"/>
    <dgm:cxn modelId="{750747D4-F7EF-4C94-B22A-B8C9FBB18694}" type="presParOf" srcId="{5960C655-3B9A-41B5-BB05-F3DC43A66F5D}" destId="{80A88919-DD77-43FE-B043-4D2E0A30E314}" srcOrd="0" destOrd="0" presId="urn:microsoft.com/office/officeart/2005/8/layout/vList4#3"/>
    <dgm:cxn modelId="{C0C5EA9D-6830-4103-801F-2D5FD8097FEA}" type="presParOf" srcId="{5960C655-3B9A-41B5-BB05-F3DC43A66F5D}" destId="{8D1A34BA-DBD7-4BA5-846E-CA4E9FD369B6}" srcOrd="1" destOrd="0" presId="urn:microsoft.com/office/officeart/2005/8/layout/vList4#3"/>
    <dgm:cxn modelId="{048FCD83-F86E-4208-B371-ABCF87EB17E6}" type="presParOf" srcId="{5960C655-3B9A-41B5-BB05-F3DC43A66F5D}" destId="{74BB69A2-AFA9-4DED-B092-2B2B9A4B3187}" srcOrd="2" destOrd="0" presId="urn:microsoft.com/office/officeart/2005/8/layout/vList4#3"/>
    <dgm:cxn modelId="{6FA297A9-A3CA-4F08-AAEA-B0B605E37498}" type="presParOf" srcId="{28FBAEAE-E597-401A-846A-32E9E8FE4029}" destId="{C64D3658-1236-4D3C-B88F-D1EEB4CD0A84}" srcOrd="5" destOrd="0" presId="urn:microsoft.com/office/officeart/2005/8/layout/vList4#3"/>
    <dgm:cxn modelId="{5AA99867-B9D4-4143-B4E7-73D2702AC9CB}" type="presParOf" srcId="{28FBAEAE-E597-401A-846A-32E9E8FE4029}" destId="{0F492A47-5955-4C37-B331-C63066F84299}" srcOrd="6" destOrd="0" presId="urn:microsoft.com/office/officeart/2005/8/layout/vList4#3"/>
    <dgm:cxn modelId="{9259CAF0-D96A-4102-8491-AA274529896F}" type="presParOf" srcId="{0F492A47-5955-4C37-B331-C63066F84299}" destId="{C0734CAD-51F7-49CB-A395-503140A88EDC}" srcOrd="0" destOrd="0" presId="urn:microsoft.com/office/officeart/2005/8/layout/vList4#3"/>
    <dgm:cxn modelId="{06F3D05B-672D-4175-82B0-644D13CEEF50}" type="presParOf" srcId="{0F492A47-5955-4C37-B331-C63066F84299}" destId="{1EEFCCAA-9D6F-4A54-B9DD-E9B37F6B4DE1}" srcOrd="1" destOrd="0" presId="urn:microsoft.com/office/officeart/2005/8/layout/vList4#3"/>
    <dgm:cxn modelId="{9487BF15-1BFC-491C-AFFF-3C2A5CC65078}" type="presParOf" srcId="{0F492A47-5955-4C37-B331-C63066F84299}" destId="{B026D86C-421C-40C3-BA0F-CCEB505A9F31}" srcOrd="2" destOrd="0" presId="urn:microsoft.com/office/officeart/2005/8/layout/vList4#3"/>
    <dgm:cxn modelId="{F7533BFA-448F-4C65-9AFC-C556D5823EA3}" type="presParOf" srcId="{28FBAEAE-E597-401A-846A-32E9E8FE4029}" destId="{523118E1-837B-486E-838E-DF04F0D9B0B6}" srcOrd="7" destOrd="0" presId="urn:microsoft.com/office/officeart/2005/8/layout/vList4#3"/>
    <dgm:cxn modelId="{C34247E4-7C8B-4599-B058-76420DF47A0A}" type="presParOf" srcId="{28FBAEAE-E597-401A-846A-32E9E8FE4029}" destId="{B15C20E9-782A-4430-8561-EC90AE451955}" srcOrd="8" destOrd="0" presId="urn:microsoft.com/office/officeart/2005/8/layout/vList4#3"/>
    <dgm:cxn modelId="{9EA7C08C-B8D4-4F76-9040-5F5F8024198F}" type="presParOf" srcId="{B15C20E9-782A-4430-8561-EC90AE451955}" destId="{CEA28B52-A117-4283-884E-FA81D9A05FAC}" srcOrd="0" destOrd="0" presId="urn:microsoft.com/office/officeart/2005/8/layout/vList4#3"/>
    <dgm:cxn modelId="{CFB94EEC-DA4B-4AA9-80EF-11945B2EE85F}" type="presParOf" srcId="{B15C20E9-782A-4430-8561-EC90AE451955}" destId="{964676F0-8A56-4AD7-A718-8CA7A6365DB5}" srcOrd="1" destOrd="0" presId="urn:microsoft.com/office/officeart/2005/8/layout/vList4#3"/>
    <dgm:cxn modelId="{3E3D969A-B10E-4727-8ACF-9308A5C68AA9}" type="presParOf" srcId="{B15C20E9-782A-4430-8561-EC90AE451955}" destId="{76A67EE9-E179-4AE0-A62E-4E4B908EEB80}" srcOrd="2" destOrd="0" presId="urn:microsoft.com/office/officeart/2005/8/layout/vList4#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2B7F6C6-63C1-4CC7-BA15-2C494F2BF160}" type="doc">
      <dgm:prSet loTypeId="urn:microsoft.com/office/officeart/2005/8/layout/hList2#10" loCatId="list" qsTypeId="urn:microsoft.com/office/officeart/2005/8/quickstyle/3d3" qsCatId="3D" csTypeId="urn:microsoft.com/office/officeart/2005/8/colors/accent1_2" csCatId="accent1" phldr="1"/>
      <dgm:spPr/>
      <dgm:t>
        <a:bodyPr/>
        <a:lstStyle/>
        <a:p>
          <a:endParaRPr lang="en-US"/>
        </a:p>
      </dgm:t>
    </dgm:pt>
    <dgm:pt modelId="{0824A561-A32E-4D32-92CA-C5931642E99A}">
      <dgm:prSet custT="1"/>
      <dgm:spPr/>
      <dgm:t>
        <a:bodyPr/>
        <a:lstStyle/>
        <a:p>
          <a:pPr rtl="0"/>
          <a:r>
            <a:rPr lang="en-US" sz="3600" b="1" dirty="0" smtClean="0"/>
            <a:t>Participants</a:t>
          </a:r>
          <a:endParaRPr lang="en-US" sz="3600" b="1" dirty="0"/>
        </a:p>
      </dgm:t>
    </dgm:pt>
    <dgm:pt modelId="{054C93FE-5FFA-4F65-946B-5DB028EE1A29}" type="parTrans" cxnId="{21708DB8-3FEF-4C96-BFD4-6ED7F80C1E19}">
      <dgm:prSet/>
      <dgm:spPr/>
      <dgm:t>
        <a:bodyPr/>
        <a:lstStyle/>
        <a:p>
          <a:endParaRPr lang="en-US"/>
        </a:p>
      </dgm:t>
    </dgm:pt>
    <dgm:pt modelId="{20AB6F75-AB25-4ABC-B2F6-5C7BCB5A4F92}" type="sibTrans" cxnId="{21708DB8-3FEF-4C96-BFD4-6ED7F80C1E19}">
      <dgm:prSet/>
      <dgm:spPr/>
      <dgm:t>
        <a:bodyPr/>
        <a:lstStyle/>
        <a:p>
          <a:endParaRPr lang="en-US"/>
        </a:p>
      </dgm:t>
    </dgm:pt>
    <dgm:pt modelId="{E90F23C4-4554-4444-9210-EBCF74029D84}">
      <dgm:prSet custT="1"/>
      <dgm:spPr/>
      <dgm:t>
        <a:bodyPr/>
        <a:lstStyle/>
        <a:p>
          <a:pPr rtl="0">
            <a:spcBef>
              <a:spcPts val="1000"/>
            </a:spcBef>
            <a:spcAft>
              <a:spcPts val="1000"/>
            </a:spcAft>
          </a:pPr>
          <a:r>
            <a:rPr lang="en-US" sz="2200" dirty="0" smtClean="0"/>
            <a:t>6 panelists</a:t>
          </a:r>
          <a:endParaRPr lang="en-US" sz="2200" dirty="0"/>
        </a:p>
      </dgm:t>
    </dgm:pt>
    <dgm:pt modelId="{94054D44-E793-4921-ABC6-9BB28B47CE7F}" type="parTrans" cxnId="{27384DA6-D8A8-4271-A58D-C164F3CC098C}">
      <dgm:prSet/>
      <dgm:spPr/>
      <dgm:t>
        <a:bodyPr/>
        <a:lstStyle/>
        <a:p>
          <a:endParaRPr lang="en-US"/>
        </a:p>
      </dgm:t>
    </dgm:pt>
    <dgm:pt modelId="{32C50F03-25E4-4A22-9835-0BD44DA21D85}" type="sibTrans" cxnId="{27384DA6-D8A8-4271-A58D-C164F3CC098C}">
      <dgm:prSet/>
      <dgm:spPr/>
      <dgm:t>
        <a:bodyPr/>
        <a:lstStyle/>
        <a:p>
          <a:endParaRPr lang="en-US"/>
        </a:p>
      </dgm:t>
    </dgm:pt>
    <dgm:pt modelId="{654DB1C4-FEE3-4953-8CF6-40E6E3EEB894}">
      <dgm:prSet custT="1"/>
      <dgm:spPr/>
      <dgm:t>
        <a:bodyPr/>
        <a:lstStyle/>
        <a:p>
          <a:pPr rtl="0">
            <a:spcBef>
              <a:spcPts val="1000"/>
            </a:spcBef>
            <a:spcAft>
              <a:spcPts val="1000"/>
            </a:spcAft>
          </a:pPr>
          <a:r>
            <a:rPr lang="en-US" sz="2200" dirty="0" smtClean="0"/>
            <a:t>5 professors attended</a:t>
          </a:r>
          <a:endParaRPr lang="en-US" sz="2200" dirty="0"/>
        </a:p>
      </dgm:t>
    </dgm:pt>
    <dgm:pt modelId="{2A2F88F7-0ACE-4D44-BB48-B2C0DB87FDF3}" type="parTrans" cxnId="{BB830CE7-BEAE-47B6-95E6-E4FF5A9A8BC7}">
      <dgm:prSet/>
      <dgm:spPr/>
      <dgm:t>
        <a:bodyPr/>
        <a:lstStyle/>
        <a:p>
          <a:endParaRPr lang="en-US"/>
        </a:p>
      </dgm:t>
    </dgm:pt>
    <dgm:pt modelId="{DCEE5592-6555-4C70-BAD0-3A1024216EDC}" type="sibTrans" cxnId="{BB830CE7-BEAE-47B6-95E6-E4FF5A9A8BC7}">
      <dgm:prSet/>
      <dgm:spPr/>
      <dgm:t>
        <a:bodyPr/>
        <a:lstStyle/>
        <a:p>
          <a:endParaRPr lang="en-US"/>
        </a:p>
      </dgm:t>
    </dgm:pt>
    <dgm:pt modelId="{F7A56DDF-B181-4075-830E-E26AE4FBD693}">
      <dgm:prSet custT="1"/>
      <dgm:spPr/>
      <dgm:t>
        <a:bodyPr/>
        <a:lstStyle/>
        <a:p>
          <a:pPr rtl="0">
            <a:spcBef>
              <a:spcPts val="1000"/>
            </a:spcBef>
            <a:spcAft>
              <a:spcPts val="1000"/>
            </a:spcAft>
          </a:pPr>
          <a:r>
            <a:rPr lang="en-US" sz="2200" dirty="0" smtClean="0"/>
            <a:t>3 assistant</a:t>
          </a:r>
          <a:endParaRPr lang="en-US" sz="2200" dirty="0"/>
        </a:p>
      </dgm:t>
    </dgm:pt>
    <dgm:pt modelId="{294639D6-B59D-4CE5-A2E8-7C18EC9950A5}" type="parTrans" cxnId="{A81BFBA9-5231-4415-9DEB-A0F96438E8F3}">
      <dgm:prSet/>
      <dgm:spPr/>
      <dgm:t>
        <a:bodyPr/>
        <a:lstStyle/>
        <a:p>
          <a:endParaRPr lang="en-US"/>
        </a:p>
      </dgm:t>
    </dgm:pt>
    <dgm:pt modelId="{76E39C01-30CB-47C7-8E2A-08A534DDB690}" type="sibTrans" cxnId="{A81BFBA9-5231-4415-9DEB-A0F96438E8F3}">
      <dgm:prSet/>
      <dgm:spPr/>
      <dgm:t>
        <a:bodyPr/>
        <a:lstStyle/>
        <a:p>
          <a:endParaRPr lang="en-US"/>
        </a:p>
      </dgm:t>
    </dgm:pt>
    <dgm:pt modelId="{919CEA0E-ADE9-4AEC-A0A2-574CD690D379}">
      <dgm:prSet custT="1"/>
      <dgm:spPr/>
      <dgm:t>
        <a:bodyPr/>
        <a:lstStyle/>
        <a:p>
          <a:pPr rtl="0">
            <a:spcBef>
              <a:spcPts val="1000"/>
            </a:spcBef>
            <a:spcAft>
              <a:spcPts val="1000"/>
            </a:spcAft>
          </a:pPr>
          <a:r>
            <a:rPr lang="en-US" sz="2200" dirty="0" smtClean="0"/>
            <a:t>2 associate</a:t>
          </a:r>
          <a:endParaRPr lang="en-US" sz="2200" dirty="0"/>
        </a:p>
      </dgm:t>
    </dgm:pt>
    <dgm:pt modelId="{7CB23630-707E-4541-9A81-590C3B1F87A7}" type="parTrans" cxnId="{EFC86754-5970-4632-99B8-CD6F982C2D46}">
      <dgm:prSet/>
      <dgm:spPr/>
      <dgm:t>
        <a:bodyPr/>
        <a:lstStyle/>
        <a:p>
          <a:endParaRPr lang="en-US"/>
        </a:p>
      </dgm:t>
    </dgm:pt>
    <dgm:pt modelId="{AA9B5C0F-9DE7-48F1-8432-47D82F95D1CE}" type="sibTrans" cxnId="{EFC86754-5970-4632-99B8-CD6F982C2D46}">
      <dgm:prSet/>
      <dgm:spPr/>
      <dgm:t>
        <a:bodyPr/>
        <a:lstStyle/>
        <a:p>
          <a:endParaRPr lang="en-US"/>
        </a:p>
      </dgm:t>
    </dgm:pt>
    <dgm:pt modelId="{86C92EFB-658D-44EA-8B57-840082DD0EB9}">
      <dgm:prSet custT="1"/>
      <dgm:spPr/>
      <dgm:t>
        <a:bodyPr/>
        <a:lstStyle/>
        <a:p>
          <a:pPr rtl="0"/>
          <a:r>
            <a:rPr lang="en-US" sz="3600" b="1" dirty="0" smtClean="0"/>
            <a:t>Outcomes</a:t>
          </a:r>
          <a:endParaRPr lang="en-US" sz="3600" b="1" dirty="0"/>
        </a:p>
      </dgm:t>
    </dgm:pt>
    <dgm:pt modelId="{ACDF128A-27C5-4059-97BC-AB2B337DA84A}" type="parTrans" cxnId="{0582AE08-452D-4D5D-AC66-A3DD036EF816}">
      <dgm:prSet/>
      <dgm:spPr/>
      <dgm:t>
        <a:bodyPr/>
        <a:lstStyle/>
        <a:p>
          <a:endParaRPr lang="en-US"/>
        </a:p>
      </dgm:t>
    </dgm:pt>
    <dgm:pt modelId="{31EF4C03-B071-4D63-9B18-C04819887B6C}" type="sibTrans" cxnId="{0582AE08-452D-4D5D-AC66-A3DD036EF816}">
      <dgm:prSet/>
      <dgm:spPr/>
      <dgm:t>
        <a:bodyPr/>
        <a:lstStyle/>
        <a:p>
          <a:endParaRPr lang="en-US"/>
        </a:p>
      </dgm:t>
    </dgm:pt>
    <dgm:pt modelId="{71C3FD8C-1C9A-4501-8716-BB736EC78AD5}">
      <dgm:prSet custT="1"/>
      <dgm:spPr/>
      <dgm:t>
        <a:bodyPr/>
        <a:lstStyle/>
        <a:p>
          <a:pPr rtl="0">
            <a:lnSpc>
              <a:spcPct val="90000"/>
            </a:lnSpc>
            <a:spcBef>
              <a:spcPts val="1000"/>
            </a:spcBef>
            <a:spcAft>
              <a:spcPts val="1000"/>
            </a:spcAft>
          </a:pPr>
          <a:r>
            <a:rPr lang="en-US" sz="2200" dirty="0" smtClean="0"/>
            <a:t>Formal and informal communication of T&amp;P rules</a:t>
          </a:r>
          <a:endParaRPr lang="en-US" sz="2200" dirty="0"/>
        </a:p>
      </dgm:t>
    </dgm:pt>
    <dgm:pt modelId="{A0BEF099-FB0B-482B-9E46-6EF0398560CB}" type="parTrans" cxnId="{03E1420E-529B-49C7-A588-E432DCC2ABDB}">
      <dgm:prSet/>
      <dgm:spPr/>
      <dgm:t>
        <a:bodyPr/>
        <a:lstStyle/>
        <a:p>
          <a:endParaRPr lang="en-US"/>
        </a:p>
      </dgm:t>
    </dgm:pt>
    <dgm:pt modelId="{1155457D-B080-4446-B8CE-D2874AE3DB5C}" type="sibTrans" cxnId="{03E1420E-529B-49C7-A588-E432DCC2ABDB}">
      <dgm:prSet/>
      <dgm:spPr/>
      <dgm:t>
        <a:bodyPr/>
        <a:lstStyle/>
        <a:p>
          <a:endParaRPr lang="en-US"/>
        </a:p>
      </dgm:t>
    </dgm:pt>
    <dgm:pt modelId="{5EBC30E1-5A61-4A43-B111-1717D9CCD040}">
      <dgm:prSet custT="1"/>
      <dgm:spPr/>
      <dgm:t>
        <a:bodyPr/>
        <a:lstStyle/>
        <a:p>
          <a:pPr rtl="0">
            <a:lnSpc>
              <a:spcPct val="90000"/>
            </a:lnSpc>
            <a:spcBef>
              <a:spcPts val="1000"/>
            </a:spcBef>
            <a:spcAft>
              <a:spcPts val="1000"/>
            </a:spcAft>
          </a:pPr>
          <a:r>
            <a:rPr lang="en-US" sz="2200" dirty="0" smtClean="0"/>
            <a:t>Forging of strong mentoring relationships</a:t>
          </a:r>
          <a:endParaRPr lang="en-US" sz="2200" dirty="0"/>
        </a:p>
      </dgm:t>
    </dgm:pt>
    <dgm:pt modelId="{6FEC3A3C-0374-401B-9B67-11F0D3B055CD}" type="parTrans" cxnId="{8091FE8F-B31F-4C2D-B133-FEE71727ED91}">
      <dgm:prSet/>
      <dgm:spPr/>
      <dgm:t>
        <a:bodyPr/>
        <a:lstStyle/>
        <a:p>
          <a:endParaRPr lang="en-US"/>
        </a:p>
      </dgm:t>
    </dgm:pt>
    <dgm:pt modelId="{E75092CE-4BF8-40C4-BA44-BBB8E7FC169E}" type="sibTrans" cxnId="{8091FE8F-B31F-4C2D-B133-FEE71727ED91}">
      <dgm:prSet/>
      <dgm:spPr/>
      <dgm:t>
        <a:bodyPr/>
        <a:lstStyle/>
        <a:p>
          <a:endParaRPr lang="en-US"/>
        </a:p>
      </dgm:t>
    </dgm:pt>
    <dgm:pt modelId="{3D082CE9-76CC-4EE3-9278-2D7328AFB8FA}">
      <dgm:prSet custT="1"/>
      <dgm:spPr/>
      <dgm:t>
        <a:bodyPr/>
        <a:lstStyle/>
        <a:p>
          <a:pPr rtl="0">
            <a:lnSpc>
              <a:spcPct val="90000"/>
            </a:lnSpc>
            <a:spcBef>
              <a:spcPts val="1000"/>
            </a:spcBef>
            <a:spcAft>
              <a:spcPts val="1000"/>
            </a:spcAft>
          </a:pPr>
          <a:r>
            <a:rPr lang="en-US" sz="2200" dirty="0" smtClean="0"/>
            <a:t>Networking among senior faculty and early-career colleagues</a:t>
          </a:r>
          <a:endParaRPr lang="en-US" sz="2200" dirty="0"/>
        </a:p>
      </dgm:t>
    </dgm:pt>
    <dgm:pt modelId="{AAD56E2F-185E-4326-9929-E109D85B0FE6}" type="parTrans" cxnId="{6C44800B-0269-440E-A983-E1E75D4A2255}">
      <dgm:prSet/>
      <dgm:spPr/>
      <dgm:t>
        <a:bodyPr/>
        <a:lstStyle/>
        <a:p>
          <a:endParaRPr lang="en-US"/>
        </a:p>
      </dgm:t>
    </dgm:pt>
    <dgm:pt modelId="{46B951A2-16BB-4945-BD70-7D2D77E1050E}" type="sibTrans" cxnId="{6C44800B-0269-440E-A983-E1E75D4A2255}">
      <dgm:prSet/>
      <dgm:spPr/>
      <dgm:t>
        <a:bodyPr/>
        <a:lstStyle/>
        <a:p>
          <a:endParaRPr lang="en-US"/>
        </a:p>
      </dgm:t>
    </dgm:pt>
    <dgm:pt modelId="{E43EDDB9-1811-4F49-87A3-C36079C2D246}">
      <dgm:prSet custT="1"/>
      <dgm:spPr/>
      <dgm:t>
        <a:bodyPr/>
        <a:lstStyle/>
        <a:p>
          <a:pPr rtl="0">
            <a:spcBef>
              <a:spcPts val="1000"/>
            </a:spcBef>
            <a:spcAft>
              <a:spcPts val="1000"/>
            </a:spcAft>
          </a:pPr>
          <a:r>
            <a:rPr lang="en-US" sz="2200" dirty="0" err="1" smtClean="0"/>
            <a:t>SoE</a:t>
          </a:r>
          <a:r>
            <a:rPr lang="en-US" sz="2200" dirty="0" smtClean="0"/>
            <a:t> Faculty</a:t>
          </a:r>
          <a:endParaRPr lang="en-US" sz="2200" dirty="0"/>
        </a:p>
      </dgm:t>
    </dgm:pt>
    <dgm:pt modelId="{01565CD1-6188-4313-A05A-AB98C4357318}" type="parTrans" cxnId="{403D71B5-CB84-4968-A4B7-E1DB2A5D85E0}">
      <dgm:prSet/>
      <dgm:spPr/>
      <dgm:t>
        <a:bodyPr/>
        <a:lstStyle/>
        <a:p>
          <a:endParaRPr lang="en-US"/>
        </a:p>
      </dgm:t>
    </dgm:pt>
    <dgm:pt modelId="{02829C59-6953-4F4A-8850-5A5DF0510CD8}" type="sibTrans" cxnId="{403D71B5-CB84-4968-A4B7-E1DB2A5D85E0}">
      <dgm:prSet/>
      <dgm:spPr/>
      <dgm:t>
        <a:bodyPr/>
        <a:lstStyle/>
        <a:p>
          <a:endParaRPr lang="en-US"/>
        </a:p>
      </dgm:t>
    </dgm:pt>
    <dgm:pt modelId="{2E97B5B5-2486-4F4E-BA19-0E665F5E8838}">
      <dgm:prSet custT="1"/>
      <dgm:spPr/>
      <dgm:t>
        <a:bodyPr/>
        <a:lstStyle/>
        <a:p>
          <a:pPr rtl="0">
            <a:spcBef>
              <a:spcPts val="1000"/>
            </a:spcBef>
            <a:spcAft>
              <a:spcPts val="1000"/>
            </a:spcAft>
          </a:pPr>
          <a:endParaRPr lang="en-US" sz="2200" dirty="0"/>
        </a:p>
      </dgm:t>
    </dgm:pt>
    <dgm:pt modelId="{54ADCC92-A605-48FE-9A7D-8996B6C380B8}" type="parTrans" cxnId="{BA9C1F40-A90C-4F23-84C3-914A460C3E37}">
      <dgm:prSet/>
      <dgm:spPr/>
    </dgm:pt>
    <dgm:pt modelId="{4B55134E-50BE-4A8A-AE79-3F3DDEC81824}" type="sibTrans" cxnId="{BA9C1F40-A90C-4F23-84C3-914A460C3E37}">
      <dgm:prSet/>
      <dgm:spPr/>
    </dgm:pt>
    <dgm:pt modelId="{4C2CBF45-2D69-4E8E-8853-55D46D9B795C}" type="pres">
      <dgm:prSet presAssocID="{42B7F6C6-63C1-4CC7-BA15-2C494F2BF160}" presName="linearFlow" presStyleCnt="0">
        <dgm:presLayoutVars>
          <dgm:dir/>
          <dgm:animLvl val="lvl"/>
          <dgm:resizeHandles/>
        </dgm:presLayoutVars>
      </dgm:prSet>
      <dgm:spPr/>
      <dgm:t>
        <a:bodyPr/>
        <a:lstStyle/>
        <a:p>
          <a:endParaRPr lang="en-US"/>
        </a:p>
      </dgm:t>
    </dgm:pt>
    <dgm:pt modelId="{D92653E2-C09C-4EDD-A635-C7B848E24BC4}" type="pres">
      <dgm:prSet presAssocID="{0824A561-A32E-4D32-92CA-C5931642E99A}" presName="compositeNode" presStyleCnt="0">
        <dgm:presLayoutVars>
          <dgm:bulletEnabled val="1"/>
        </dgm:presLayoutVars>
      </dgm:prSet>
      <dgm:spPr/>
    </dgm:pt>
    <dgm:pt modelId="{14000244-BEC9-4613-9935-E13AEC5FE65D}" type="pres">
      <dgm:prSet presAssocID="{0824A561-A32E-4D32-92CA-C5931642E99A}" presName="image" presStyleLbl="fgImgPlace1" presStyleIdx="0" presStyleCnt="2" custScaleX="60703" custScaleY="59486" custLinFactNeighborX="-10304" custLinFactNeighborY="13690"/>
      <dgm:spPr>
        <a:blipFill rotWithShape="0">
          <a:blip xmlns:r="http://schemas.openxmlformats.org/officeDocument/2006/relationships" r:embed="rId1"/>
          <a:stretch>
            <a:fillRect/>
          </a:stretch>
        </a:blipFill>
      </dgm:spPr>
      <dgm:t>
        <a:bodyPr/>
        <a:lstStyle/>
        <a:p>
          <a:endParaRPr lang="en-US"/>
        </a:p>
      </dgm:t>
    </dgm:pt>
    <dgm:pt modelId="{253A1C51-B8FA-4D21-BC98-97B6DA1CC4AC}" type="pres">
      <dgm:prSet presAssocID="{0824A561-A32E-4D32-92CA-C5931642E99A}" presName="childNode" presStyleLbl="node1" presStyleIdx="0" presStyleCnt="2" custScaleX="90911" custLinFactNeighborX="-4989">
        <dgm:presLayoutVars>
          <dgm:bulletEnabled val="1"/>
        </dgm:presLayoutVars>
      </dgm:prSet>
      <dgm:spPr/>
      <dgm:t>
        <a:bodyPr/>
        <a:lstStyle/>
        <a:p>
          <a:endParaRPr lang="en-US"/>
        </a:p>
      </dgm:t>
    </dgm:pt>
    <dgm:pt modelId="{E0E0765A-69EA-47DE-8127-8FCAD285D293}" type="pres">
      <dgm:prSet presAssocID="{0824A561-A32E-4D32-92CA-C5931642E99A}" presName="parentNode" presStyleLbl="revTx" presStyleIdx="0" presStyleCnt="2">
        <dgm:presLayoutVars>
          <dgm:chMax val="0"/>
          <dgm:bulletEnabled val="1"/>
        </dgm:presLayoutVars>
      </dgm:prSet>
      <dgm:spPr/>
      <dgm:t>
        <a:bodyPr/>
        <a:lstStyle/>
        <a:p>
          <a:endParaRPr lang="en-US"/>
        </a:p>
      </dgm:t>
    </dgm:pt>
    <dgm:pt modelId="{BCF5716E-FD6C-4330-9DB1-72DAC60A3686}" type="pres">
      <dgm:prSet presAssocID="{20AB6F75-AB25-4ABC-B2F6-5C7BCB5A4F92}" presName="sibTrans" presStyleCnt="0"/>
      <dgm:spPr/>
    </dgm:pt>
    <dgm:pt modelId="{65455945-3EB9-4466-B2EF-C34885531B6B}" type="pres">
      <dgm:prSet presAssocID="{86C92EFB-658D-44EA-8B57-840082DD0EB9}" presName="compositeNode" presStyleCnt="0">
        <dgm:presLayoutVars>
          <dgm:bulletEnabled val="1"/>
        </dgm:presLayoutVars>
      </dgm:prSet>
      <dgm:spPr/>
    </dgm:pt>
    <dgm:pt modelId="{E9BCA198-631B-42CC-AF23-9C2DC6A4864B}" type="pres">
      <dgm:prSet presAssocID="{86C92EFB-658D-44EA-8B57-840082DD0EB9}" presName="image" presStyleLbl="fgImgPlace1" presStyleIdx="1" presStyleCnt="2" custScaleX="60703" custScaleY="59486" custLinFactNeighborX="-52117" custLinFactNeighborY="13690"/>
      <dgm:spPr>
        <a:blipFill rotWithShape="0">
          <a:blip xmlns:r="http://schemas.openxmlformats.org/officeDocument/2006/relationships" r:embed="rId2"/>
          <a:stretch>
            <a:fillRect/>
          </a:stretch>
        </a:blipFill>
      </dgm:spPr>
      <dgm:t>
        <a:bodyPr/>
        <a:lstStyle/>
        <a:p>
          <a:endParaRPr lang="en-US"/>
        </a:p>
      </dgm:t>
    </dgm:pt>
    <dgm:pt modelId="{FA2F53B6-B1EB-4499-B46A-27D8612D80BC}" type="pres">
      <dgm:prSet presAssocID="{86C92EFB-658D-44EA-8B57-840082DD0EB9}" presName="childNode" presStyleLbl="node1" presStyleIdx="1" presStyleCnt="2" custScaleX="135708" custLinFactNeighborX="434">
        <dgm:presLayoutVars>
          <dgm:bulletEnabled val="1"/>
        </dgm:presLayoutVars>
      </dgm:prSet>
      <dgm:spPr/>
      <dgm:t>
        <a:bodyPr/>
        <a:lstStyle/>
        <a:p>
          <a:endParaRPr lang="en-US"/>
        </a:p>
      </dgm:t>
    </dgm:pt>
    <dgm:pt modelId="{9B7EB0AE-A78B-4CB2-9CC7-D004D5BB945C}" type="pres">
      <dgm:prSet presAssocID="{86C92EFB-658D-44EA-8B57-840082DD0EB9}" presName="parentNode" presStyleLbl="revTx" presStyleIdx="1" presStyleCnt="2" custLinFactNeighborX="-81503">
        <dgm:presLayoutVars>
          <dgm:chMax val="0"/>
          <dgm:bulletEnabled val="1"/>
        </dgm:presLayoutVars>
      </dgm:prSet>
      <dgm:spPr/>
      <dgm:t>
        <a:bodyPr/>
        <a:lstStyle/>
        <a:p>
          <a:endParaRPr lang="en-US"/>
        </a:p>
      </dgm:t>
    </dgm:pt>
  </dgm:ptLst>
  <dgm:cxnLst>
    <dgm:cxn modelId="{852B7431-908B-4CEF-A01E-34124027233F}" type="presOf" srcId="{2E97B5B5-2486-4F4E-BA19-0E665F5E8838}" destId="{253A1C51-B8FA-4D21-BC98-97B6DA1CC4AC}" srcOrd="0" destOrd="2" presId="urn:microsoft.com/office/officeart/2005/8/layout/hList2#10"/>
    <dgm:cxn modelId="{21708DB8-3FEF-4C96-BFD4-6ED7F80C1E19}" srcId="{42B7F6C6-63C1-4CC7-BA15-2C494F2BF160}" destId="{0824A561-A32E-4D32-92CA-C5931642E99A}" srcOrd="0" destOrd="0" parTransId="{054C93FE-5FFA-4F65-946B-5DB028EE1A29}" sibTransId="{20AB6F75-AB25-4ABC-B2F6-5C7BCB5A4F92}"/>
    <dgm:cxn modelId="{C545E2A1-8EE7-46D8-B416-C89CA608E531}" type="presOf" srcId="{71C3FD8C-1C9A-4501-8716-BB736EC78AD5}" destId="{FA2F53B6-B1EB-4499-B46A-27D8612D80BC}" srcOrd="0" destOrd="0" presId="urn:microsoft.com/office/officeart/2005/8/layout/hList2#10"/>
    <dgm:cxn modelId="{BD5041A7-8884-48CE-BDB9-96F5019742E6}" type="presOf" srcId="{3D082CE9-76CC-4EE3-9278-2D7328AFB8FA}" destId="{FA2F53B6-B1EB-4499-B46A-27D8612D80BC}" srcOrd="0" destOrd="2" presId="urn:microsoft.com/office/officeart/2005/8/layout/hList2#10"/>
    <dgm:cxn modelId="{C8FB4DF1-5B8F-482C-A0AC-BEA0B33328A8}" type="presOf" srcId="{F7A56DDF-B181-4075-830E-E26AE4FBD693}" destId="{253A1C51-B8FA-4D21-BC98-97B6DA1CC4AC}" srcOrd="0" destOrd="4" presId="urn:microsoft.com/office/officeart/2005/8/layout/hList2#10"/>
    <dgm:cxn modelId="{8091FE8F-B31F-4C2D-B133-FEE71727ED91}" srcId="{86C92EFB-658D-44EA-8B57-840082DD0EB9}" destId="{5EBC30E1-5A61-4A43-B111-1717D9CCD040}" srcOrd="1" destOrd="0" parTransId="{6FEC3A3C-0374-401B-9B67-11F0D3B055CD}" sibTransId="{E75092CE-4BF8-40C4-BA44-BBB8E7FC169E}"/>
    <dgm:cxn modelId="{075FD3C0-38A5-4531-9723-A65E98405E53}" type="presOf" srcId="{654DB1C4-FEE3-4953-8CF6-40E6E3EEB894}" destId="{253A1C51-B8FA-4D21-BC98-97B6DA1CC4AC}" srcOrd="0" destOrd="3" presId="urn:microsoft.com/office/officeart/2005/8/layout/hList2#10"/>
    <dgm:cxn modelId="{BB830CE7-BEAE-47B6-95E6-E4FF5A9A8BC7}" srcId="{0824A561-A32E-4D32-92CA-C5931642E99A}" destId="{654DB1C4-FEE3-4953-8CF6-40E6E3EEB894}" srcOrd="1" destOrd="0" parTransId="{2A2F88F7-0ACE-4D44-BB48-B2C0DB87FDF3}" sibTransId="{DCEE5592-6555-4C70-BAD0-3A1024216EDC}"/>
    <dgm:cxn modelId="{27384DA6-D8A8-4271-A58D-C164F3CC098C}" srcId="{0824A561-A32E-4D32-92CA-C5931642E99A}" destId="{E90F23C4-4554-4444-9210-EBCF74029D84}" srcOrd="0" destOrd="0" parTransId="{94054D44-E793-4921-ABC6-9BB28B47CE7F}" sibTransId="{32C50F03-25E4-4A22-9835-0BD44DA21D85}"/>
    <dgm:cxn modelId="{0582AE08-452D-4D5D-AC66-A3DD036EF816}" srcId="{42B7F6C6-63C1-4CC7-BA15-2C494F2BF160}" destId="{86C92EFB-658D-44EA-8B57-840082DD0EB9}" srcOrd="1" destOrd="0" parTransId="{ACDF128A-27C5-4059-97BC-AB2B337DA84A}" sibTransId="{31EF4C03-B071-4D63-9B18-C04819887B6C}"/>
    <dgm:cxn modelId="{EFC86754-5970-4632-99B8-CD6F982C2D46}" srcId="{654DB1C4-FEE3-4953-8CF6-40E6E3EEB894}" destId="{919CEA0E-ADE9-4AEC-A0A2-574CD690D379}" srcOrd="1" destOrd="0" parTransId="{7CB23630-707E-4541-9A81-590C3B1F87A7}" sibTransId="{AA9B5C0F-9DE7-48F1-8432-47D82F95D1CE}"/>
    <dgm:cxn modelId="{ACFF3687-C37D-4F4E-A783-C43FFFC76441}" type="presOf" srcId="{E43EDDB9-1811-4F49-87A3-C36079C2D246}" destId="{253A1C51-B8FA-4D21-BC98-97B6DA1CC4AC}" srcOrd="0" destOrd="1" presId="urn:microsoft.com/office/officeart/2005/8/layout/hList2#10"/>
    <dgm:cxn modelId="{B99EC83B-8CA9-4739-8B9B-604CFCE0C0EF}" type="presOf" srcId="{E90F23C4-4554-4444-9210-EBCF74029D84}" destId="{253A1C51-B8FA-4D21-BC98-97B6DA1CC4AC}" srcOrd="0" destOrd="0" presId="urn:microsoft.com/office/officeart/2005/8/layout/hList2#10"/>
    <dgm:cxn modelId="{59F057CD-0DF0-416D-A47C-9033E823097F}" type="presOf" srcId="{0824A561-A32E-4D32-92CA-C5931642E99A}" destId="{E0E0765A-69EA-47DE-8127-8FCAD285D293}" srcOrd="0" destOrd="0" presId="urn:microsoft.com/office/officeart/2005/8/layout/hList2#10"/>
    <dgm:cxn modelId="{A81BFBA9-5231-4415-9DEB-A0F96438E8F3}" srcId="{654DB1C4-FEE3-4953-8CF6-40E6E3EEB894}" destId="{F7A56DDF-B181-4075-830E-E26AE4FBD693}" srcOrd="0" destOrd="0" parTransId="{294639D6-B59D-4CE5-A2E8-7C18EC9950A5}" sibTransId="{76E39C01-30CB-47C7-8E2A-08A534DDB690}"/>
    <dgm:cxn modelId="{6C44800B-0269-440E-A983-E1E75D4A2255}" srcId="{86C92EFB-658D-44EA-8B57-840082DD0EB9}" destId="{3D082CE9-76CC-4EE3-9278-2D7328AFB8FA}" srcOrd="2" destOrd="0" parTransId="{AAD56E2F-185E-4326-9929-E109D85B0FE6}" sibTransId="{46B951A2-16BB-4945-BD70-7D2D77E1050E}"/>
    <dgm:cxn modelId="{C1EB7151-CEB4-4DFC-BC82-2D2BB8E0805C}" type="presOf" srcId="{919CEA0E-ADE9-4AEC-A0A2-574CD690D379}" destId="{253A1C51-B8FA-4D21-BC98-97B6DA1CC4AC}" srcOrd="0" destOrd="5" presId="urn:microsoft.com/office/officeart/2005/8/layout/hList2#10"/>
    <dgm:cxn modelId="{03E1420E-529B-49C7-A588-E432DCC2ABDB}" srcId="{86C92EFB-658D-44EA-8B57-840082DD0EB9}" destId="{71C3FD8C-1C9A-4501-8716-BB736EC78AD5}" srcOrd="0" destOrd="0" parTransId="{A0BEF099-FB0B-482B-9E46-6EF0398560CB}" sibTransId="{1155457D-B080-4446-B8CE-D2874AE3DB5C}"/>
    <dgm:cxn modelId="{D625D1CD-AAC4-461D-AD97-7ACB008F92EC}" type="presOf" srcId="{42B7F6C6-63C1-4CC7-BA15-2C494F2BF160}" destId="{4C2CBF45-2D69-4E8E-8853-55D46D9B795C}" srcOrd="0" destOrd="0" presId="urn:microsoft.com/office/officeart/2005/8/layout/hList2#10"/>
    <dgm:cxn modelId="{403D71B5-CB84-4968-A4B7-E1DB2A5D85E0}" srcId="{E90F23C4-4554-4444-9210-EBCF74029D84}" destId="{E43EDDB9-1811-4F49-87A3-C36079C2D246}" srcOrd="0" destOrd="0" parTransId="{01565CD1-6188-4313-A05A-AB98C4357318}" sibTransId="{02829C59-6953-4F4A-8850-5A5DF0510CD8}"/>
    <dgm:cxn modelId="{530D572F-E4BE-46F4-9ED1-AA9F1B70E2B8}" type="presOf" srcId="{5EBC30E1-5A61-4A43-B111-1717D9CCD040}" destId="{FA2F53B6-B1EB-4499-B46A-27D8612D80BC}" srcOrd="0" destOrd="1" presId="urn:microsoft.com/office/officeart/2005/8/layout/hList2#10"/>
    <dgm:cxn modelId="{9D56DFBE-E6A9-4954-893E-F9AE7E1B8AB4}" type="presOf" srcId="{86C92EFB-658D-44EA-8B57-840082DD0EB9}" destId="{9B7EB0AE-A78B-4CB2-9CC7-D004D5BB945C}" srcOrd="0" destOrd="0" presId="urn:microsoft.com/office/officeart/2005/8/layout/hList2#10"/>
    <dgm:cxn modelId="{BA9C1F40-A90C-4F23-84C3-914A460C3E37}" srcId="{E90F23C4-4554-4444-9210-EBCF74029D84}" destId="{2E97B5B5-2486-4F4E-BA19-0E665F5E8838}" srcOrd="1" destOrd="0" parTransId="{54ADCC92-A605-48FE-9A7D-8996B6C380B8}" sibTransId="{4B55134E-50BE-4A8A-AE79-3F3DDEC81824}"/>
    <dgm:cxn modelId="{94B859AB-7392-4241-9DF9-236666077621}" type="presParOf" srcId="{4C2CBF45-2D69-4E8E-8853-55D46D9B795C}" destId="{D92653E2-C09C-4EDD-A635-C7B848E24BC4}" srcOrd="0" destOrd="0" presId="urn:microsoft.com/office/officeart/2005/8/layout/hList2#10"/>
    <dgm:cxn modelId="{5922F60A-6856-45C6-A232-82A4429757CB}" type="presParOf" srcId="{D92653E2-C09C-4EDD-A635-C7B848E24BC4}" destId="{14000244-BEC9-4613-9935-E13AEC5FE65D}" srcOrd="0" destOrd="0" presId="urn:microsoft.com/office/officeart/2005/8/layout/hList2#10"/>
    <dgm:cxn modelId="{D2901BC3-0613-4028-8E15-78B1BD315488}" type="presParOf" srcId="{D92653E2-C09C-4EDD-A635-C7B848E24BC4}" destId="{253A1C51-B8FA-4D21-BC98-97B6DA1CC4AC}" srcOrd="1" destOrd="0" presId="urn:microsoft.com/office/officeart/2005/8/layout/hList2#10"/>
    <dgm:cxn modelId="{DFBDA55A-E0B5-4319-BDEF-2E97B2F4E81C}" type="presParOf" srcId="{D92653E2-C09C-4EDD-A635-C7B848E24BC4}" destId="{E0E0765A-69EA-47DE-8127-8FCAD285D293}" srcOrd="2" destOrd="0" presId="urn:microsoft.com/office/officeart/2005/8/layout/hList2#10"/>
    <dgm:cxn modelId="{93C2E409-E03A-4A0B-90C0-664D78FFD9B3}" type="presParOf" srcId="{4C2CBF45-2D69-4E8E-8853-55D46D9B795C}" destId="{BCF5716E-FD6C-4330-9DB1-72DAC60A3686}" srcOrd="1" destOrd="0" presId="urn:microsoft.com/office/officeart/2005/8/layout/hList2#10"/>
    <dgm:cxn modelId="{C81CCF3A-112E-480E-B8C2-8069C98B4613}" type="presParOf" srcId="{4C2CBF45-2D69-4E8E-8853-55D46D9B795C}" destId="{65455945-3EB9-4466-B2EF-C34885531B6B}" srcOrd="2" destOrd="0" presId="urn:microsoft.com/office/officeart/2005/8/layout/hList2#10"/>
    <dgm:cxn modelId="{FF543009-2C35-4E3D-8D3F-B85B8AB9D547}" type="presParOf" srcId="{65455945-3EB9-4466-B2EF-C34885531B6B}" destId="{E9BCA198-631B-42CC-AF23-9C2DC6A4864B}" srcOrd="0" destOrd="0" presId="urn:microsoft.com/office/officeart/2005/8/layout/hList2#10"/>
    <dgm:cxn modelId="{AC34583F-1CCB-4307-8EB0-4B3C87D68367}" type="presParOf" srcId="{65455945-3EB9-4466-B2EF-C34885531B6B}" destId="{FA2F53B6-B1EB-4499-B46A-27D8612D80BC}" srcOrd="1" destOrd="0" presId="urn:microsoft.com/office/officeart/2005/8/layout/hList2#10"/>
    <dgm:cxn modelId="{0BD0E760-2DA4-4004-9172-1AA0AEB10A37}" type="presParOf" srcId="{65455945-3EB9-4466-B2EF-C34885531B6B}" destId="{9B7EB0AE-A78B-4CB2-9CC7-D004D5BB945C}" srcOrd="2" destOrd="0" presId="urn:microsoft.com/office/officeart/2005/8/layout/hList2#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2B7F6C6-63C1-4CC7-BA15-2C494F2BF160}" type="doc">
      <dgm:prSet loTypeId="urn:microsoft.com/office/officeart/2005/8/layout/hList2#11" loCatId="list" qsTypeId="urn:microsoft.com/office/officeart/2005/8/quickstyle/3d3" qsCatId="3D" csTypeId="urn:microsoft.com/office/officeart/2005/8/colors/accent1_2" csCatId="accent1" phldr="1"/>
      <dgm:spPr/>
      <dgm:t>
        <a:bodyPr/>
        <a:lstStyle/>
        <a:p>
          <a:endParaRPr lang="en-US"/>
        </a:p>
      </dgm:t>
    </dgm:pt>
    <dgm:pt modelId="{0824A561-A32E-4D32-92CA-C5931642E99A}">
      <dgm:prSet custT="1"/>
      <dgm:spPr/>
      <dgm:t>
        <a:bodyPr/>
        <a:lstStyle/>
        <a:p>
          <a:pPr rtl="0"/>
          <a:r>
            <a:rPr lang="en-US" sz="3600" b="1" dirty="0" smtClean="0"/>
            <a:t>Participants</a:t>
          </a:r>
          <a:endParaRPr lang="en-US" sz="3600" b="1" dirty="0"/>
        </a:p>
      </dgm:t>
    </dgm:pt>
    <dgm:pt modelId="{054C93FE-5FFA-4F65-946B-5DB028EE1A29}" type="parTrans" cxnId="{21708DB8-3FEF-4C96-BFD4-6ED7F80C1E19}">
      <dgm:prSet/>
      <dgm:spPr/>
      <dgm:t>
        <a:bodyPr/>
        <a:lstStyle/>
        <a:p>
          <a:endParaRPr lang="en-US"/>
        </a:p>
      </dgm:t>
    </dgm:pt>
    <dgm:pt modelId="{20AB6F75-AB25-4ABC-B2F6-5C7BCB5A4F92}" type="sibTrans" cxnId="{21708DB8-3FEF-4C96-BFD4-6ED7F80C1E19}">
      <dgm:prSet/>
      <dgm:spPr/>
      <dgm:t>
        <a:bodyPr/>
        <a:lstStyle/>
        <a:p>
          <a:endParaRPr lang="en-US"/>
        </a:p>
      </dgm:t>
    </dgm:pt>
    <dgm:pt modelId="{71C3FD8C-1C9A-4501-8716-BB736EC78AD5}">
      <dgm:prSet custT="1"/>
      <dgm:spPr/>
      <dgm:t>
        <a:bodyPr/>
        <a:lstStyle/>
        <a:p>
          <a:pPr rtl="0">
            <a:spcBef>
              <a:spcPts val="1000"/>
            </a:spcBef>
            <a:spcAft>
              <a:spcPts val="1000"/>
            </a:spcAft>
          </a:pPr>
          <a:r>
            <a:rPr lang="en-US" sz="2200" dirty="0" smtClean="0"/>
            <a:t>Strengthening community of engineering women</a:t>
          </a:r>
          <a:endParaRPr lang="en-US" sz="2200" dirty="0"/>
        </a:p>
      </dgm:t>
    </dgm:pt>
    <dgm:pt modelId="{86C92EFB-658D-44EA-8B57-840082DD0EB9}">
      <dgm:prSet custT="1"/>
      <dgm:spPr/>
      <dgm:t>
        <a:bodyPr/>
        <a:lstStyle/>
        <a:p>
          <a:pPr rtl="0"/>
          <a:r>
            <a:rPr lang="en-US" sz="3600" b="1" dirty="0" smtClean="0"/>
            <a:t>Outcomes</a:t>
          </a:r>
          <a:endParaRPr lang="en-US" sz="3600" b="1" dirty="0"/>
        </a:p>
      </dgm:t>
    </dgm:pt>
    <dgm:pt modelId="{31EF4C03-B071-4D63-9B18-C04819887B6C}" type="sibTrans" cxnId="{0582AE08-452D-4D5D-AC66-A3DD036EF816}">
      <dgm:prSet/>
      <dgm:spPr/>
      <dgm:t>
        <a:bodyPr/>
        <a:lstStyle/>
        <a:p>
          <a:endParaRPr lang="en-US"/>
        </a:p>
      </dgm:t>
    </dgm:pt>
    <dgm:pt modelId="{ACDF128A-27C5-4059-97BC-AB2B337DA84A}" type="parTrans" cxnId="{0582AE08-452D-4D5D-AC66-A3DD036EF816}">
      <dgm:prSet/>
      <dgm:spPr/>
      <dgm:t>
        <a:bodyPr/>
        <a:lstStyle/>
        <a:p>
          <a:endParaRPr lang="en-US"/>
        </a:p>
      </dgm:t>
    </dgm:pt>
    <dgm:pt modelId="{1155457D-B080-4446-B8CE-D2874AE3DB5C}" type="sibTrans" cxnId="{03E1420E-529B-49C7-A588-E432DCC2ABDB}">
      <dgm:prSet/>
      <dgm:spPr/>
      <dgm:t>
        <a:bodyPr/>
        <a:lstStyle/>
        <a:p>
          <a:endParaRPr lang="en-US"/>
        </a:p>
      </dgm:t>
    </dgm:pt>
    <dgm:pt modelId="{A0BEF099-FB0B-482B-9E46-6EF0398560CB}" type="parTrans" cxnId="{03E1420E-529B-49C7-A588-E432DCC2ABDB}">
      <dgm:prSet/>
      <dgm:spPr/>
      <dgm:t>
        <a:bodyPr/>
        <a:lstStyle/>
        <a:p>
          <a:endParaRPr lang="en-US"/>
        </a:p>
      </dgm:t>
    </dgm:pt>
    <dgm:pt modelId="{E90F23C4-4554-4444-9210-EBCF74029D84}">
      <dgm:prSet custT="1"/>
      <dgm:spPr/>
      <dgm:t>
        <a:bodyPr/>
        <a:lstStyle/>
        <a:p>
          <a:pPr marL="173736" indent="-173736" rtl="0">
            <a:spcBef>
              <a:spcPts val="800"/>
            </a:spcBef>
            <a:spcAft>
              <a:spcPts val="800"/>
            </a:spcAft>
          </a:pPr>
          <a:r>
            <a:rPr lang="en-US" sz="2200" dirty="0" smtClean="0"/>
            <a:t>5 women        (Feb 2010)</a:t>
          </a:r>
          <a:endParaRPr lang="en-US" sz="2200" dirty="0"/>
        </a:p>
      </dgm:t>
    </dgm:pt>
    <dgm:pt modelId="{32C50F03-25E4-4A22-9835-0BD44DA21D85}" type="sibTrans" cxnId="{27384DA6-D8A8-4271-A58D-C164F3CC098C}">
      <dgm:prSet/>
      <dgm:spPr/>
      <dgm:t>
        <a:bodyPr/>
        <a:lstStyle/>
        <a:p>
          <a:endParaRPr lang="en-US"/>
        </a:p>
      </dgm:t>
    </dgm:pt>
    <dgm:pt modelId="{94054D44-E793-4921-ABC6-9BB28B47CE7F}" type="parTrans" cxnId="{27384DA6-D8A8-4271-A58D-C164F3CC098C}">
      <dgm:prSet/>
      <dgm:spPr/>
      <dgm:t>
        <a:bodyPr/>
        <a:lstStyle/>
        <a:p>
          <a:endParaRPr lang="en-US"/>
        </a:p>
      </dgm:t>
    </dgm:pt>
    <dgm:pt modelId="{BB37CAD7-219D-47F4-948E-3857F9B37D51}">
      <dgm:prSet custT="1"/>
      <dgm:spPr/>
      <dgm:t>
        <a:bodyPr/>
        <a:lstStyle/>
        <a:p>
          <a:pPr rtl="0">
            <a:spcBef>
              <a:spcPts val="1000"/>
            </a:spcBef>
            <a:spcAft>
              <a:spcPts val="1000"/>
            </a:spcAft>
          </a:pPr>
          <a:r>
            <a:rPr lang="en-US" sz="2200" dirty="0" smtClean="0"/>
            <a:t>Communicating information about RU FAIR ADVANCE programs and resources</a:t>
          </a:r>
          <a:endParaRPr lang="en-US" sz="2200" dirty="0"/>
        </a:p>
      </dgm:t>
    </dgm:pt>
    <dgm:pt modelId="{DBB8BF69-E8AC-4858-AAFC-26493E740B7E}" type="parTrans" cxnId="{21E7E440-83E8-4A8E-8E52-96C1F974071F}">
      <dgm:prSet/>
      <dgm:spPr/>
      <dgm:t>
        <a:bodyPr/>
        <a:lstStyle/>
        <a:p>
          <a:endParaRPr lang="en-US"/>
        </a:p>
      </dgm:t>
    </dgm:pt>
    <dgm:pt modelId="{110399F3-E7D8-4809-A739-E33F40A63F99}" type="sibTrans" cxnId="{21E7E440-83E8-4A8E-8E52-96C1F974071F}">
      <dgm:prSet/>
      <dgm:spPr/>
      <dgm:t>
        <a:bodyPr/>
        <a:lstStyle/>
        <a:p>
          <a:endParaRPr lang="en-US"/>
        </a:p>
      </dgm:t>
    </dgm:pt>
    <dgm:pt modelId="{8966300C-2DF3-4638-BD0E-16BF1DD2F69F}">
      <dgm:prSet custT="1"/>
      <dgm:spPr/>
      <dgm:t>
        <a:bodyPr/>
        <a:lstStyle/>
        <a:p>
          <a:pPr rtl="0">
            <a:spcBef>
              <a:spcPts val="1000"/>
            </a:spcBef>
            <a:spcAft>
              <a:spcPts val="1000"/>
            </a:spcAft>
          </a:pPr>
          <a:r>
            <a:rPr lang="en-US" sz="2200" dirty="0" smtClean="0"/>
            <a:t>Communication of Dean Farris’ commitment to diversity and excellence at </a:t>
          </a:r>
          <a:r>
            <a:rPr lang="en-US" sz="2200" dirty="0" err="1" smtClean="0"/>
            <a:t>SoE</a:t>
          </a:r>
          <a:endParaRPr lang="en-US" sz="2200" dirty="0"/>
        </a:p>
      </dgm:t>
    </dgm:pt>
    <dgm:pt modelId="{B3F8F044-1636-4E2C-9E61-D714F75B27B0}" type="parTrans" cxnId="{D5E78425-C3A0-4107-B133-7CC70E4CFAC6}">
      <dgm:prSet/>
      <dgm:spPr/>
      <dgm:t>
        <a:bodyPr/>
        <a:lstStyle/>
        <a:p>
          <a:endParaRPr lang="en-US"/>
        </a:p>
      </dgm:t>
    </dgm:pt>
    <dgm:pt modelId="{DAD05669-D5D5-49A3-BCF4-06F3FF01637B}" type="sibTrans" cxnId="{D5E78425-C3A0-4107-B133-7CC70E4CFAC6}">
      <dgm:prSet/>
      <dgm:spPr/>
      <dgm:t>
        <a:bodyPr/>
        <a:lstStyle/>
        <a:p>
          <a:endParaRPr lang="en-US"/>
        </a:p>
      </dgm:t>
    </dgm:pt>
    <dgm:pt modelId="{D8E0D4D1-3909-467D-AF9C-D74320C0CDA0}">
      <dgm:prSet custT="1"/>
      <dgm:spPr/>
      <dgm:t>
        <a:bodyPr/>
        <a:lstStyle/>
        <a:p>
          <a:pPr marL="173736" indent="-173736" rtl="0">
            <a:spcBef>
              <a:spcPts val="800"/>
            </a:spcBef>
            <a:spcAft>
              <a:spcPts val="800"/>
            </a:spcAft>
          </a:pPr>
          <a:r>
            <a:rPr lang="en-US" sz="2200" dirty="0" smtClean="0"/>
            <a:t>13 women  (May 2010)</a:t>
          </a:r>
          <a:endParaRPr lang="en-US" sz="2200" dirty="0"/>
        </a:p>
      </dgm:t>
    </dgm:pt>
    <dgm:pt modelId="{EC7707E3-2CA4-4A49-B182-C15D4C078A95}" type="sibTrans" cxnId="{044FAAAB-9423-4F0B-9EDC-596A132BCFFE}">
      <dgm:prSet/>
      <dgm:spPr/>
      <dgm:t>
        <a:bodyPr/>
        <a:lstStyle/>
        <a:p>
          <a:endParaRPr lang="en-US"/>
        </a:p>
      </dgm:t>
    </dgm:pt>
    <dgm:pt modelId="{B3CA672F-DA51-4DBE-999C-533064D182B3}" type="parTrans" cxnId="{044FAAAB-9423-4F0B-9EDC-596A132BCFFE}">
      <dgm:prSet/>
      <dgm:spPr/>
      <dgm:t>
        <a:bodyPr/>
        <a:lstStyle/>
        <a:p>
          <a:endParaRPr lang="en-US"/>
        </a:p>
      </dgm:t>
    </dgm:pt>
    <dgm:pt modelId="{429A051A-B4B9-433F-9334-C6E40C7B7F88}">
      <dgm:prSet custT="1"/>
      <dgm:spPr/>
      <dgm:t>
        <a:bodyPr/>
        <a:lstStyle/>
        <a:p>
          <a:pPr marL="173736" indent="-173736" rtl="0">
            <a:spcBef>
              <a:spcPts val="800"/>
            </a:spcBef>
            <a:spcAft>
              <a:spcPts val="800"/>
            </a:spcAft>
          </a:pPr>
          <a:endParaRPr lang="en-US" sz="2200" dirty="0"/>
        </a:p>
      </dgm:t>
    </dgm:pt>
    <dgm:pt modelId="{6CE034AC-796C-4776-9314-E1CCB5E50FAF}" type="parTrans" cxnId="{195EAF7A-7234-4055-8A8D-BBB6A9B6D1AB}">
      <dgm:prSet/>
      <dgm:spPr/>
      <dgm:t>
        <a:bodyPr/>
        <a:lstStyle/>
        <a:p>
          <a:endParaRPr lang="en-US"/>
        </a:p>
      </dgm:t>
    </dgm:pt>
    <dgm:pt modelId="{A131C4DE-3930-4908-81BD-13378A603135}" type="sibTrans" cxnId="{195EAF7A-7234-4055-8A8D-BBB6A9B6D1AB}">
      <dgm:prSet/>
      <dgm:spPr/>
      <dgm:t>
        <a:bodyPr/>
        <a:lstStyle/>
        <a:p>
          <a:endParaRPr lang="en-US"/>
        </a:p>
      </dgm:t>
    </dgm:pt>
    <dgm:pt modelId="{4C2CBF45-2D69-4E8E-8853-55D46D9B795C}" type="pres">
      <dgm:prSet presAssocID="{42B7F6C6-63C1-4CC7-BA15-2C494F2BF160}" presName="linearFlow" presStyleCnt="0">
        <dgm:presLayoutVars>
          <dgm:dir/>
          <dgm:animLvl val="lvl"/>
          <dgm:resizeHandles/>
        </dgm:presLayoutVars>
      </dgm:prSet>
      <dgm:spPr/>
      <dgm:t>
        <a:bodyPr/>
        <a:lstStyle/>
        <a:p>
          <a:endParaRPr lang="en-US"/>
        </a:p>
      </dgm:t>
    </dgm:pt>
    <dgm:pt modelId="{D92653E2-C09C-4EDD-A635-C7B848E24BC4}" type="pres">
      <dgm:prSet presAssocID="{0824A561-A32E-4D32-92CA-C5931642E99A}" presName="compositeNode" presStyleCnt="0">
        <dgm:presLayoutVars>
          <dgm:bulletEnabled val="1"/>
        </dgm:presLayoutVars>
      </dgm:prSet>
      <dgm:spPr/>
    </dgm:pt>
    <dgm:pt modelId="{14000244-BEC9-4613-9935-E13AEC5FE65D}" type="pres">
      <dgm:prSet presAssocID="{0824A561-A32E-4D32-92CA-C5931642E99A}" presName="image" presStyleLbl="fgImgPlace1" presStyleIdx="0" presStyleCnt="2" custScaleX="60703" custScaleY="59486" custLinFactNeighborX="-23556" custLinFactNeighborY="-5129"/>
      <dgm:spPr>
        <a:blipFill rotWithShape="0">
          <a:blip xmlns:r="http://schemas.openxmlformats.org/officeDocument/2006/relationships" r:embed="rId1"/>
          <a:stretch>
            <a:fillRect/>
          </a:stretch>
        </a:blipFill>
      </dgm:spPr>
      <dgm:t>
        <a:bodyPr/>
        <a:lstStyle/>
        <a:p>
          <a:endParaRPr lang="en-US"/>
        </a:p>
      </dgm:t>
    </dgm:pt>
    <dgm:pt modelId="{253A1C51-B8FA-4D21-BC98-97B6DA1CC4AC}" type="pres">
      <dgm:prSet presAssocID="{0824A561-A32E-4D32-92CA-C5931642E99A}" presName="childNode" presStyleLbl="node1" presStyleIdx="0" presStyleCnt="2" custScaleX="86615" custScaleY="112877" custLinFactNeighborX="-10341">
        <dgm:presLayoutVars>
          <dgm:bulletEnabled val="1"/>
        </dgm:presLayoutVars>
      </dgm:prSet>
      <dgm:spPr/>
      <dgm:t>
        <a:bodyPr/>
        <a:lstStyle/>
        <a:p>
          <a:endParaRPr lang="en-US"/>
        </a:p>
      </dgm:t>
    </dgm:pt>
    <dgm:pt modelId="{E0E0765A-69EA-47DE-8127-8FCAD285D293}" type="pres">
      <dgm:prSet presAssocID="{0824A561-A32E-4D32-92CA-C5931642E99A}" presName="parentNode" presStyleLbl="revTx" presStyleIdx="0" presStyleCnt="2" custLinFactNeighborX="-17279" custLinFactNeighborY="-6705">
        <dgm:presLayoutVars>
          <dgm:chMax val="0"/>
          <dgm:bulletEnabled val="1"/>
        </dgm:presLayoutVars>
      </dgm:prSet>
      <dgm:spPr/>
      <dgm:t>
        <a:bodyPr/>
        <a:lstStyle/>
        <a:p>
          <a:endParaRPr lang="en-US"/>
        </a:p>
      </dgm:t>
    </dgm:pt>
    <dgm:pt modelId="{BCF5716E-FD6C-4330-9DB1-72DAC60A3686}" type="pres">
      <dgm:prSet presAssocID="{20AB6F75-AB25-4ABC-B2F6-5C7BCB5A4F92}" presName="sibTrans" presStyleCnt="0"/>
      <dgm:spPr/>
    </dgm:pt>
    <dgm:pt modelId="{65455945-3EB9-4466-B2EF-C34885531B6B}" type="pres">
      <dgm:prSet presAssocID="{86C92EFB-658D-44EA-8B57-840082DD0EB9}" presName="compositeNode" presStyleCnt="0">
        <dgm:presLayoutVars>
          <dgm:bulletEnabled val="1"/>
        </dgm:presLayoutVars>
      </dgm:prSet>
      <dgm:spPr/>
    </dgm:pt>
    <dgm:pt modelId="{E9BCA198-631B-42CC-AF23-9C2DC6A4864B}" type="pres">
      <dgm:prSet presAssocID="{86C92EFB-658D-44EA-8B57-840082DD0EB9}" presName="image" presStyleLbl="fgImgPlace1" presStyleIdx="1" presStyleCnt="2" custScaleX="60703" custScaleY="59486" custLinFactNeighborX="-71944" custLinFactNeighborY="-5129"/>
      <dgm:spPr>
        <a:blipFill rotWithShape="0">
          <a:blip xmlns:r="http://schemas.openxmlformats.org/officeDocument/2006/relationships" r:embed="rId2"/>
          <a:stretch>
            <a:fillRect/>
          </a:stretch>
        </a:blipFill>
      </dgm:spPr>
      <dgm:t>
        <a:bodyPr/>
        <a:lstStyle/>
        <a:p>
          <a:endParaRPr lang="en-US"/>
        </a:p>
      </dgm:t>
    </dgm:pt>
    <dgm:pt modelId="{FA2F53B6-B1EB-4499-B46A-27D8612D80BC}" type="pres">
      <dgm:prSet presAssocID="{86C92EFB-658D-44EA-8B57-840082DD0EB9}" presName="childNode" presStyleLbl="node1" presStyleIdx="1" presStyleCnt="2" custScaleX="130665" custScaleY="112877" custLinFactNeighborX="-6862">
        <dgm:presLayoutVars>
          <dgm:bulletEnabled val="1"/>
        </dgm:presLayoutVars>
      </dgm:prSet>
      <dgm:spPr/>
      <dgm:t>
        <a:bodyPr/>
        <a:lstStyle/>
        <a:p>
          <a:endParaRPr lang="en-US"/>
        </a:p>
      </dgm:t>
    </dgm:pt>
    <dgm:pt modelId="{9B7EB0AE-A78B-4CB2-9CC7-D004D5BB945C}" type="pres">
      <dgm:prSet presAssocID="{86C92EFB-658D-44EA-8B57-840082DD0EB9}" presName="parentNode" presStyleLbl="revTx" presStyleIdx="1" presStyleCnt="2" custLinFactX="-8923" custLinFactNeighborX="-100000" custLinFactNeighborY="-6258">
        <dgm:presLayoutVars>
          <dgm:chMax val="0"/>
          <dgm:bulletEnabled val="1"/>
        </dgm:presLayoutVars>
      </dgm:prSet>
      <dgm:spPr/>
      <dgm:t>
        <a:bodyPr/>
        <a:lstStyle/>
        <a:p>
          <a:endParaRPr lang="en-US"/>
        </a:p>
      </dgm:t>
    </dgm:pt>
  </dgm:ptLst>
  <dgm:cxnLst>
    <dgm:cxn modelId="{21708DB8-3FEF-4C96-BFD4-6ED7F80C1E19}" srcId="{42B7F6C6-63C1-4CC7-BA15-2C494F2BF160}" destId="{0824A561-A32E-4D32-92CA-C5931642E99A}" srcOrd="0" destOrd="0" parTransId="{054C93FE-5FFA-4F65-946B-5DB028EE1A29}" sibTransId="{20AB6F75-AB25-4ABC-B2F6-5C7BCB5A4F92}"/>
    <dgm:cxn modelId="{6E0ECE50-ED64-45D1-9FDB-2469CC2095F9}" type="presOf" srcId="{BB37CAD7-219D-47F4-948E-3857F9B37D51}" destId="{FA2F53B6-B1EB-4499-B46A-27D8612D80BC}" srcOrd="0" destOrd="1" presId="urn:microsoft.com/office/officeart/2005/8/layout/hList2#11"/>
    <dgm:cxn modelId="{27384DA6-D8A8-4271-A58D-C164F3CC098C}" srcId="{0824A561-A32E-4D32-92CA-C5931642E99A}" destId="{E90F23C4-4554-4444-9210-EBCF74029D84}" srcOrd="0" destOrd="0" parTransId="{94054D44-E793-4921-ABC6-9BB28B47CE7F}" sibTransId="{32C50F03-25E4-4A22-9835-0BD44DA21D85}"/>
    <dgm:cxn modelId="{21E7E440-83E8-4A8E-8E52-96C1F974071F}" srcId="{86C92EFB-658D-44EA-8B57-840082DD0EB9}" destId="{BB37CAD7-219D-47F4-948E-3857F9B37D51}" srcOrd="1" destOrd="0" parTransId="{DBB8BF69-E8AC-4858-AAFC-26493E740B7E}" sibTransId="{110399F3-E7D8-4809-A739-E33F40A63F99}"/>
    <dgm:cxn modelId="{0582AE08-452D-4D5D-AC66-A3DD036EF816}" srcId="{42B7F6C6-63C1-4CC7-BA15-2C494F2BF160}" destId="{86C92EFB-658D-44EA-8B57-840082DD0EB9}" srcOrd="1" destOrd="0" parTransId="{ACDF128A-27C5-4059-97BC-AB2B337DA84A}" sibTransId="{31EF4C03-B071-4D63-9B18-C04819887B6C}"/>
    <dgm:cxn modelId="{5F1DB8D1-5E92-4980-93A6-3560C07843D3}" type="presOf" srcId="{0824A561-A32E-4D32-92CA-C5931642E99A}" destId="{E0E0765A-69EA-47DE-8127-8FCAD285D293}" srcOrd="0" destOrd="0" presId="urn:microsoft.com/office/officeart/2005/8/layout/hList2#11"/>
    <dgm:cxn modelId="{D5E78425-C3A0-4107-B133-7CC70E4CFAC6}" srcId="{86C92EFB-658D-44EA-8B57-840082DD0EB9}" destId="{8966300C-2DF3-4638-BD0E-16BF1DD2F69F}" srcOrd="2" destOrd="0" parTransId="{B3F8F044-1636-4E2C-9E61-D714F75B27B0}" sibTransId="{DAD05669-D5D5-49A3-BCF4-06F3FF01637B}"/>
    <dgm:cxn modelId="{03E1420E-529B-49C7-A588-E432DCC2ABDB}" srcId="{86C92EFB-658D-44EA-8B57-840082DD0EB9}" destId="{71C3FD8C-1C9A-4501-8716-BB736EC78AD5}" srcOrd="0" destOrd="0" parTransId="{A0BEF099-FB0B-482B-9E46-6EF0398560CB}" sibTransId="{1155457D-B080-4446-B8CE-D2874AE3DB5C}"/>
    <dgm:cxn modelId="{6BBD6217-EB38-41A9-B98F-EC21311FDAE5}" type="presOf" srcId="{42B7F6C6-63C1-4CC7-BA15-2C494F2BF160}" destId="{4C2CBF45-2D69-4E8E-8853-55D46D9B795C}" srcOrd="0" destOrd="0" presId="urn:microsoft.com/office/officeart/2005/8/layout/hList2#11"/>
    <dgm:cxn modelId="{044FAAAB-9423-4F0B-9EDC-596A132BCFFE}" srcId="{0824A561-A32E-4D32-92CA-C5931642E99A}" destId="{D8E0D4D1-3909-467D-AF9C-D74320C0CDA0}" srcOrd="2" destOrd="0" parTransId="{B3CA672F-DA51-4DBE-999C-533064D182B3}" sibTransId="{EC7707E3-2CA4-4A49-B182-C15D4C078A95}"/>
    <dgm:cxn modelId="{4D2B29D4-6E29-4FCB-95B4-1B4499CBA8DA}" type="presOf" srcId="{E90F23C4-4554-4444-9210-EBCF74029D84}" destId="{253A1C51-B8FA-4D21-BC98-97B6DA1CC4AC}" srcOrd="0" destOrd="0" presId="urn:microsoft.com/office/officeart/2005/8/layout/hList2#11"/>
    <dgm:cxn modelId="{B8C7B34E-0D65-4AD1-9A88-E92FB78E8CDE}" type="presOf" srcId="{86C92EFB-658D-44EA-8B57-840082DD0EB9}" destId="{9B7EB0AE-A78B-4CB2-9CC7-D004D5BB945C}" srcOrd="0" destOrd="0" presId="urn:microsoft.com/office/officeart/2005/8/layout/hList2#11"/>
    <dgm:cxn modelId="{0D22FDFA-F258-4F1E-9994-32BC328FC2AC}" type="presOf" srcId="{8966300C-2DF3-4638-BD0E-16BF1DD2F69F}" destId="{FA2F53B6-B1EB-4499-B46A-27D8612D80BC}" srcOrd="0" destOrd="2" presId="urn:microsoft.com/office/officeart/2005/8/layout/hList2#11"/>
    <dgm:cxn modelId="{195EAF7A-7234-4055-8A8D-BBB6A9B6D1AB}" srcId="{0824A561-A32E-4D32-92CA-C5931642E99A}" destId="{429A051A-B4B9-433F-9334-C6E40C7B7F88}" srcOrd="1" destOrd="0" parTransId="{6CE034AC-796C-4776-9314-E1CCB5E50FAF}" sibTransId="{A131C4DE-3930-4908-81BD-13378A603135}"/>
    <dgm:cxn modelId="{877BE7E5-7962-4DAB-B824-651914EF97B5}" type="presOf" srcId="{71C3FD8C-1C9A-4501-8716-BB736EC78AD5}" destId="{FA2F53B6-B1EB-4499-B46A-27D8612D80BC}" srcOrd="0" destOrd="0" presId="urn:microsoft.com/office/officeart/2005/8/layout/hList2#11"/>
    <dgm:cxn modelId="{2B42256D-12B2-493D-A7E5-98D41058CBCD}" type="presOf" srcId="{429A051A-B4B9-433F-9334-C6E40C7B7F88}" destId="{253A1C51-B8FA-4D21-BC98-97B6DA1CC4AC}" srcOrd="0" destOrd="1" presId="urn:microsoft.com/office/officeart/2005/8/layout/hList2#11"/>
    <dgm:cxn modelId="{B1739EEF-837C-496D-BB9B-1C39B13F23AB}" type="presOf" srcId="{D8E0D4D1-3909-467D-AF9C-D74320C0CDA0}" destId="{253A1C51-B8FA-4D21-BC98-97B6DA1CC4AC}" srcOrd="0" destOrd="2" presId="urn:microsoft.com/office/officeart/2005/8/layout/hList2#11"/>
    <dgm:cxn modelId="{D0CC50C3-A377-46D8-B12F-2B00DE7118B9}" type="presParOf" srcId="{4C2CBF45-2D69-4E8E-8853-55D46D9B795C}" destId="{D92653E2-C09C-4EDD-A635-C7B848E24BC4}" srcOrd="0" destOrd="0" presId="urn:microsoft.com/office/officeart/2005/8/layout/hList2#11"/>
    <dgm:cxn modelId="{FEE7EFE9-E028-4A95-A210-446D999CE83A}" type="presParOf" srcId="{D92653E2-C09C-4EDD-A635-C7B848E24BC4}" destId="{14000244-BEC9-4613-9935-E13AEC5FE65D}" srcOrd="0" destOrd="0" presId="urn:microsoft.com/office/officeart/2005/8/layout/hList2#11"/>
    <dgm:cxn modelId="{5174CAEF-BF8A-4ADD-874B-2D123D75A0D7}" type="presParOf" srcId="{D92653E2-C09C-4EDD-A635-C7B848E24BC4}" destId="{253A1C51-B8FA-4D21-BC98-97B6DA1CC4AC}" srcOrd="1" destOrd="0" presId="urn:microsoft.com/office/officeart/2005/8/layout/hList2#11"/>
    <dgm:cxn modelId="{F5D44B56-F744-4C43-AD8F-17A3D4836FB6}" type="presParOf" srcId="{D92653E2-C09C-4EDD-A635-C7B848E24BC4}" destId="{E0E0765A-69EA-47DE-8127-8FCAD285D293}" srcOrd="2" destOrd="0" presId="urn:microsoft.com/office/officeart/2005/8/layout/hList2#11"/>
    <dgm:cxn modelId="{BDD48BB9-394A-4107-AD97-F909D9B3996A}" type="presParOf" srcId="{4C2CBF45-2D69-4E8E-8853-55D46D9B795C}" destId="{BCF5716E-FD6C-4330-9DB1-72DAC60A3686}" srcOrd="1" destOrd="0" presId="urn:microsoft.com/office/officeart/2005/8/layout/hList2#11"/>
    <dgm:cxn modelId="{2784CEEC-1519-4B46-9569-8B732CCCD464}" type="presParOf" srcId="{4C2CBF45-2D69-4E8E-8853-55D46D9B795C}" destId="{65455945-3EB9-4466-B2EF-C34885531B6B}" srcOrd="2" destOrd="0" presId="urn:microsoft.com/office/officeart/2005/8/layout/hList2#11"/>
    <dgm:cxn modelId="{7F7ACB88-3D1C-4E0C-AFB0-4086D46D7CFD}" type="presParOf" srcId="{65455945-3EB9-4466-B2EF-C34885531B6B}" destId="{E9BCA198-631B-42CC-AF23-9C2DC6A4864B}" srcOrd="0" destOrd="0" presId="urn:microsoft.com/office/officeart/2005/8/layout/hList2#11"/>
    <dgm:cxn modelId="{92C8C18B-5294-436D-B1E5-F617A4A958B4}" type="presParOf" srcId="{65455945-3EB9-4466-B2EF-C34885531B6B}" destId="{FA2F53B6-B1EB-4499-B46A-27D8612D80BC}" srcOrd="1" destOrd="0" presId="urn:microsoft.com/office/officeart/2005/8/layout/hList2#11"/>
    <dgm:cxn modelId="{5FA6A70F-3116-45B3-BB23-D679702E9F31}" type="presParOf" srcId="{65455945-3EB9-4466-B2EF-C34885531B6B}" destId="{9B7EB0AE-A78B-4CB2-9CC7-D004D5BB945C}" srcOrd="2" destOrd="0" presId="urn:microsoft.com/office/officeart/2005/8/layout/hList2#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4000DA9-BD69-4600-A081-BB737157F1C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4B57131-DE2B-4BF3-B2D1-BC55F210F4FD}" type="pres">
      <dgm:prSet presAssocID="{B4000DA9-BD69-4600-A081-BB737157F1C0}" presName="linear" presStyleCnt="0">
        <dgm:presLayoutVars>
          <dgm:animLvl val="lvl"/>
          <dgm:resizeHandles val="exact"/>
        </dgm:presLayoutVars>
      </dgm:prSet>
      <dgm:spPr/>
      <dgm:t>
        <a:bodyPr/>
        <a:lstStyle/>
        <a:p>
          <a:endParaRPr lang="en-US"/>
        </a:p>
      </dgm:t>
    </dgm:pt>
  </dgm:ptLst>
  <dgm:cxnLst>
    <dgm:cxn modelId="{2B72D604-B8EC-47F3-9E3E-1A0D23A37C56}" type="presOf" srcId="{B4000DA9-BD69-4600-A081-BB737157F1C0}" destId="{94B57131-DE2B-4BF3-B2D1-BC55F210F4F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512647A-187A-4695-9928-CB92E0183B6E}" type="doc">
      <dgm:prSet loTypeId="urn:microsoft.com/office/officeart/2005/8/layout/hList2#12" loCatId="list" qsTypeId="urn:microsoft.com/office/officeart/2005/8/quickstyle/3d3" qsCatId="3D" csTypeId="urn:microsoft.com/office/officeart/2005/8/colors/accent1_2" csCatId="accent1" phldr="1"/>
      <dgm:spPr/>
      <dgm:t>
        <a:bodyPr/>
        <a:lstStyle/>
        <a:p>
          <a:endParaRPr lang="en-US"/>
        </a:p>
      </dgm:t>
    </dgm:pt>
    <dgm:pt modelId="{12B79504-FA79-4309-9140-AD9E15B0C756}">
      <dgm:prSet/>
      <dgm:spPr/>
      <dgm:t>
        <a:bodyPr/>
        <a:lstStyle/>
        <a:p>
          <a:pPr rtl="0"/>
          <a:r>
            <a:rPr lang="en-US" b="1" dirty="0" smtClean="0">
              <a:latin typeface="Arial" pitchFamily="34" charset="0"/>
              <a:cs typeface="Arial" pitchFamily="34" charset="0"/>
            </a:rPr>
            <a:t>Participants</a:t>
          </a:r>
          <a:endParaRPr lang="en-US" dirty="0"/>
        </a:p>
      </dgm:t>
    </dgm:pt>
    <dgm:pt modelId="{109AF6C5-C04B-489C-BC62-55F8FC01BA52}" type="parTrans" cxnId="{0AF8DE6D-3085-4DF0-BF3F-80D4DDCF90F5}">
      <dgm:prSet/>
      <dgm:spPr/>
      <dgm:t>
        <a:bodyPr/>
        <a:lstStyle/>
        <a:p>
          <a:endParaRPr lang="en-US"/>
        </a:p>
      </dgm:t>
    </dgm:pt>
    <dgm:pt modelId="{03D69931-38BA-451F-958C-36CEF2823DD8}" type="sibTrans" cxnId="{0AF8DE6D-3085-4DF0-BF3F-80D4DDCF90F5}">
      <dgm:prSet/>
      <dgm:spPr/>
      <dgm:t>
        <a:bodyPr/>
        <a:lstStyle/>
        <a:p>
          <a:endParaRPr lang="en-US"/>
        </a:p>
      </dgm:t>
    </dgm:pt>
    <dgm:pt modelId="{5831B171-D3B1-4423-BA17-B57D9B4BAB7F}">
      <dgm:prSet custT="1"/>
      <dgm:spPr/>
      <dgm:t>
        <a:bodyPr/>
        <a:lstStyle/>
        <a:p>
          <a:pPr rtl="0">
            <a:spcBef>
              <a:spcPts val="1000"/>
            </a:spcBef>
            <a:spcAft>
              <a:spcPts val="1000"/>
            </a:spcAft>
          </a:pPr>
          <a:r>
            <a:rPr lang="en-US" sz="2000" dirty="0" smtClean="0"/>
            <a:t>Assistant and associate professors</a:t>
          </a:r>
          <a:endParaRPr lang="en-US" sz="2000" dirty="0"/>
        </a:p>
      </dgm:t>
    </dgm:pt>
    <dgm:pt modelId="{EE48C0CA-CD38-44E1-9070-79B5F7ACAE8F}" type="parTrans" cxnId="{CFE3E140-606E-4C5E-B55B-C848817EED2C}">
      <dgm:prSet/>
      <dgm:spPr/>
      <dgm:t>
        <a:bodyPr/>
        <a:lstStyle/>
        <a:p>
          <a:endParaRPr lang="en-US"/>
        </a:p>
      </dgm:t>
    </dgm:pt>
    <dgm:pt modelId="{D8640BA3-BFB3-4C81-97C4-3CD08695FA81}" type="sibTrans" cxnId="{CFE3E140-606E-4C5E-B55B-C848817EED2C}">
      <dgm:prSet/>
      <dgm:spPr/>
      <dgm:t>
        <a:bodyPr/>
        <a:lstStyle/>
        <a:p>
          <a:endParaRPr lang="en-US"/>
        </a:p>
      </dgm:t>
    </dgm:pt>
    <dgm:pt modelId="{C96A3187-7239-4794-A918-E7ABFDC410AD}">
      <dgm:prSet custT="1"/>
      <dgm:spPr/>
      <dgm:t>
        <a:bodyPr/>
        <a:lstStyle/>
        <a:p>
          <a:pPr rtl="0">
            <a:spcBef>
              <a:spcPts val="1000"/>
            </a:spcBef>
            <a:spcAft>
              <a:spcPts val="1000"/>
            </a:spcAft>
          </a:pPr>
          <a:r>
            <a:rPr lang="en-US" sz="2000" dirty="0" smtClean="0"/>
            <a:t>Multiple disciplines</a:t>
          </a:r>
          <a:endParaRPr lang="en-US" sz="2000" dirty="0"/>
        </a:p>
      </dgm:t>
    </dgm:pt>
    <dgm:pt modelId="{7F041F3F-33EA-43CB-94E5-9383AAD92D36}" type="parTrans" cxnId="{38BF4232-DD0A-4887-86C9-4837CB3533D3}">
      <dgm:prSet/>
      <dgm:spPr/>
      <dgm:t>
        <a:bodyPr/>
        <a:lstStyle/>
        <a:p>
          <a:endParaRPr lang="en-US"/>
        </a:p>
      </dgm:t>
    </dgm:pt>
    <dgm:pt modelId="{D2E18789-6BB4-4849-9DB3-CB2F7EFE3670}" type="sibTrans" cxnId="{38BF4232-DD0A-4887-86C9-4837CB3533D3}">
      <dgm:prSet/>
      <dgm:spPr/>
      <dgm:t>
        <a:bodyPr/>
        <a:lstStyle/>
        <a:p>
          <a:endParaRPr lang="en-US"/>
        </a:p>
      </dgm:t>
    </dgm:pt>
    <dgm:pt modelId="{C28F53FA-B7EB-4BEA-9965-DE3940E53083}">
      <dgm:prSet/>
      <dgm:spPr/>
      <dgm:t>
        <a:bodyPr/>
        <a:lstStyle/>
        <a:p>
          <a:pPr rtl="0"/>
          <a:r>
            <a:rPr lang="en-US" b="1" dirty="0" smtClean="0">
              <a:latin typeface="Arial" pitchFamily="34" charset="0"/>
              <a:cs typeface="Arial" pitchFamily="34" charset="0"/>
            </a:rPr>
            <a:t>Topics</a:t>
          </a:r>
          <a:endParaRPr lang="en-US" b="1" dirty="0">
            <a:latin typeface="Arial" pitchFamily="34" charset="0"/>
            <a:cs typeface="Arial" pitchFamily="34" charset="0"/>
          </a:endParaRPr>
        </a:p>
      </dgm:t>
    </dgm:pt>
    <dgm:pt modelId="{3B934411-7FF3-41C0-8485-D15D557CE3CA}" type="parTrans" cxnId="{281358CD-47FA-4638-B031-A011C01B8260}">
      <dgm:prSet/>
      <dgm:spPr/>
      <dgm:t>
        <a:bodyPr/>
        <a:lstStyle/>
        <a:p>
          <a:endParaRPr lang="en-US"/>
        </a:p>
      </dgm:t>
    </dgm:pt>
    <dgm:pt modelId="{F9070C6F-A556-421D-8A8E-0C24ACB26CE8}" type="sibTrans" cxnId="{281358CD-47FA-4638-B031-A011C01B8260}">
      <dgm:prSet/>
      <dgm:spPr/>
      <dgm:t>
        <a:bodyPr/>
        <a:lstStyle/>
        <a:p>
          <a:endParaRPr lang="en-US"/>
        </a:p>
      </dgm:t>
    </dgm:pt>
    <dgm:pt modelId="{F72324C2-B35B-4775-8F92-859EE2F932C0}">
      <dgm:prSet custT="1"/>
      <dgm:spPr>
        <a:solidFill>
          <a:schemeClr val="accent1"/>
        </a:solidFill>
      </dgm:spPr>
      <dgm:t>
        <a:bodyPr/>
        <a:lstStyle/>
        <a:p>
          <a:pPr rtl="0">
            <a:spcBef>
              <a:spcPts val="1000"/>
            </a:spcBef>
            <a:spcAft>
              <a:spcPts val="1000"/>
            </a:spcAft>
          </a:pPr>
          <a:r>
            <a:rPr lang="en-US" sz="2000" dirty="0" smtClean="0"/>
            <a:t>Leadership style</a:t>
          </a:r>
          <a:endParaRPr lang="en-US" sz="2000" dirty="0"/>
        </a:p>
      </dgm:t>
    </dgm:pt>
    <dgm:pt modelId="{CF63CC31-2672-4476-8F01-C8323640BD0A}" type="parTrans" cxnId="{B519B8DF-4123-48ED-B0C2-8398AE2AAAF2}">
      <dgm:prSet/>
      <dgm:spPr/>
      <dgm:t>
        <a:bodyPr/>
        <a:lstStyle/>
        <a:p>
          <a:endParaRPr lang="en-US"/>
        </a:p>
      </dgm:t>
    </dgm:pt>
    <dgm:pt modelId="{914D8090-8799-44F0-8607-763DD7C7EBA5}" type="sibTrans" cxnId="{B519B8DF-4123-48ED-B0C2-8398AE2AAAF2}">
      <dgm:prSet/>
      <dgm:spPr/>
      <dgm:t>
        <a:bodyPr/>
        <a:lstStyle/>
        <a:p>
          <a:endParaRPr lang="en-US"/>
        </a:p>
      </dgm:t>
    </dgm:pt>
    <dgm:pt modelId="{31B6CEBB-0873-42E8-BA6C-E695D64330C5}">
      <dgm:prSet custT="1"/>
      <dgm:spPr>
        <a:solidFill>
          <a:schemeClr val="accent1"/>
        </a:solidFill>
      </dgm:spPr>
      <dgm:t>
        <a:bodyPr/>
        <a:lstStyle/>
        <a:p>
          <a:pPr rtl="0">
            <a:spcBef>
              <a:spcPts val="1000"/>
            </a:spcBef>
            <a:spcAft>
              <a:spcPts val="1000"/>
            </a:spcAft>
          </a:pPr>
          <a:r>
            <a:rPr lang="en-US" sz="2000" dirty="0" smtClean="0"/>
            <a:t>Negotiating</a:t>
          </a:r>
          <a:endParaRPr lang="en-US" sz="2000" dirty="0"/>
        </a:p>
      </dgm:t>
    </dgm:pt>
    <dgm:pt modelId="{1E5707FD-031C-4C86-BF59-B6317B059F08}" type="parTrans" cxnId="{26CCDB43-C629-467D-8BB1-C246ECACAC7A}">
      <dgm:prSet/>
      <dgm:spPr/>
      <dgm:t>
        <a:bodyPr/>
        <a:lstStyle/>
        <a:p>
          <a:endParaRPr lang="en-US"/>
        </a:p>
      </dgm:t>
    </dgm:pt>
    <dgm:pt modelId="{B8B4B015-FA7E-4650-B2A6-2DB5178AB779}" type="sibTrans" cxnId="{26CCDB43-C629-467D-8BB1-C246ECACAC7A}">
      <dgm:prSet/>
      <dgm:spPr/>
      <dgm:t>
        <a:bodyPr/>
        <a:lstStyle/>
        <a:p>
          <a:endParaRPr lang="en-US"/>
        </a:p>
      </dgm:t>
    </dgm:pt>
    <dgm:pt modelId="{C821E9F1-B9FD-4D94-BF0E-53F5267CB1DF}">
      <dgm:prSet custT="1"/>
      <dgm:spPr>
        <a:solidFill>
          <a:schemeClr val="accent1"/>
        </a:solidFill>
      </dgm:spPr>
      <dgm:t>
        <a:bodyPr/>
        <a:lstStyle/>
        <a:p>
          <a:pPr rtl="0">
            <a:spcBef>
              <a:spcPts val="1000"/>
            </a:spcBef>
            <a:spcAft>
              <a:spcPts val="1000"/>
            </a:spcAft>
          </a:pPr>
          <a:r>
            <a:rPr lang="en-US" sz="2000" dirty="0" smtClean="0"/>
            <a:t>Work/life balance</a:t>
          </a:r>
          <a:endParaRPr lang="en-US" sz="2000" dirty="0"/>
        </a:p>
      </dgm:t>
    </dgm:pt>
    <dgm:pt modelId="{9245BC29-CE2C-451D-99E9-4C3D7771D23F}" type="parTrans" cxnId="{5E923B79-4033-4592-8A23-DD9BC9F88CAB}">
      <dgm:prSet/>
      <dgm:spPr/>
      <dgm:t>
        <a:bodyPr/>
        <a:lstStyle/>
        <a:p>
          <a:endParaRPr lang="en-US"/>
        </a:p>
      </dgm:t>
    </dgm:pt>
    <dgm:pt modelId="{55A86101-D2C2-45ED-B8CF-C4A69530988F}" type="sibTrans" cxnId="{5E923B79-4033-4592-8A23-DD9BC9F88CAB}">
      <dgm:prSet/>
      <dgm:spPr/>
      <dgm:t>
        <a:bodyPr/>
        <a:lstStyle/>
        <a:p>
          <a:endParaRPr lang="en-US"/>
        </a:p>
      </dgm:t>
    </dgm:pt>
    <dgm:pt modelId="{BAE6B64D-FCC2-4B54-8833-60D932F72335}">
      <dgm:prSet custT="1"/>
      <dgm:spPr>
        <a:solidFill>
          <a:schemeClr val="accent1"/>
        </a:solidFill>
      </dgm:spPr>
      <dgm:t>
        <a:bodyPr/>
        <a:lstStyle/>
        <a:p>
          <a:pPr rtl="0">
            <a:spcBef>
              <a:spcPts val="1000"/>
            </a:spcBef>
            <a:spcAft>
              <a:spcPts val="1000"/>
            </a:spcAft>
          </a:pPr>
          <a:r>
            <a:rPr lang="en-US" sz="2000" dirty="0" smtClean="0"/>
            <a:t> Personal advocacy</a:t>
          </a:r>
          <a:endParaRPr lang="en-US" sz="2000" dirty="0"/>
        </a:p>
      </dgm:t>
    </dgm:pt>
    <dgm:pt modelId="{D6EF5AD0-5016-4744-9C0A-8576B38F36CC}" type="parTrans" cxnId="{E1944153-62DC-464B-96B8-BC218BF937B5}">
      <dgm:prSet/>
      <dgm:spPr/>
      <dgm:t>
        <a:bodyPr/>
        <a:lstStyle/>
        <a:p>
          <a:endParaRPr lang="en-US"/>
        </a:p>
      </dgm:t>
    </dgm:pt>
    <dgm:pt modelId="{F87D2674-63E4-4031-BE12-B91F60B34894}" type="sibTrans" cxnId="{E1944153-62DC-464B-96B8-BC218BF937B5}">
      <dgm:prSet/>
      <dgm:spPr/>
      <dgm:t>
        <a:bodyPr/>
        <a:lstStyle/>
        <a:p>
          <a:endParaRPr lang="en-US"/>
        </a:p>
      </dgm:t>
    </dgm:pt>
    <dgm:pt modelId="{4705742B-8490-4D9A-9752-65FCC310388A}">
      <dgm:prSet/>
      <dgm:spPr/>
      <dgm:t>
        <a:bodyPr/>
        <a:lstStyle/>
        <a:p>
          <a:pPr rtl="0"/>
          <a:r>
            <a:rPr lang="en-US" b="1" dirty="0" smtClean="0">
              <a:latin typeface="Arial" pitchFamily="34" charset="0"/>
              <a:cs typeface="Arial" pitchFamily="34" charset="0"/>
            </a:rPr>
            <a:t>Focus</a:t>
          </a:r>
          <a:endParaRPr lang="en-US" b="1" dirty="0">
            <a:latin typeface="Arial" pitchFamily="34" charset="0"/>
            <a:cs typeface="Arial" pitchFamily="34" charset="0"/>
          </a:endParaRPr>
        </a:p>
      </dgm:t>
    </dgm:pt>
    <dgm:pt modelId="{08D4B17E-9562-40E1-92FE-07A71F3B6485}" type="parTrans" cxnId="{9524806D-A106-41E5-8231-5F66D33050C7}">
      <dgm:prSet/>
      <dgm:spPr/>
      <dgm:t>
        <a:bodyPr/>
        <a:lstStyle/>
        <a:p>
          <a:endParaRPr lang="en-US"/>
        </a:p>
      </dgm:t>
    </dgm:pt>
    <dgm:pt modelId="{47DC979B-D889-42A0-A153-4C52FB1A50AB}" type="sibTrans" cxnId="{9524806D-A106-41E5-8231-5F66D33050C7}">
      <dgm:prSet/>
      <dgm:spPr/>
      <dgm:t>
        <a:bodyPr/>
        <a:lstStyle/>
        <a:p>
          <a:endParaRPr lang="en-US"/>
        </a:p>
      </dgm:t>
    </dgm:pt>
    <dgm:pt modelId="{0DAF0916-67DC-4EC4-BC40-7B0187A63AB2}">
      <dgm:prSet custT="1"/>
      <dgm:spPr/>
      <dgm:t>
        <a:bodyPr/>
        <a:lstStyle/>
        <a:p>
          <a:pPr rtl="0">
            <a:spcBef>
              <a:spcPts val="1000"/>
            </a:spcBef>
            <a:spcAft>
              <a:spcPts val="1000"/>
            </a:spcAft>
          </a:pPr>
          <a:r>
            <a:rPr lang="en-US" sz="2000" dirty="0" smtClean="0"/>
            <a:t>Increased emphasis on research interests</a:t>
          </a:r>
          <a:endParaRPr lang="en-US" sz="2000" dirty="0"/>
        </a:p>
      </dgm:t>
    </dgm:pt>
    <dgm:pt modelId="{EFF0ED94-0459-4199-B356-1C6F15B8F3A5}" type="parTrans" cxnId="{0E3272F3-D3C1-4CA1-85FB-DEC37B8614E8}">
      <dgm:prSet/>
      <dgm:spPr/>
      <dgm:t>
        <a:bodyPr/>
        <a:lstStyle/>
        <a:p>
          <a:endParaRPr lang="en-US"/>
        </a:p>
      </dgm:t>
    </dgm:pt>
    <dgm:pt modelId="{630C199A-0373-47FB-9285-FB0C30BBF6F4}" type="sibTrans" cxnId="{0E3272F3-D3C1-4CA1-85FB-DEC37B8614E8}">
      <dgm:prSet/>
      <dgm:spPr/>
      <dgm:t>
        <a:bodyPr/>
        <a:lstStyle/>
        <a:p>
          <a:endParaRPr lang="en-US"/>
        </a:p>
      </dgm:t>
    </dgm:pt>
    <dgm:pt modelId="{D1884CF3-8AA8-4E9F-A049-62600940D4D9}">
      <dgm:prSet custT="1"/>
      <dgm:spPr/>
      <dgm:t>
        <a:bodyPr/>
        <a:lstStyle/>
        <a:p>
          <a:pPr rtl="0">
            <a:spcBef>
              <a:spcPts val="1000"/>
            </a:spcBef>
            <a:spcAft>
              <a:spcPts val="1000"/>
            </a:spcAft>
          </a:pPr>
          <a:r>
            <a:rPr lang="en-US" sz="2000" dirty="0" smtClean="0"/>
            <a:t>Senior women to serve as mentors</a:t>
          </a:r>
          <a:endParaRPr lang="en-US" sz="2000" dirty="0"/>
        </a:p>
      </dgm:t>
    </dgm:pt>
    <dgm:pt modelId="{F1778004-C1DF-4FEC-9A86-8977B7B245F0}" type="parTrans" cxnId="{AE2DBA76-3D54-4A4F-9560-62A85A5F20B8}">
      <dgm:prSet/>
      <dgm:spPr/>
      <dgm:t>
        <a:bodyPr/>
        <a:lstStyle/>
        <a:p>
          <a:endParaRPr lang="en-US"/>
        </a:p>
      </dgm:t>
    </dgm:pt>
    <dgm:pt modelId="{F5E9C602-C3F9-4A79-8BC6-41402EABC034}" type="sibTrans" cxnId="{AE2DBA76-3D54-4A4F-9560-62A85A5F20B8}">
      <dgm:prSet/>
      <dgm:spPr/>
      <dgm:t>
        <a:bodyPr/>
        <a:lstStyle/>
        <a:p>
          <a:endParaRPr lang="en-US"/>
        </a:p>
      </dgm:t>
    </dgm:pt>
    <dgm:pt modelId="{8E075171-8803-4383-AAF8-04BFAC21BC65}">
      <dgm:prSet custT="1"/>
      <dgm:spPr/>
      <dgm:t>
        <a:bodyPr/>
        <a:lstStyle/>
        <a:p>
          <a:pPr rtl="0">
            <a:spcBef>
              <a:spcPts val="1000"/>
            </a:spcBef>
            <a:spcAft>
              <a:spcPts val="1000"/>
            </a:spcAft>
          </a:pPr>
          <a:r>
            <a:rPr lang="en-US" sz="2000" dirty="0" smtClean="0"/>
            <a:t>Extend personal invitations</a:t>
          </a:r>
          <a:endParaRPr lang="en-US" sz="2000" dirty="0"/>
        </a:p>
      </dgm:t>
    </dgm:pt>
    <dgm:pt modelId="{8652BC50-3161-44CE-807C-CFA9891C6246}" type="parTrans" cxnId="{8F8C96E0-6627-490D-84DB-E4EEF52E7BF2}">
      <dgm:prSet/>
      <dgm:spPr/>
      <dgm:t>
        <a:bodyPr/>
        <a:lstStyle/>
        <a:p>
          <a:endParaRPr lang="en-US"/>
        </a:p>
      </dgm:t>
    </dgm:pt>
    <dgm:pt modelId="{66DEF8EB-B699-437C-8A29-D60B8BAFD2F4}" type="sibTrans" cxnId="{8F8C96E0-6627-490D-84DB-E4EEF52E7BF2}">
      <dgm:prSet/>
      <dgm:spPr/>
      <dgm:t>
        <a:bodyPr/>
        <a:lstStyle/>
        <a:p>
          <a:endParaRPr lang="en-US"/>
        </a:p>
      </dgm:t>
    </dgm:pt>
    <dgm:pt modelId="{126FDACE-C630-415B-9954-E9DA979C6A14}" type="pres">
      <dgm:prSet presAssocID="{B512647A-187A-4695-9928-CB92E0183B6E}" presName="linearFlow" presStyleCnt="0">
        <dgm:presLayoutVars>
          <dgm:dir/>
          <dgm:animLvl val="lvl"/>
          <dgm:resizeHandles/>
        </dgm:presLayoutVars>
      </dgm:prSet>
      <dgm:spPr/>
      <dgm:t>
        <a:bodyPr/>
        <a:lstStyle/>
        <a:p>
          <a:endParaRPr lang="en-US"/>
        </a:p>
      </dgm:t>
    </dgm:pt>
    <dgm:pt modelId="{CCA790F3-A467-444D-877F-64813187504F}" type="pres">
      <dgm:prSet presAssocID="{12B79504-FA79-4309-9140-AD9E15B0C756}" presName="compositeNode" presStyleCnt="0">
        <dgm:presLayoutVars>
          <dgm:bulletEnabled val="1"/>
        </dgm:presLayoutVars>
      </dgm:prSet>
      <dgm:spPr/>
      <dgm:t>
        <a:bodyPr/>
        <a:lstStyle/>
        <a:p>
          <a:endParaRPr lang="en-US"/>
        </a:p>
      </dgm:t>
    </dgm:pt>
    <dgm:pt modelId="{347BC646-A209-4A22-9C97-FEBAFFABF67D}" type="pres">
      <dgm:prSet presAssocID="{12B79504-FA79-4309-9140-AD9E15B0C756}" presName="image" presStyleLbl="fgImgPlace1" presStyleIdx="0" presStyleCnt="3" custScaleX="71878" custScaleY="67862" custLinFactNeighborX="-14189" custLinFactNeighborY="-8108"/>
      <dgm:spPr>
        <a:blipFill rotWithShape="0">
          <a:blip xmlns:r="http://schemas.openxmlformats.org/officeDocument/2006/relationships" r:embed="rId1"/>
          <a:stretch>
            <a:fillRect/>
          </a:stretch>
        </a:blipFill>
      </dgm:spPr>
      <dgm:t>
        <a:bodyPr/>
        <a:lstStyle/>
        <a:p>
          <a:endParaRPr lang="en-US"/>
        </a:p>
      </dgm:t>
    </dgm:pt>
    <dgm:pt modelId="{1BDA77F0-FF47-46C2-8E16-8BA5BF4DF8D8}" type="pres">
      <dgm:prSet presAssocID="{12B79504-FA79-4309-9140-AD9E15B0C756}" presName="childNode" presStyleLbl="node1" presStyleIdx="0" presStyleCnt="3" custScaleY="110346" custLinFactNeighborX="2142">
        <dgm:presLayoutVars>
          <dgm:bulletEnabled val="1"/>
        </dgm:presLayoutVars>
      </dgm:prSet>
      <dgm:spPr/>
      <dgm:t>
        <a:bodyPr/>
        <a:lstStyle/>
        <a:p>
          <a:endParaRPr lang="en-US"/>
        </a:p>
      </dgm:t>
    </dgm:pt>
    <dgm:pt modelId="{0D8F1017-A8B4-4C3D-A69F-3ABDA4C03245}" type="pres">
      <dgm:prSet presAssocID="{12B79504-FA79-4309-9140-AD9E15B0C756}" presName="parentNode" presStyleLbl="revTx" presStyleIdx="0" presStyleCnt="3" custLinFactNeighborY="-5203">
        <dgm:presLayoutVars>
          <dgm:chMax val="0"/>
          <dgm:bulletEnabled val="1"/>
        </dgm:presLayoutVars>
      </dgm:prSet>
      <dgm:spPr/>
      <dgm:t>
        <a:bodyPr/>
        <a:lstStyle/>
        <a:p>
          <a:endParaRPr lang="en-US"/>
        </a:p>
      </dgm:t>
    </dgm:pt>
    <dgm:pt modelId="{37CE3EF7-3CFA-4659-BA0C-E1ECBA01AC94}" type="pres">
      <dgm:prSet presAssocID="{03D69931-38BA-451F-958C-36CEF2823DD8}" presName="sibTrans" presStyleCnt="0"/>
      <dgm:spPr/>
      <dgm:t>
        <a:bodyPr/>
        <a:lstStyle/>
        <a:p>
          <a:endParaRPr lang="en-US"/>
        </a:p>
      </dgm:t>
    </dgm:pt>
    <dgm:pt modelId="{2A1892A6-2742-42BE-A687-D490E72298BA}" type="pres">
      <dgm:prSet presAssocID="{C28F53FA-B7EB-4BEA-9965-DE3940E53083}" presName="compositeNode" presStyleCnt="0">
        <dgm:presLayoutVars>
          <dgm:bulletEnabled val="1"/>
        </dgm:presLayoutVars>
      </dgm:prSet>
      <dgm:spPr/>
      <dgm:t>
        <a:bodyPr/>
        <a:lstStyle/>
        <a:p>
          <a:endParaRPr lang="en-US"/>
        </a:p>
      </dgm:t>
    </dgm:pt>
    <dgm:pt modelId="{52BD1C13-A1E0-401C-9DC7-69D30C7F2D60}" type="pres">
      <dgm:prSet presAssocID="{C28F53FA-B7EB-4BEA-9965-DE3940E53083}" presName="image" presStyleLbl="fgImgPlace1" presStyleIdx="1" presStyleCnt="3" custScaleX="71878" custScaleY="67862" custLinFactNeighborX="-14189" custLinFactNeighborY="-8108"/>
      <dgm:spPr>
        <a:blipFill rotWithShape="0">
          <a:blip xmlns:r="http://schemas.openxmlformats.org/officeDocument/2006/relationships" r:embed="rId2"/>
          <a:stretch>
            <a:fillRect/>
          </a:stretch>
        </a:blipFill>
      </dgm:spPr>
      <dgm:t>
        <a:bodyPr/>
        <a:lstStyle/>
        <a:p>
          <a:endParaRPr lang="en-US"/>
        </a:p>
      </dgm:t>
    </dgm:pt>
    <dgm:pt modelId="{73AE7508-FA2F-4E65-869E-0F1891440A4A}" type="pres">
      <dgm:prSet presAssocID="{C28F53FA-B7EB-4BEA-9965-DE3940E53083}" presName="childNode" presStyleLbl="node1" presStyleIdx="1" presStyleCnt="3" custScaleY="110346" custLinFactNeighborX="2142">
        <dgm:presLayoutVars>
          <dgm:bulletEnabled val="1"/>
        </dgm:presLayoutVars>
      </dgm:prSet>
      <dgm:spPr/>
      <dgm:t>
        <a:bodyPr/>
        <a:lstStyle/>
        <a:p>
          <a:endParaRPr lang="en-US"/>
        </a:p>
      </dgm:t>
    </dgm:pt>
    <dgm:pt modelId="{D8EC2184-541C-4195-8895-9A657C5B8158}" type="pres">
      <dgm:prSet presAssocID="{C28F53FA-B7EB-4BEA-9965-DE3940E53083}" presName="parentNode" presStyleLbl="revTx" presStyleIdx="1" presStyleCnt="3" custLinFactNeighborY="-4730">
        <dgm:presLayoutVars>
          <dgm:chMax val="0"/>
          <dgm:bulletEnabled val="1"/>
        </dgm:presLayoutVars>
      </dgm:prSet>
      <dgm:spPr/>
      <dgm:t>
        <a:bodyPr/>
        <a:lstStyle/>
        <a:p>
          <a:endParaRPr lang="en-US"/>
        </a:p>
      </dgm:t>
    </dgm:pt>
    <dgm:pt modelId="{BC3A7965-B01C-4ED9-903B-6502F09F2465}" type="pres">
      <dgm:prSet presAssocID="{F9070C6F-A556-421D-8A8E-0C24ACB26CE8}" presName="sibTrans" presStyleCnt="0"/>
      <dgm:spPr/>
      <dgm:t>
        <a:bodyPr/>
        <a:lstStyle/>
        <a:p>
          <a:endParaRPr lang="en-US"/>
        </a:p>
      </dgm:t>
    </dgm:pt>
    <dgm:pt modelId="{65182D26-ACFA-451A-8618-B32670E775C3}" type="pres">
      <dgm:prSet presAssocID="{4705742B-8490-4D9A-9752-65FCC310388A}" presName="compositeNode" presStyleCnt="0">
        <dgm:presLayoutVars>
          <dgm:bulletEnabled val="1"/>
        </dgm:presLayoutVars>
      </dgm:prSet>
      <dgm:spPr/>
      <dgm:t>
        <a:bodyPr/>
        <a:lstStyle/>
        <a:p>
          <a:endParaRPr lang="en-US"/>
        </a:p>
      </dgm:t>
    </dgm:pt>
    <dgm:pt modelId="{29E1B0CB-6BB5-4259-AD78-CA088F2C5BFD}" type="pres">
      <dgm:prSet presAssocID="{4705742B-8490-4D9A-9752-65FCC310388A}" presName="image" presStyleLbl="fgImgPlace1" presStyleIdx="2" presStyleCnt="3" custScaleX="71878" custScaleY="67862" custLinFactNeighborX="-14189" custLinFactNeighborY="-8108"/>
      <dgm:spPr>
        <a:blipFill rotWithShape="0">
          <a:blip xmlns:r="http://schemas.openxmlformats.org/officeDocument/2006/relationships" r:embed="rId3"/>
          <a:stretch>
            <a:fillRect/>
          </a:stretch>
        </a:blipFill>
      </dgm:spPr>
      <dgm:t>
        <a:bodyPr/>
        <a:lstStyle/>
        <a:p>
          <a:endParaRPr lang="en-US"/>
        </a:p>
      </dgm:t>
    </dgm:pt>
    <dgm:pt modelId="{BD2BC172-C2DC-46DE-B7B5-BDC47161FC22}" type="pres">
      <dgm:prSet presAssocID="{4705742B-8490-4D9A-9752-65FCC310388A}" presName="childNode" presStyleLbl="node1" presStyleIdx="2" presStyleCnt="3" custScaleY="110346" custLinFactNeighborX="2142">
        <dgm:presLayoutVars>
          <dgm:bulletEnabled val="1"/>
        </dgm:presLayoutVars>
      </dgm:prSet>
      <dgm:spPr/>
      <dgm:t>
        <a:bodyPr/>
        <a:lstStyle/>
        <a:p>
          <a:endParaRPr lang="en-US"/>
        </a:p>
      </dgm:t>
    </dgm:pt>
    <dgm:pt modelId="{1464FBFD-10AA-4A26-B1C7-D513226C9702}" type="pres">
      <dgm:prSet presAssocID="{4705742B-8490-4D9A-9752-65FCC310388A}" presName="parentNode" presStyleLbl="revTx" presStyleIdx="2" presStyleCnt="3" custLinFactNeighborY="-5203">
        <dgm:presLayoutVars>
          <dgm:chMax val="0"/>
          <dgm:bulletEnabled val="1"/>
        </dgm:presLayoutVars>
      </dgm:prSet>
      <dgm:spPr/>
      <dgm:t>
        <a:bodyPr/>
        <a:lstStyle/>
        <a:p>
          <a:endParaRPr lang="en-US"/>
        </a:p>
      </dgm:t>
    </dgm:pt>
  </dgm:ptLst>
  <dgm:cxnLst>
    <dgm:cxn modelId="{281358CD-47FA-4638-B031-A011C01B8260}" srcId="{B512647A-187A-4695-9928-CB92E0183B6E}" destId="{C28F53FA-B7EB-4BEA-9965-DE3940E53083}" srcOrd="1" destOrd="0" parTransId="{3B934411-7FF3-41C0-8485-D15D557CE3CA}" sibTransId="{F9070C6F-A556-421D-8A8E-0C24ACB26CE8}"/>
    <dgm:cxn modelId="{365E036A-55FB-4A53-8483-321E050BB72D}" type="presOf" srcId="{4705742B-8490-4D9A-9752-65FCC310388A}" destId="{1464FBFD-10AA-4A26-B1C7-D513226C9702}" srcOrd="0" destOrd="0" presId="urn:microsoft.com/office/officeart/2005/8/layout/hList2#12"/>
    <dgm:cxn modelId="{5E923B79-4033-4592-8A23-DD9BC9F88CAB}" srcId="{C28F53FA-B7EB-4BEA-9965-DE3940E53083}" destId="{C821E9F1-B9FD-4D94-BF0E-53F5267CB1DF}" srcOrd="2" destOrd="0" parTransId="{9245BC29-CE2C-451D-99E9-4C3D7771D23F}" sibTransId="{55A86101-D2C2-45ED-B8CF-C4A69530988F}"/>
    <dgm:cxn modelId="{8DE7EF2D-C8B2-4835-95C3-F9AF507D2ECA}" type="presOf" srcId="{B512647A-187A-4695-9928-CB92E0183B6E}" destId="{126FDACE-C630-415B-9954-E9DA979C6A14}" srcOrd="0" destOrd="0" presId="urn:microsoft.com/office/officeart/2005/8/layout/hList2#12"/>
    <dgm:cxn modelId="{9524806D-A106-41E5-8231-5F66D33050C7}" srcId="{B512647A-187A-4695-9928-CB92E0183B6E}" destId="{4705742B-8490-4D9A-9752-65FCC310388A}" srcOrd="2" destOrd="0" parTransId="{08D4B17E-9562-40E1-92FE-07A71F3B6485}" sibTransId="{47DC979B-D889-42A0-A153-4C52FB1A50AB}"/>
    <dgm:cxn modelId="{2B3AC352-6022-4FA1-9DD3-DBC5FFF9AC6B}" type="presOf" srcId="{F72324C2-B35B-4775-8F92-859EE2F932C0}" destId="{73AE7508-FA2F-4E65-869E-0F1891440A4A}" srcOrd="0" destOrd="0" presId="urn:microsoft.com/office/officeart/2005/8/layout/hList2#12"/>
    <dgm:cxn modelId="{D4DCF74A-D969-46A8-9005-5BAEBA173FED}" type="presOf" srcId="{BAE6B64D-FCC2-4B54-8833-60D932F72335}" destId="{73AE7508-FA2F-4E65-869E-0F1891440A4A}" srcOrd="0" destOrd="3" presId="urn:microsoft.com/office/officeart/2005/8/layout/hList2#12"/>
    <dgm:cxn modelId="{CEE12134-2557-457B-8632-A4F2574BFDD2}" type="presOf" srcId="{12B79504-FA79-4309-9140-AD9E15B0C756}" destId="{0D8F1017-A8B4-4C3D-A69F-3ABDA4C03245}" srcOrd="0" destOrd="0" presId="urn:microsoft.com/office/officeart/2005/8/layout/hList2#12"/>
    <dgm:cxn modelId="{B519B8DF-4123-48ED-B0C2-8398AE2AAAF2}" srcId="{C28F53FA-B7EB-4BEA-9965-DE3940E53083}" destId="{F72324C2-B35B-4775-8F92-859EE2F932C0}" srcOrd="0" destOrd="0" parTransId="{CF63CC31-2672-4476-8F01-C8323640BD0A}" sibTransId="{914D8090-8799-44F0-8607-763DD7C7EBA5}"/>
    <dgm:cxn modelId="{26CCDB43-C629-467D-8BB1-C246ECACAC7A}" srcId="{C28F53FA-B7EB-4BEA-9965-DE3940E53083}" destId="{31B6CEBB-0873-42E8-BA6C-E695D64330C5}" srcOrd="1" destOrd="0" parTransId="{1E5707FD-031C-4C86-BF59-B6317B059F08}" sibTransId="{B8B4B015-FA7E-4650-B2A6-2DB5178AB779}"/>
    <dgm:cxn modelId="{7609D944-A697-4F38-A529-A0ADD7FE20D2}" type="presOf" srcId="{C821E9F1-B9FD-4D94-BF0E-53F5267CB1DF}" destId="{73AE7508-FA2F-4E65-869E-0F1891440A4A}" srcOrd="0" destOrd="2" presId="urn:microsoft.com/office/officeart/2005/8/layout/hList2#12"/>
    <dgm:cxn modelId="{0E3272F3-D3C1-4CA1-85FB-DEC37B8614E8}" srcId="{4705742B-8490-4D9A-9752-65FCC310388A}" destId="{0DAF0916-67DC-4EC4-BC40-7B0187A63AB2}" srcOrd="0" destOrd="0" parTransId="{EFF0ED94-0459-4199-B356-1C6F15B8F3A5}" sibTransId="{630C199A-0373-47FB-9285-FB0C30BBF6F4}"/>
    <dgm:cxn modelId="{D418A460-370A-42EE-9640-D94AD1BADB64}" type="presOf" srcId="{C28F53FA-B7EB-4BEA-9965-DE3940E53083}" destId="{D8EC2184-541C-4195-8895-9A657C5B8158}" srcOrd="0" destOrd="0" presId="urn:microsoft.com/office/officeart/2005/8/layout/hList2#12"/>
    <dgm:cxn modelId="{0AF8DE6D-3085-4DF0-BF3F-80D4DDCF90F5}" srcId="{B512647A-187A-4695-9928-CB92E0183B6E}" destId="{12B79504-FA79-4309-9140-AD9E15B0C756}" srcOrd="0" destOrd="0" parTransId="{109AF6C5-C04B-489C-BC62-55F8FC01BA52}" sibTransId="{03D69931-38BA-451F-958C-36CEF2823DD8}"/>
    <dgm:cxn modelId="{38BF4232-DD0A-4887-86C9-4837CB3533D3}" srcId="{12B79504-FA79-4309-9140-AD9E15B0C756}" destId="{C96A3187-7239-4794-A918-E7ABFDC410AD}" srcOrd="1" destOrd="0" parTransId="{7F041F3F-33EA-43CB-94E5-9383AAD92D36}" sibTransId="{D2E18789-6BB4-4849-9DB3-CB2F7EFE3670}"/>
    <dgm:cxn modelId="{67276C81-4E13-4A68-8218-3C33093858DB}" type="presOf" srcId="{5831B171-D3B1-4423-BA17-B57D9B4BAB7F}" destId="{1BDA77F0-FF47-46C2-8E16-8BA5BF4DF8D8}" srcOrd="0" destOrd="0" presId="urn:microsoft.com/office/officeart/2005/8/layout/hList2#12"/>
    <dgm:cxn modelId="{047C4BDD-61F8-4B70-AE54-22FEFA1216C5}" type="presOf" srcId="{D1884CF3-8AA8-4E9F-A049-62600940D4D9}" destId="{BD2BC172-C2DC-46DE-B7B5-BDC47161FC22}" srcOrd="0" destOrd="1" presId="urn:microsoft.com/office/officeart/2005/8/layout/hList2#12"/>
    <dgm:cxn modelId="{23DFA427-AF1B-4188-8DAC-E5A17CFF8A95}" type="presOf" srcId="{31B6CEBB-0873-42E8-BA6C-E695D64330C5}" destId="{73AE7508-FA2F-4E65-869E-0F1891440A4A}" srcOrd="0" destOrd="1" presId="urn:microsoft.com/office/officeart/2005/8/layout/hList2#12"/>
    <dgm:cxn modelId="{CFE3E140-606E-4C5E-B55B-C848817EED2C}" srcId="{12B79504-FA79-4309-9140-AD9E15B0C756}" destId="{5831B171-D3B1-4423-BA17-B57D9B4BAB7F}" srcOrd="0" destOrd="0" parTransId="{EE48C0CA-CD38-44E1-9070-79B5F7ACAE8F}" sibTransId="{D8640BA3-BFB3-4C81-97C4-3CD08695FA81}"/>
    <dgm:cxn modelId="{8F8C96E0-6627-490D-84DB-E4EEF52E7BF2}" srcId="{4705742B-8490-4D9A-9752-65FCC310388A}" destId="{8E075171-8803-4383-AAF8-04BFAC21BC65}" srcOrd="2" destOrd="0" parTransId="{8652BC50-3161-44CE-807C-CFA9891C6246}" sibTransId="{66DEF8EB-B699-437C-8A29-D60B8BAFD2F4}"/>
    <dgm:cxn modelId="{9F878E0C-8298-451E-8827-640B2EBD7B46}" type="presOf" srcId="{0DAF0916-67DC-4EC4-BC40-7B0187A63AB2}" destId="{BD2BC172-C2DC-46DE-B7B5-BDC47161FC22}" srcOrd="0" destOrd="0" presId="urn:microsoft.com/office/officeart/2005/8/layout/hList2#12"/>
    <dgm:cxn modelId="{1BC6CCA2-AB2C-48BF-8D0F-EF350C86589C}" type="presOf" srcId="{8E075171-8803-4383-AAF8-04BFAC21BC65}" destId="{BD2BC172-C2DC-46DE-B7B5-BDC47161FC22}" srcOrd="0" destOrd="2" presId="urn:microsoft.com/office/officeart/2005/8/layout/hList2#12"/>
    <dgm:cxn modelId="{9627C637-FD53-42B0-B83D-739A1B3DFB9F}" type="presOf" srcId="{C96A3187-7239-4794-A918-E7ABFDC410AD}" destId="{1BDA77F0-FF47-46C2-8E16-8BA5BF4DF8D8}" srcOrd="0" destOrd="1" presId="urn:microsoft.com/office/officeart/2005/8/layout/hList2#12"/>
    <dgm:cxn modelId="{E1944153-62DC-464B-96B8-BC218BF937B5}" srcId="{C28F53FA-B7EB-4BEA-9965-DE3940E53083}" destId="{BAE6B64D-FCC2-4B54-8833-60D932F72335}" srcOrd="3" destOrd="0" parTransId="{D6EF5AD0-5016-4744-9C0A-8576B38F36CC}" sibTransId="{F87D2674-63E4-4031-BE12-B91F60B34894}"/>
    <dgm:cxn modelId="{AE2DBA76-3D54-4A4F-9560-62A85A5F20B8}" srcId="{4705742B-8490-4D9A-9752-65FCC310388A}" destId="{D1884CF3-8AA8-4E9F-A049-62600940D4D9}" srcOrd="1" destOrd="0" parTransId="{F1778004-C1DF-4FEC-9A86-8977B7B245F0}" sibTransId="{F5E9C602-C3F9-4A79-8BC6-41402EABC034}"/>
    <dgm:cxn modelId="{E452BA3C-8504-47B8-A5BB-4AE455DC307F}" type="presParOf" srcId="{126FDACE-C630-415B-9954-E9DA979C6A14}" destId="{CCA790F3-A467-444D-877F-64813187504F}" srcOrd="0" destOrd="0" presId="urn:microsoft.com/office/officeart/2005/8/layout/hList2#12"/>
    <dgm:cxn modelId="{400CC5E1-9818-47B6-BBC6-3073AEFFDBD4}" type="presParOf" srcId="{CCA790F3-A467-444D-877F-64813187504F}" destId="{347BC646-A209-4A22-9C97-FEBAFFABF67D}" srcOrd="0" destOrd="0" presId="urn:microsoft.com/office/officeart/2005/8/layout/hList2#12"/>
    <dgm:cxn modelId="{26502380-DD53-443B-BC6F-32CC6108E136}" type="presParOf" srcId="{CCA790F3-A467-444D-877F-64813187504F}" destId="{1BDA77F0-FF47-46C2-8E16-8BA5BF4DF8D8}" srcOrd="1" destOrd="0" presId="urn:microsoft.com/office/officeart/2005/8/layout/hList2#12"/>
    <dgm:cxn modelId="{CF45D403-F7DD-4039-B5E6-4DF09A276590}" type="presParOf" srcId="{CCA790F3-A467-444D-877F-64813187504F}" destId="{0D8F1017-A8B4-4C3D-A69F-3ABDA4C03245}" srcOrd="2" destOrd="0" presId="urn:microsoft.com/office/officeart/2005/8/layout/hList2#12"/>
    <dgm:cxn modelId="{4879B2FF-AAE7-464D-B12E-5BC049C1F5BC}" type="presParOf" srcId="{126FDACE-C630-415B-9954-E9DA979C6A14}" destId="{37CE3EF7-3CFA-4659-BA0C-E1ECBA01AC94}" srcOrd="1" destOrd="0" presId="urn:microsoft.com/office/officeart/2005/8/layout/hList2#12"/>
    <dgm:cxn modelId="{D39296BE-160A-4DA3-9D5F-121123399760}" type="presParOf" srcId="{126FDACE-C630-415B-9954-E9DA979C6A14}" destId="{2A1892A6-2742-42BE-A687-D490E72298BA}" srcOrd="2" destOrd="0" presId="urn:microsoft.com/office/officeart/2005/8/layout/hList2#12"/>
    <dgm:cxn modelId="{21C4394F-E532-41D8-88DE-D1FC4FE7C26B}" type="presParOf" srcId="{2A1892A6-2742-42BE-A687-D490E72298BA}" destId="{52BD1C13-A1E0-401C-9DC7-69D30C7F2D60}" srcOrd="0" destOrd="0" presId="urn:microsoft.com/office/officeart/2005/8/layout/hList2#12"/>
    <dgm:cxn modelId="{62AB4023-9DBC-434D-B4F0-3EA03F8A9140}" type="presParOf" srcId="{2A1892A6-2742-42BE-A687-D490E72298BA}" destId="{73AE7508-FA2F-4E65-869E-0F1891440A4A}" srcOrd="1" destOrd="0" presId="urn:microsoft.com/office/officeart/2005/8/layout/hList2#12"/>
    <dgm:cxn modelId="{2B9EFC5F-692A-46FA-9E18-8ED9031BFF7D}" type="presParOf" srcId="{2A1892A6-2742-42BE-A687-D490E72298BA}" destId="{D8EC2184-541C-4195-8895-9A657C5B8158}" srcOrd="2" destOrd="0" presId="urn:microsoft.com/office/officeart/2005/8/layout/hList2#12"/>
    <dgm:cxn modelId="{F00616A6-E79B-4708-9BBD-61D16EDEB174}" type="presParOf" srcId="{126FDACE-C630-415B-9954-E9DA979C6A14}" destId="{BC3A7965-B01C-4ED9-903B-6502F09F2465}" srcOrd="3" destOrd="0" presId="urn:microsoft.com/office/officeart/2005/8/layout/hList2#12"/>
    <dgm:cxn modelId="{DC9936EE-4284-408D-8069-525DD8AF77DF}" type="presParOf" srcId="{126FDACE-C630-415B-9954-E9DA979C6A14}" destId="{65182D26-ACFA-451A-8618-B32670E775C3}" srcOrd="4" destOrd="0" presId="urn:microsoft.com/office/officeart/2005/8/layout/hList2#12"/>
    <dgm:cxn modelId="{3B76F8E2-B0EC-4575-9D88-1E6D97B0BAA8}" type="presParOf" srcId="{65182D26-ACFA-451A-8618-B32670E775C3}" destId="{29E1B0CB-6BB5-4259-AD78-CA088F2C5BFD}" srcOrd="0" destOrd="0" presId="urn:microsoft.com/office/officeart/2005/8/layout/hList2#12"/>
    <dgm:cxn modelId="{25610832-7641-4A03-B00E-F67B09695430}" type="presParOf" srcId="{65182D26-ACFA-451A-8618-B32670E775C3}" destId="{BD2BC172-C2DC-46DE-B7B5-BDC47161FC22}" srcOrd="1" destOrd="0" presId="urn:microsoft.com/office/officeart/2005/8/layout/hList2#12"/>
    <dgm:cxn modelId="{C5B64A51-9F3C-4D63-92D8-A58D30DB4837}" type="presParOf" srcId="{65182D26-ACFA-451A-8618-B32670E775C3}" destId="{1464FBFD-10AA-4A26-B1C7-D513226C9702}" srcOrd="2" destOrd="0" presId="urn:microsoft.com/office/officeart/2005/8/layout/hList2#1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A8250E1-F367-4E5D-9C8D-EF69307A3F59}"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C430195B-2C8C-4FFB-AA23-8DBD37BA051A}">
      <dgm:prSet phldrT="[Text]"/>
      <dgm:spPr/>
      <dgm:t>
        <a:bodyPr/>
        <a:lstStyle/>
        <a:p>
          <a:r>
            <a:rPr lang="en-US" dirty="0" err="1" smtClean="0"/>
            <a:t>SciWomen</a:t>
          </a:r>
          <a:r>
            <a:rPr lang="en-US" dirty="0" smtClean="0"/>
            <a:t> OASIS (2008)</a:t>
          </a:r>
          <a:endParaRPr lang="en-US" dirty="0"/>
        </a:p>
      </dgm:t>
    </dgm:pt>
    <dgm:pt modelId="{77073B99-FF0A-4EE6-8EA4-74B05F3979BF}" type="parTrans" cxnId="{ECC76C41-AA94-43AF-A88B-C730C8DD1568}">
      <dgm:prSet/>
      <dgm:spPr/>
      <dgm:t>
        <a:bodyPr/>
        <a:lstStyle/>
        <a:p>
          <a:endParaRPr lang="en-US"/>
        </a:p>
      </dgm:t>
    </dgm:pt>
    <dgm:pt modelId="{639E3CC8-CC46-439D-AEF4-12EF0B29E22A}" type="sibTrans" cxnId="{ECC76C41-AA94-43AF-A88B-C730C8DD1568}">
      <dgm:prSet/>
      <dgm:spPr/>
      <dgm:t>
        <a:bodyPr/>
        <a:lstStyle/>
        <a:p>
          <a:endParaRPr lang="en-US"/>
        </a:p>
      </dgm:t>
    </dgm:pt>
    <dgm:pt modelId="{9A838F08-D598-4265-96DA-8274AD9BEB03}">
      <dgm:prSet phldrT="[Text]"/>
      <dgm:spPr/>
      <dgm:t>
        <a:bodyPr/>
        <a:lstStyle/>
        <a:p>
          <a:r>
            <a:rPr lang="en-US" dirty="0" smtClean="0"/>
            <a:t>NB OASIS (2011)</a:t>
          </a:r>
          <a:endParaRPr lang="en-US" dirty="0"/>
        </a:p>
      </dgm:t>
    </dgm:pt>
    <dgm:pt modelId="{A5240CB1-CACD-4CD6-9CD6-60F5664C53E9}" type="parTrans" cxnId="{C4406889-04A4-4C2D-B58B-D100BA1185EC}">
      <dgm:prSet/>
      <dgm:spPr/>
      <dgm:t>
        <a:bodyPr/>
        <a:lstStyle/>
        <a:p>
          <a:endParaRPr lang="en-US"/>
        </a:p>
      </dgm:t>
    </dgm:pt>
    <dgm:pt modelId="{CB9DAF65-CB44-45D5-8426-7FBB6DC0DDF9}" type="sibTrans" cxnId="{C4406889-04A4-4C2D-B58B-D100BA1185EC}">
      <dgm:prSet/>
      <dgm:spPr/>
      <dgm:t>
        <a:bodyPr/>
        <a:lstStyle/>
        <a:p>
          <a:endParaRPr lang="en-US"/>
        </a:p>
      </dgm:t>
    </dgm:pt>
    <dgm:pt modelId="{8C4B1B48-957D-48F2-820F-ED3C0ACBBBC9}">
      <dgm:prSet phldrT="[Text]"/>
      <dgm:spPr/>
      <dgm:t>
        <a:bodyPr/>
        <a:lstStyle/>
        <a:p>
          <a:r>
            <a:rPr lang="en-US" dirty="0" smtClean="0"/>
            <a:t>RU FAIR OASIS</a:t>
          </a:r>
          <a:endParaRPr lang="en-US" dirty="0"/>
        </a:p>
      </dgm:t>
    </dgm:pt>
    <dgm:pt modelId="{39A22E7E-CD6A-4EE2-82F1-538A88D0A7F2}" type="parTrans" cxnId="{FA591C9C-9F3B-47F2-8A2A-35121B96E449}">
      <dgm:prSet/>
      <dgm:spPr/>
      <dgm:t>
        <a:bodyPr/>
        <a:lstStyle/>
        <a:p>
          <a:endParaRPr lang="en-US"/>
        </a:p>
      </dgm:t>
    </dgm:pt>
    <dgm:pt modelId="{C8F4B0C5-09FD-4852-BE6C-6D6A04E0BD3F}" type="sibTrans" cxnId="{FA591C9C-9F3B-47F2-8A2A-35121B96E449}">
      <dgm:prSet/>
      <dgm:spPr/>
      <dgm:t>
        <a:bodyPr/>
        <a:lstStyle/>
        <a:p>
          <a:endParaRPr lang="en-US"/>
        </a:p>
      </dgm:t>
    </dgm:pt>
    <dgm:pt modelId="{051EAD21-80A4-47B4-8EE8-D60C072A9358}">
      <dgm:prSet phldrT="[Text]"/>
      <dgm:spPr/>
      <dgm:t>
        <a:bodyPr/>
        <a:lstStyle/>
        <a:p>
          <a:r>
            <a:rPr lang="en-US" dirty="0" smtClean="0"/>
            <a:t>Camden OASIS (2010)</a:t>
          </a:r>
          <a:endParaRPr lang="en-US" dirty="0"/>
        </a:p>
      </dgm:t>
    </dgm:pt>
    <dgm:pt modelId="{B187563E-2217-4AAD-AEB9-EBC79EAB44CC}" type="parTrans" cxnId="{0E9B8D92-2039-4514-9A40-C8FEDA3567C2}">
      <dgm:prSet/>
      <dgm:spPr/>
      <dgm:t>
        <a:bodyPr/>
        <a:lstStyle/>
        <a:p>
          <a:endParaRPr lang="en-US"/>
        </a:p>
      </dgm:t>
    </dgm:pt>
    <dgm:pt modelId="{D1360622-2D6F-45FA-80D0-F00EB3ADF3BA}" type="sibTrans" cxnId="{0E9B8D92-2039-4514-9A40-C8FEDA3567C2}">
      <dgm:prSet/>
      <dgm:spPr/>
      <dgm:t>
        <a:bodyPr/>
        <a:lstStyle/>
        <a:p>
          <a:endParaRPr lang="en-US"/>
        </a:p>
      </dgm:t>
    </dgm:pt>
    <dgm:pt modelId="{C3FD23E6-1F25-460A-8643-9F435BF244DF}" type="pres">
      <dgm:prSet presAssocID="{AA8250E1-F367-4E5D-9C8D-EF69307A3F59}" presName="arrowDiagram" presStyleCnt="0">
        <dgm:presLayoutVars>
          <dgm:chMax val="5"/>
          <dgm:dir/>
          <dgm:resizeHandles val="exact"/>
        </dgm:presLayoutVars>
      </dgm:prSet>
      <dgm:spPr/>
      <dgm:t>
        <a:bodyPr/>
        <a:lstStyle/>
        <a:p>
          <a:endParaRPr lang="en-US"/>
        </a:p>
      </dgm:t>
    </dgm:pt>
    <dgm:pt modelId="{7B96D4BB-97CC-4CF3-9871-01C997F90DD5}" type="pres">
      <dgm:prSet presAssocID="{AA8250E1-F367-4E5D-9C8D-EF69307A3F59}" presName="arrow" presStyleLbl="bgShp" presStyleIdx="0" presStyleCnt="1"/>
      <dgm:spPr/>
    </dgm:pt>
    <dgm:pt modelId="{FA87AFE2-36A7-4C6A-9841-A908A6EC6681}" type="pres">
      <dgm:prSet presAssocID="{AA8250E1-F367-4E5D-9C8D-EF69307A3F59}" presName="arrowDiagram4" presStyleCnt="0"/>
      <dgm:spPr/>
    </dgm:pt>
    <dgm:pt modelId="{BBEC1A8D-D29D-4364-B988-B9C104AA3017}" type="pres">
      <dgm:prSet presAssocID="{C430195B-2C8C-4FFB-AA23-8DBD37BA051A}" presName="bullet4a" presStyleLbl="node1" presStyleIdx="0" presStyleCnt="4"/>
      <dgm:spPr/>
    </dgm:pt>
    <dgm:pt modelId="{6C1A59EB-C2F2-42E4-8300-7FCFEAB2A3A9}" type="pres">
      <dgm:prSet presAssocID="{C430195B-2C8C-4FFB-AA23-8DBD37BA051A}" presName="textBox4a" presStyleLbl="revTx" presStyleIdx="0" presStyleCnt="4">
        <dgm:presLayoutVars>
          <dgm:bulletEnabled val="1"/>
        </dgm:presLayoutVars>
      </dgm:prSet>
      <dgm:spPr/>
      <dgm:t>
        <a:bodyPr/>
        <a:lstStyle/>
        <a:p>
          <a:endParaRPr lang="en-US"/>
        </a:p>
      </dgm:t>
    </dgm:pt>
    <dgm:pt modelId="{EDDE6112-A625-4E63-B3F7-B53A408826E6}" type="pres">
      <dgm:prSet presAssocID="{051EAD21-80A4-47B4-8EE8-D60C072A9358}" presName="bullet4b" presStyleLbl="node1" presStyleIdx="1" presStyleCnt="4"/>
      <dgm:spPr/>
    </dgm:pt>
    <dgm:pt modelId="{581A95CB-55ED-4FA7-9CF7-F5207DE1E598}" type="pres">
      <dgm:prSet presAssocID="{051EAD21-80A4-47B4-8EE8-D60C072A9358}" presName="textBox4b" presStyleLbl="revTx" presStyleIdx="1" presStyleCnt="4">
        <dgm:presLayoutVars>
          <dgm:bulletEnabled val="1"/>
        </dgm:presLayoutVars>
      </dgm:prSet>
      <dgm:spPr/>
      <dgm:t>
        <a:bodyPr/>
        <a:lstStyle/>
        <a:p>
          <a:endParaRPr lang="en-US"/>
        </a:p>
      </dgm:t>
    </dgm:pt>
    <dgm:pt modelId="{EC86A60F-CBF4-45A9-BB88-7ADC672A99E9}" type="pres">
      <dgm:prSet presAssocID="{9A838F08-D598-4265-96DA-8274AD9BEB03}" presName="bullet4c" presStyleLbl="node1" presStyleIdx="2" presStyleCnt="4"/>
      <dgm:spPr/>
    </dgm:pt>
    <dgm:pt modelId="{FBF56411-906D-4BDF-97D1-BB7255219B0A}" type="pres">
      <dgm:prSet presAssocID="{9A838F08-D598-4265-96DA-8274AD9BEB03}" presName="textBox4c" presStyleLbl="revTx" presStyleIdx="2" presStyleCnt="4">
        <dgm:presLayoutVars>
          <dgm:bulletEnabled val="1"/>
        </dgm:presLayoutVars>
      </dgm:prSet>
      <dgm:spPr/>
      <dgm:t>
        <a:bodyPr/>
        <a:lstStyle/>
        <a:p>
          <a:endParaRPr lang="en-US"/>
        </a:p>
      </dgm:t>
    </dgm:pt>
    <dgm:pt modelId="{F24D0AC3-68CA-4FD1-8D36-1813E2BBA138}" type="pres">
      <dgm:prSet presAssocID="{8C4B1B48-957D-48F2-820F-ED3C0ACBBBC9}" presName="bullet4d" presStyleLbl="node1" presStyleIdx="3" presStyleCnt="4"/>
      <dgm:spPr/>
    </dgm:pt>
    <dgm:pt modelId="{86512AE3-5AC0-4826-8885-0DCBFC1EA012}" type="pres">
      <dgm:prSet presAssocID="{8C4B1B48-957D-48F2-820F-ED3C0ACBBBC9}" presName="textBox4d" presStyleLbl="revTx" presStyleIdx="3" presStyleCnt="4">
        <dgm:presLayoutVars>
          <dgm:bulletEnabled val="1"/>
        </dgm:presLayoutVars>
      </dgm:prSet>
      <dgm:spPr/>
      <dgm:t>
        <a:bodyPr/>
        <a:lstStyle/>
        <a:p>
          <a:endParaRPr lang="en-US"/>
        </a:p>
      </dgm:t>
    </dgm:pt>
  </dgm:ptLst>
  <dgm:cxnLst>
    <dgm:cxn modelId="{FA591C9C-9F3B-47F2-8A2A-35121B96E449}" srcId="{AA8250E1-F367-4E5D-9C8D-EF69307A3F59}" destId="{8C4B1B48-957D-48F2-820F-ED3C0ACBBBC9}" srcOrd="3" destOrd="0" parTransId="{39A22E7E-CD6A-4EE2-82F1-538A88D0A7F2}" sibTransId="{C8F4B0C5-09FD-4852-BE6C-6D6A04E0BD3F}"/>
    <dgm:cxn modelId="{ECC76C41-AA94-43AF-A88B-C730C8DD1568}" srcId="{AA8250E1-F367-4E5D-9C8D-EF69307A3F59}" destId="{C430195B-2C8C-4FFB-AA23-8DBD37BA051A}" srcOrd="0" destOrd="0" parTransId="{77073B99-FF0A-4EE6-8EA4-74B05F3979BF}" sibTransId="{639E3CC8-CC46-439D-AEF4-12EF0B29E22A}"/>
    <dgm:cxn modelId="{8D63D605-8CFB-439C-A542-75CD99BF07CA}" type="presOf" srcId="{8C4B1B48-957D-48F2-820F-ED3C0ACBBBC9}" destId="{86512AE3-5AC0-4826-8885-0DCBFC1EA012}" srcOrd="0" destOrd="0" presId="urn:microsoft.com/office/officeart/2005/8/layout/arrow2"/>
    <dgm:cxn modelId="{3B3AED2C-2B40-4388-8157-548F923DDA3F}" type="presOf" srcId="{051EAD21-80A4-47B4-8EE8-D60C072A9358}" destId="{581A95CB-55ED-4FA7-9CF7-F5207DE1E598}" srcOrd="0" destOrd="0" presId="urn:microsoft.com/office/officeart/2005/8/layout/arrow2"/>
    <dgm:cxn modelId="{304278A7-F044-46DD-8F06-764504F5898A}" type="presOf" srcId="{AA8250E1-F367-4E5D-9C8D-EF69307A3F59}" destId="{C3FD23E6-1F25-460A-8643-9F435BF244DF}" srcOrd="0" destOrd="0" presId="urn:microsoft.com/office/officeart/2005/8/layout/arrow2"/>
    <dgm:cxn modelId="{AEA6996E-FE73-4C36-8D6E-EF310DF0B614}" type="presOf" srcId="{9A838F08-D598-4265-96DA-8274AD9BEB03}" destId="{FBF56411-906D-4BDF-97D1-BB7255219B0A}" srcOrd="0" destOrd="0" presId="urn:microsoft.com/office/officeart/2005/8/layout/arrow2"/>
    <dgm:cxn modelId="{0E9B8D92-2039-4514-9A40-C8FEDA3567C2}" srcId="{AA8250E1-F367-4E5D-9C8D-EF69307A3F59}" destId="{051EAD21-80A4-47B4-8EE8-D60C072A9358}" srcOrd="1" destOrd="0" parTransId="{B187563E-2217-4AAD-AEB9-EBC79EAB44CC}" sibTransId="{D1360622-2D6F-45FA-80D0-F00EB3ADF3BA}"/>
    <dgm:cxn modelId="{ACC64F2D-CCC1-4967-AEF3-D751E577F492}" type="presOf" srcId="{C430195B-2C8C-4FFB-AA23-8DBD37BA051A}" destId="{6C1A59EB-C2F2-42E4-8300-7FCFEAB2A3A9}" srcOrd="0" destOrd="0" presId="urn:microsoft.com/office/officeart/2005/8/layout/arrow2"/>
    <dgm:cxn modelId="{C4406889-04A4-4C2D-B58B-D100BA1185EC}" srcId="{AA8250E1-F367-4E5D-9C8D-EF69307A3F59}" destId="{9A838F08-D598-4265-96DA-8274AD9BEB03}" srcOrd="2" destOrd="0" parTransId="{A5240CB1-CACD-4CD6-9CD6-60F5664C53E9}" sibTransId="{CB9DAF65-CB44-45D5-8426-7FBB6DC0DDF9}"/>
    <dgm:cxn modelId="{757D0583-C67B-4502-9F6B-C13888AF5ED1}" type="presParOf" srcId="{C3FD23E6-1F25-460A-8643-9F435BF244DF}" destId="{7B96D4BB-97CC-4CF3-9871-01C997F90DD5}" srcOrd="0" destOrd="0" presId="urn:microsoft.com/office/officeart/2005/8/layout/arrow2"/>
    <dgm:cxn modelId="{AA69BD78-D946-4E12-BEAF-A6C82848C2D0}" type="presParOf" srcId="{C3FD23E6-1F25-460A-8643-9F435BF244DF}" destId="{FA87AFE2-36A7-4C6A-9841-A908A6EC6681}" srcOrd="1" destOrd="0" presId="urn:microsoft.com/office/officeart/2005/8/layout/arrow2"/>
    <dgm:cxn modelId="{472F8EF1-3C8A-4EC3-A2AD-D571483625A7}" type="presParOf" srcId="{FA87AFE2-36A7-4C6A-9841-A908A6EC6681}" destId="{BBEC1A8D-D29D-4364-B988-B9C104AA3017}" srcOrd="0" destOrd="0" presId="urn:microsoft.com/office/officeart/2005/8/layout/arrow2"/>
    <dgm:cxn modelId="{BA681A88-3FAE-4F42-B820-816E5BBBADA2}" type="presParOf" srcId="{FA87AFE2-36A7-4C6A-9841-A908A6EC6681}" destId="{6C1A59EB-C2F2-42E4-8300-7FCFEAB2A3A9}" srcOrd="1" destOrd="0" presId="urn:microsoft.com/office/officeart/2005/8/layout/arrow2"/>
    <dgm:cxn modelId="{BE282DAD-0BB7-4D7A-92FE-D9448B48C571}" type="presParOf" srcId="{FA87AFE2-36A7-4C6A-9841-A908A6EC6681}" destId="{EDDE6112-A625-4E63-B3F7-B53A408826E6}" srcOrd="2" destOrd="0" presId="urn:microsoft.com/office/officeart/2005/8/layout/arrow2"/>
    <dgm:cxn modelId="{07506741-52AA-4D1E-B20D-07D045BCA9B4}" type="presParOf" srcId="{FA87AFE2-36A7-4C6A-9841-A908A6EC6681}" destId="{581A95CB-55ED-4FA7-9CF7-F5207DE1E598}" srcOrd="3" destOrd="0" presId="urn:microsoft.com/office/officeart/2005/8/layout/arrow2"/>
    <dgm:cxn modelId="{DC8E5201-DAA0-46FF-95BC-829617EACEF8}" type="presParOf" srcId="{FA87AFE2-36A7-4C6A-9841-A908A6EC6681}" destId="{EC86A60F-CBF4-45A9-BB88-7ADC672A99E9}" srcOrd="4" destOrd="0" presId="urn:microsoft.com/office/officeart/2005/8/layout/arrow2"/>
    <dgm:cxn modelId="{B64D0DB8-C2C0-4CAA-9937-684748659599}" type="presParOf" srcId="{FA87AFE2-36A7-4C6A-9841-A908A6EC6681}" destId="{FBF56411-906D-4BDF-97D1-BB7255219B0A}" srcOrd="5" destOrd="0" presId="urn:microsoft.com/office/officeart/2005/8/layout/arrow2"/>
    <dgm:cxn modelId="{F7F3AD76-B7D3-4097-8BFD-DE926EA62A3A}" type="presParOf" srcId="{FA87AFE2-36A7-4C6A-9841-A908A6EC6681}" destId="{F24D0AC3-68CA-4FD1-8D36-1813E2BBA138}" srcOrd="6" destOrd="0" presId="urn:microsoft.com/office/officeart/2005/8/layout/arrow2"/>
    <dgm:cxn modelId="{2B445A5B-22AC-4DF9-B2EA-E864D7EA30BF}" type="presParOf" srcId="{FA87AFE2-36A7-4C6A-9841-A908A6EC6681}" destId="{86512AE3-5AC0-4826-8885-0DCBFC1EA012}"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33953EF-C74C-4C1F-B1AA-D3A704ADA35B}" type="doc">
      <dgm:prSet loTypeId="urn:microsoft.com/office/officeart/2005/8/layout/process3" loCatId="process" qsTypeId="urn:microsoft.com/office/officeart/2005/8/quickstyle/3d3" qsCatId="3D" csTypeId="urn:microsoft.com/office/officeart/2005/8/colors/accent1_2" csCatId="accent1" phldr="1"/>
      <dgm:spPr/>
      <dgm:t>
        <a:bodyPr/>
        <a:lstStyle/>
        <a:p>
          <a:endParaRPr lang="en-US"/>
        </a:p>
      </dgm:t>
    </dgm:pt>
    <dgm:pt modelId="{A3CC3BB6-0D29-470F-B9CC-74039C7A78CE}">
      <dgm:prSet custT="1"/>
      <dgm:spPr>
        <a:solidFill>
          <a:schemeClr val="accent1">
            <a:lumMod val="75000"/>
          </a:schemeClr>
        </a:solidFill>
        <a:scene3d>
          <a:camera prst="orthographicFront">
            <a:rot lat="0" lon="0" rev="0"/>
          </a:camera>
          <a:lightRig rig="contrasting" dir="t"/>
        </a:scene3d>
        <a:sp3d contourW="19050" prstMaterial="metal">
          <a:bevelT w="88900" h="203200"/>
          <a:bevelB w="165100" h="254000"/>
        </a:sp3d>
      </dgm:spPr>
      <dgm:t>
        <a:bodyPr/>
        <a:lstStyle/>
        <a:p>
          <a:pPr rtl="0"/>
          <a:r>
            <a:rPr lang="en-US" sz="3600" dirty="0" smtClean="0">
              <a:latin typeface="Arial" pitchFamily="34" charset="0"/>
              <a:cs typeface="Arial" pitchFamily="34" charset="0"/>
            </a:rPr>
            <a:t>Successes</a:t>
          </a:r>
          <a:endParaRPr lang="en-US" sz="3600" dirty="0">
            <a:latin typeface="Arial" pitchFamily="34" charset="0"/>
            <a:cs typeface="Arial" pitchFamily="34" charset="0"/>
          </a:endParaRPr>
        </a:p>
      </dgm:t>
    </dgm:pt>
    <dgm:pt modelId="{9502373D-78F9-4421-A33E-F71A88D7BAA1}" type="parTrans" cxnId="{C997966A-E3F4-4075-964C-3B0C4558DF42}">
      <dgm:prSet/>
      <dgm:spPr/>
      <dgm:t>
        <a:bodyPr/>
        <a:lstStyle/>
        <a:p>
          <a:endParaRPr lang="en-US"/>
        </a:p>
      </dgm:t>
    </dgm:pt>
    <dgm:pt modelId="{498F2E46-C150-4BF0-871F-8A0924CCF4EC}" type="sibTrans" cxnId="{C997966A-E3F4-4075-964C-3B0C4558DF42}">
      <dgm:prSet/>
      <dgm:spPr/>
      <dgm:t>
        <a:bodyPr/>
        <a:lstStyle/>
        <a:p>
          <a:endParaRPr lang="en-US"/>
        </a:p>
      </dgm:t>
    </dgm:pt>
    <dgm:pt modelId="{3CFE9940-01A1-4F9B-B654-F54DFBA7B5DD}">
      <dgm:prSet custT="1"/>
      <dgm:spPr/>
      <dgm:t>
        <a:bodyPr/>
        <a:lstStyle/>
        <a:p>
          <a:pPr rtl="0"/>
          <a:r>
            <a:rPr lang="en-US" sz="2000" dirty="0" smtClean="0">
              <a:latin typeface="Arial" pitchFamily="34" charset="0"/>
              <a:cs typeface="Arial" pitchFamily="34" charset="0"/>
            </a:rPr>
            <a:t>Programs well received</a:t>
          </a:r>
          <a:endParaRPr lang="en-US" sz="2000" dirty="0">
            <a:latin typeface="Arial" pitchFamily="34" charset="0"/>
            <a:cs typeface="Arial" pitchFamily="34" charset="0"/>
          </a:endParaRPr>
        </a:p>
      </dgm:t>
    </dgm:pt>
    <dgm:pt modelId="{D5053589-E39A-4077-AA5B-64E3BAE0CE02}" type="parTrans" cxnId="{774D77EC-69DE-4C82-9678-2347D4CB20D9}">
      <dgm:prSet/>
      <dgm:spPr/>
      <dgm:t>
        <a:bodyPr/>
        <a:lstStyle/>
        <a:p>
          <a:endParaRPr lang="en-US"/>
        </a:p>
      </dgm:t>
    </dgm:pt>
    <dgm:pt modelId="{69419AF2-162A-49C2-BEB2-63EFA0418C7E}" type="sibTrans" cxnId="{774D77EC-69DE-4C82-9678-2347D4CB20D9}">
      <dgm:prSet/>
      <dgm:spPr/>
      <dgm:t>
        <a:bodyPr/>
        <a:lstStyle/>
        <a:p>
          <a:endParaRPr lang="en-US"/>
        </a:p>
      </dgm:t>
    </dgm:pt>
    <dgm:pt modelId="{C59CF60A-E8C6-427C-804D-AF26F0C5BA41}">
      <dgm:prSet custT="1"/>
      <dgm:spPr/>
      <dgm:t>
        <a:bodyPr/>
        <a:lstStyle/>
        <a:p>
          <a:pPr rtl="0"/>
          <a:r>
            <a:rPr lang="en-US" sz="2000" dirty="0" smtClean="0">
              <a:latin typeface="Arial" pitchFamily="34" charset="0"/>
              <a:cs typeface="Arial" pitchFamily="34" charset="0"/>
            </a:rPr>
            <a:t>Women engaged and feel supported</a:t>
          </a:r>
          <a:endParaRPr lang="en-US" sz="2000" dirty="0">
            <a:latin typeface="Arial" pitchFamily="34" charset="0"/>
            <a:cs typeface="Arial" pitchFamily="34" charset="0"/>
          </a:endParaRPr>
        </a:p>
      </dgm:t>
    </dgm:pt>
    <dgm:pt modelId="{53DEE191-536C-44FE-80B3-B0483798A00C}" type="parTrans" cxnId="{93B167BF-6A8F-47C5-B08B-8826E82265A4}">
      <dgm:prSet/>
      <dgm:spPr/>
      <dgm:t>
        <a:bodyPr/>
        <a:lstStyle/>
        <a:p>
          <a:endParaRPr lang="en-US"/>
        </a:p>
      </dgm:t>
    </dgm:pt>
    <dgm:pt modelId="{BA4B5CC9-B5F2-4447-BB81-34DCD0FC9322}" type="sibTrans" cxnId="{93B167BF-6A8F-47C5-B08B-8826E82265A4}">
      <dgm:prSet/>
      <dgm:spPr/>
      <dgm:t>
        <a:bodyPr/>
        <a:lstStyle/>
        <a:p>
          <a:endParaRPr lang="en-US"/>
        </a:p>
      </dgm:t>
    </dgm:pt>
    <dgm:pt modelId="{29FA295F-587E-43E9-8FB9-72AB23798C57}">
      <dgm:prSet custT="1"/>
      <dgm:spPr>
        <a:solidFill>
          <a:schemeClr val="accent1">
            <a:lumMod val="75000"/>
          </a:schemeClr>
        </a:solidFill>
      </dgm:spPr>
      <dgm:t>
        <a:bodyPr/>
        <a:lstStyle/>
        <a:p>
          <a:pPr rtl="0"/>
          <a:r>
            <a:rPr lang="en-US" sz="3600" dirty="0" smtClean="0">
              <a:latin typeface="Arial" pitchFamily="34" charset="0"/>
              <a:cs typeface="Arial" pitchFamily="34" charset="0"/>
            </a:rPr>
            <a:t>Challenges</a:t>
          </a:r>
          <a:endParaRPr lang="en-US" sz="3600" dirty="0">
            <a:latin typeface="Arial" pitchFamily="34" charset="0"/>
            <a:cs typeface="Arial" pitchFamily="34" charset="0"/>
          </a:endParaRPr>
        </a:p>
      </dgm:t>
    </dgm:pt>
    <dgm:pt modelId="{2A33502C-41C4-4A5F-B1F4-4F897C5ABB1D}" type="parTrans" cxnId="{10FE2684-B7AA-41F6-89D1-5A900B1BCA67}">
      <dgm:prSet/>
      <dgm:spPr/>
      <dgm:t>
        <a:bodyPr/>
        <a:lstStyle/>
        <a:p>
          <a:endParaRPr lang="en-US"/>
        </a:p>
      </dgm:t>
    </dgm:pt>
    <dgm:pt modelId="{79C6BCE2-C37A-4A40-994C-95BC79B68602}" type="sibTrans" cxnId="{10FE2684-B7AA-41F6-89D1-5A900B1BCA67}">
      <dgm:prSet/>
      <dgm:spPr/>
      <dgm:t>
        <a:bodyPr/>
        <a:lstStyle/>
        <a:p>
          <a:endParaRPr lang="en-US"/>
        </a:p>
      </dgm:t>
    </dgm:pt>
    <dgm:pt modelId="{3DBE07D5-242C-4A2F-B991-AE023C61B0B5}">
      <dgm:prSet custT="1"/>
      <dgm:spPr/>
      <dgm:t>
        <a:bodyPr/>
        <a:lstStyle/>
        <a:p>
          <a:pPr rtl="0"/>
          <a:r>
            <a:rPr lang="en-US" sz="2000" dirty="0" smtClean="0">
              <a:latin typeface="Arial" pitchFamily="34" charset="0"/>
              <a:cs typeface="Arial" pitchFamily="34" charset="0"/>
            </a:rPr>
            <a:t>Optimize impact to effort</a:t>
          </a:r>
          <a:endParaRPr lang="en-US" sz="2000" dirty="0">
            <a:latin typeface="Arial" pitchFamily="34" charset="0"/>
            <a:cs typeface="Arial" pitchFamily="34" charset="0"/>
          </a:endParaRPr>
        </a:p>
      </dgm:t>
    </dgm:pt>
    <dgm:pt modelId="{A7E96CFF-83F9-4DF2-9912-91CD01761B8A}" type="parTrans" cxnId="{AAF90E4F-4D44-4961-BCF9-1DFF58770468}">
      <dgm:prSet/>
      <dgm:spPr/>
      <dgm:t>
        <a:bodyPr/>
        <a:lstStyle/>
        <a:p>
          <a:endParaRPr lang="en-US"/>
        </a:p>
      </dgm:t>
    </dgm:pt>
    <dgm:pt modelId="{485F9DE4-AE40-485D-AC64-4AE6418005F4}" type="sibTrans" cxnId="{AAF90E4F-4D44-4961-BCF9-1DFF58770468}">
      <dgm:prSet/>
      <dgm:spPr/>
      <dgm:t>
        <a:bodyPr/>
        <a:lstStyle/>
        <a:p>
          <a:endParaRPr lang="en-US"/>
        </a:p>
      </dgm:t>
    </dgm:pt>
    <dgm:pt modelId="{6EF99CA0-4CE8-44BB-86B4-D8B896FC6E52}">
      <dgm:prSet custT="1"/>
      <dgm:spPr/>
      <dgm:t>
        <a:bodyPr/>
        <a:lstStyle/>
        <a:p>
          <a:pPr rtl="0"/>
          <a:r>
            <a:rPr lang="en-US" sz="2000" dirty="0" smtClean="0">
              <a:latin typeface="Arial" pitchFamily="34" charset="0"/>
              <a:cs typeface="Arial" pitchFamily="34" charset="0"/>
            </a:rPr>
            <a:t>Infrastructure support</a:t>
          </a:r>
          <a:endParaRPr lang="en-US" sz="2000" dirty="0">
            <a:latin typeface="Arial" pitchFamily="34" charset="0"/>
            <a:cs typeface="Arial" pitchFamily="34" charset="0"/>
          </a:endParaRPr>
        </a:p>
      </dgm:t>
    </dgm:pt>
    <dgm:pt modelId="{78E925FB-20C5-44B4-B56E-A45D859F657F}" type="parTrans" cxnId="{F6125E40-8848-4E3B-B1E0-B3677816F7B5}">
      <dgm:prSet/>
      <dgm:spPr/>
      <dgm:t>
        <a:bodyPr/>
        <a:lstStyle/>
        <a:p>
          <a:endParaRPr lang="en-US"/>
        </a:p>
      </dgm:t>
    </dgm:pt>
    <dgm:pt modelId="{20F6D442-07B1-4CB8-A254-9CD59701CDA4}" type="sibTrans" cxnId="{F6125E40-8848-4E3B-B1E0-B3677816F7B5}">
      <dgm:prSet/>
      <dgm:spPr/>
      <dgm:t>
        <a:bodyPr/>
        <a:lstStyle/>
        <a:p>
          <a:endParaRPr lang="en-US"/>
        </a:p>
      </dgm:t>
    </dgm:pt>
    <dgm:pt modelId="{1A3E7373-597D-4695-80FC-015F223EE1A3}">
      <dgm:prSet custT="1"/>
      <dgm:spPr/>
      <dgm:t>
        <a:bodyPr/>
        <a:lstStyle/>
        <a:p>
          <a:pPr rtl="0"/>
          <a:r>
            <a:rPr lang="en-US" sz="2000" dirty="0" smtClean="0">
              <a:latin typeface="Arial" pitchFamily="34" charset="0"/>
              <a:cs typeface="Arial" pitchFamily="34" charset="0"/>
            </a:rPr>
            <a:t>Organic integration of approaches across campuses</a:t>
          </a:r>
          <a:endParaRPr lang="en-US" sz="2000" dirty="0">
            <a:latin typeface="Arial" pitchFamily="34" charset="0"/>
            <a:cs typeface="Arial" pitchFamily="34" charset="0"/>
          </a:endParaRPr>
        </a:p>
      </dgm:t>
    </dgm:pt>
    <dgm:pt modelId="{D396F693-BA54-4CA2-A41D-8A4FA644F4CD}" type="parTrans" cxnId="{A614B2A9-6614-4C7C-A9CF-9EEE401AF560}">
      <dgm:prSet/>
      <dgm:spPr/>
      <dgm:t>
        <a:bodyPr/>
        <a:lstStyle/>
        <a:p>
          <a:endParaRPr lang="en-US"/>
        </a:p>
      </dgm:t>
    </dgm:pt>
    <dgm:pt modelId="{4291419F-FA3B-4B70-9410-F84F2B1DAEBD}" type="sibTrans" cxnId="{A614B2A9-6614-4C7C-A9CF-9EEE401AF560}">
      <dgm:prSet/>
      <dgm:spPr/>
      <dgm:t>
        <a:bodyPr/>
        <a:lstStyle/>
        <a:p>
          <a:endParaRPr lang="en-US"/>
        </a:p>
      </dgm:t>
    </dgm:pt>
    <dgm:pt modelId="{1C3B9488-71CB-40D1-881A-3A8763150A7F}">
      <dgm:prSet custT="1"/>
      <dgm:spPr/>
      <dgm:t>
        <a:bodyPr/>
        <a:lstStyle/>
        <a:p>
          <a:pPr rtl="0"/>
          <a:r>
            <a:rPr lang="en-US" sz="2000" dirty="0" smtClean="0">
              <a:latin typeface="Arial" pitchFamily="34" charset="0"/>
              <a:cs typeface="Arial" pitchFamily="34" charset="0"/>
            </a:rPr>
            <a:t>Enhancing communication</a:t>
          </a:r>
        </a:p>
        <a:p>
          <a:pPr rtl="0"/>
          <a:r>
            <a:rPr lang="en-US" sz="2000" dirty="0" smtClean="0">
              <a:latin typeface="Arial" pitchFamily="34" charset="0"/>
              <a:cs typeface="Arial" pitchFamily="34" charset="0"/>
            </a:rPr>
            <a:t>and visibility </a:t>
          </a:r>
          <a:endParaRPr lang="en-US" sz="2000" dirty="0">
            <a:latin typeface="Arial" pitchFamily="34" charset="0"/>
            <a:cs typeface="Arial" pitchFamily="34" charset="0"/>
          </a:endParaRPr>
        </a:p>
      </dgm:t>
    </dgm:pt>
    <dgm:pt modelId="{A78595AC-4B97-46A5-A52E-2004F04D9B26}" type="parTrans" cxnId="{D20EFAFA-870D-45D6-8B52-488528ED95D1}">
      <dgm:prSet/>
      <dgm:spPr/>
      <dgm:t>
        <a:bodyPr/>
        <a:lstStyle/>
        <a:p>
          <a:endParaRPr lang="en-US"/>
        </a:p>
      </dgm:t>
    </dgm:pt>
    <dgm:pt modelId="{89E20EE9-74B1-4DEE-98F2-3C1A445547B9}" type="sibTrans" cxnId="{D20EFAFA-870D-45D6-8B52-488528ED95D1}">
      <dgm:prSet/>
      <dgm:spPr/>
      <dgm:t>
        <a:bodyPr/>
        <a:lstStyle/>
        <a:p>
          <a:endParaRPr lang="en-US"/>
        </a:p>
      </dgm:t>
    </dgm:pt>
    <dgm:pt modelId="{81720587-C65A-4618-ABD8-ADB793D91EDE}">
      <dgm:prSet custT="1"/>
      <dgm:spPr/>
      <dgm:t>
        <a:bodyPr/>
        <a:lstStyle/>
        <a:p>
          <a:pPr rtl="0"/>
          <a:endParaRPr lang="en-US" sz="2000" dirty="0">
            <a:latin typeface="Arial" pitchFamily="34" charset="0"/>
            <a:cs typeface="Arial" pitchFamily="34" charset="0"/>
          </a:endParaRPr>
        </a:p>
      </dgm:t>
    </dgm:pt>
    <dgm:pt modelId="{C6CFC32F-90BE-42B9-BAAF-F4FA8ED58DB9}" type="parTrans" cxnId="{D97D5320-C7D5-4F15-84B3-5851841D777A}">
      <dgm:prSet/>
      <dgm:spPr/>
      <dgm:t>
        <a:bodyPr/>
        <a:lstStyle/>
        <a:p>
          <a:endParaRPr lang="en-US"/>
        </a:p>
      </dgm:t>
    </dgm:pt>
    <dgm:pt modelId="{03C5E066-4BC0-4166-A530-03C921F82A16}" type="sibTrans" cxnId="{D97D5320-C7D5-4F15-84B3-5851841D777A}">
      <dgm:prSet/>
      <dgm:spPr/>
      <dgm:t>
        <a:bodyPr/>
        <a:lstStyle/>
        <a:p>
          <a:endParaRPr lang="en-US"/>
        </a:p>
      </dgm:t>
    </dgm:pt>
    <dgm:pt modelId="{398B6EE2-7AA8-4413-8B90-B27A4F4C6832}">
      <dgm:prSet custT="1"/>
      <dgm:spPr/>
      <dgm:t>
        <a:bodyPr/>
        <a:lstStyle/>
        <a:p>
          <a:pPr rtl="0"/>
          <a:endParaRPr lang="en-US" sz="2000" dirty="0">
            <a:latin typeface="Arial" pitchFamily="34" charset="0"/>
            <a:cs typeface="Arial" pitchFamily="34" charset="0"/>
          </a:endParaRPr>
        </a:p>
      </dgm:t>
    </dgm:pt>
    <dgm:pt modelId="{099BA104-7237-4B8A-8DAC-05AB44808493}" type="parTrans" cxnId="{5333B99E-E9B5-48A0-AAE9-0701D2244917}">
      <dgm:prSet/>
      <dgm:spPr/>
      <dgm:t>
        <a:bodyPr/>
        <a:lstStyle/>
        <a:p>
          <a:endParaRPr lang="en-US"/>
        </a:p>
      </dgm:t>
    </dgm:pt>
    <dgm:pt modelId="{9F389A8F-6C1C-4E9C-AC20-32164D63B47C}" type="sibTrans" cxnId="{5333B99E-E9B5-48A0-AAE9-0701D2244917}">
      <dgm:prSet/>
      <dgm:spPr/>
      <dgm:t>
        <a:bodyPr/>
        <a:lstStyle/>
        <a:p>
          <a:endParaRPr lang="en-US"/>
        </a:p>
      </dgm:t>
    </dgm:pt>
    <dgm:pt modelId="{192A1014-1A58-4DCC-BD0C-776A921FD65C}">
      <dgm:prSet custT="1"/>
      <dgm:spPr/>
      <dgm:t>
        <a:bodyPr/>
        <a:lstStyle/>
        <a:p>
          <a:pPr rtl="0"/>
          <a:endParaRPr lang="en-US" sz="2000" dirty="0">
            <a:latin typeface="Arial" pitchFamily="34" charset="0"/>
            <a:cs typeface="Arial" pitchFamily="34" charset="0"/>
          </a:endParaRPr>
        </a:p>
      </dgm:t>
    </dgm:pt>
    <dgm:pt modelId="{250EB4AD-213C-4B89-A5F4-065180FC3417}" type="parTrans" cxnId="{0A38B948-9019-4A76-98CD-2E9175680821}">
      <dgm:prSet/>
      <dgm:spPr/>
      <dgm:t>
        <a:bodyPr/>
        <a:lstStyle/>
        <a:p>
          <a:endParaRPr lang="en-US"/>
        </a:p>
      </dgm:t>
    </dgm:pt>
    <dgm:pt modelId="{B0794CD4-FD41-4629-968C-3CCF7A823EF6}" type="sibTrans" cxnId="{0A38B948-9019-4A76-98CD-2E9175680821}">
      <dgm:prSet/>
      <dgm:spPr/>
      <dgm:t>
        <a:bodyPr/>
        <a:lstStyle/>
        <a:p>
          <a:endParaRPr lang="en-US"/>
        </a:p>
      </dgm:t>
    </dgm:pt>
    <dgm:pt modelId="{10A112D2-E9E4-43E8-BA1D-C963F82B540F}">
      <dgm:prSet custT="1"/>
      <dgm:spPr/>
      <dgm:t>
        <a:bodyPr/>
        <a:lstStyle/>
        <a:p>
          <a:pPr rtl="0"/>
          <a:endParaRPr lang="en-US" sz="2000" dirty="0">
            <a:latin typeface="Arial" pitchFamily="34" charset="0"/>
            <a:cs typeface="Arial" pitchFamily="34" charset="0"/>
          </a:endParaRPr>
        </a:p>
      </dgm:t>
    </dgm:pt>
    <dgm:pt modelId="{2FAA6073-402D-4129-8B2F-8B457804774C}" type="parTrans" cxnId="{E1AE19C0-3DCB-458D-962D-CCF83083E17D}">
      <dgm:prSet/>
      <dgm:spPr/>
      <dgm:t>
        <a:bodyPr/>
        <a:lstStyle/>
        <a:p>
          <a:endParaRPr lang="en-US"/>
        </a:p>
      </dgm:t>
    </dgm:pt>
    <dgm:pt modelId="{6B7B98FE-6FB8-45E8-8250-C2B7BE705E98}" type="sibTrans" cxnId="{E1AE19C0-3DCB-458D-962D-CCF83083E17D}">
      <dgm:prSet/>
      <dgm:spPr/>
      <dgm:t>
        <a:bodyPr/>
        <a:lstStyle/>
        <a:p>
          <a:endParaRPr lang="en-US"/>
        </a:p>
      </dgm:t>
    </dgm:pt>
    <dgm:pt modelId="{70775DA7-C6D2-4ABC-A45F-9D76D8696CF7}" type="pres">
      <dgm:prSet presAssocID="{533953EF-C74C-4C1F-B1AA-D3A704ADA35B}" presName="linearFlow" presStyleCnt="0">
        <dgm:presLayoutVars>
          <dgm:dir/>
          <dgm:animLvl val="lvl"/>
          <dgm:resizeHandles val="exact"/>
        </dgm:presLayoutVars>
      </dgm:prSet>
      <dgm:spPr/>
      <dgm:t>
        <a:bodyPr/>
        <a:lstStyle/>
        <a:p>
          <a:endParaRPr lang="en-US"/>
        </a:p>
      </dgm:t>
    </dgm:pt>
    <dgm:pt modelId="{272805F4-E9E8-400D-94AC-3A4CBCB01029}" type="pres">
      <dgm:prSet presAssocID="{A3CC3BB6-0D29-470F-B9CC-74039C7A78CE}" presName="composite" presStyleCnt="0"/>
      <dgm:spPr/>
      <dgm:t>
        <a:bodyPr/>
        <a:lstStyle/>
        <a:p>
          <a:endParaRPr lang="en-US"/>
        </a:p>
      </dgm:t>
    </dgm:pt>
    <dgm:pt modelId="{89077963-CD8C-4FE3-A47C-751E2850F10B}" type="pres">
      <dgm:prSet presAssocID="{A3CC3BB6-0D29-470F-B9CC-74039C7A78CE}" presName="parTx" presStyleLbl="node1" presStyleIdx="0" presStyleCnt="2">
        <dgm:presLayoutVars>
          <dgm:chMax val="0"/>
          <dgm:chPref val="0"/>
          <dgm:bulletEnabled val="1"/>
        </dgm:presLayoutVars>
      </dgm:prSet>
      <dgm:spPr/>
      <dgm:t>
        <a:bodyPr/>
        <a:lstStyle/>
        <a:p>
          <a:endParaRPr lang="en-US"/>
        </a:p>
      </dgm:t>
    </dgm:pt>
    <dgm:pt modelId="{EAD4D582-1905-481A-B1A4-D895A15E29DF}" type="pres">
      <dgm:prSet presAssocID="{A3CC3BB6-0D29-470F-B9CC-74039C7A78CE}" presName="parSh" presStyleLbl="node1" presStyleIdx="0" presStyleCnt="2" custLinFactNeighborX="10951" custLinFactNeighborY="-152"/>
      <dgm:spPr/>
      <dgm:t>
        <a:bodyPr/>
        <a:lstStyle/>
        <a:p>
          <a:endParaRPr lang="en-US"/>
        </a:p>
      </dgm:t>
    </dgm:pt>
    <dgm:pt modelId="{C6255D93-EF90-46CB-A587-6C02DE8DDDC3}" type="pres">
      <dgm:prSet presAssocID="{A3CC3BB6-0D29-470F-B9CC-74039C7A78CE}" presName="desTx" presStyleLbl="fgAcc1" presStyleIdx="0" presStyleCnt="2" custLinFactNeighborX="11067">
        <dgm:presLayoutVars>
          <dgm:bulletEnabled val="1"/>
        </dgm:presLayoutVars>
      </dgm:prSet>
      <dgm:spPr/>
      <dgm:t>
        <a:bodyPr/>
        <a:lstStyle/>
        <a:p>
          <a:endParaRPr lang="en-US"/>
        </a:p>
      </dgm:t>
    </dgm:pt>
    <dgm:pt modelId="{8346496D-18E2-4B76-9460-682BAD2152CE}" type="pres">
      <dgm:prSet presAssocID="{498F2E46-C150-4BF0-871F-8A0924CCF4EC}" presName="sibTrans" presStyleLbl="sibTrans2D1" presStyleIdx="0" presStyleCnt="1" custFlipVert="1" custScaleX="125077" custScaleY="18974" custLinFactNeighborX="1738" custLinFactNeighborY="15485"/>
      <dgm:spPr>
        <a:prstGeom prst="doubleWave">
          <a:avLst/>
        </a:prstGeom>
      </dgm:spPr>
      <dgm:t>
        <a:bodyPr/>
        <a:lstStyle/>
        <a:p>
          <a:endParaRPr lang="en-US"/>
        </a:p>
      </dgm:t>
    </dgm:pt>
    <dgm:pt modelId="{25F22129-37BF-4369-ADCF-162A3D5CE3F4}" type="pres">
      <dgm:prSet presAssocID="{498F2E46-C150-4BF0-871F-8A0924CCF4EC}" presName="connTx" presStyleLbl="sibTrans2D1" presStyleIdx="0" presStyleCnt="1"/>
      <dgm:spPr/>
      <dgm:t>
        <a:bodyPr/>
        <a:lstStyle/>
        <a:p>
          <a:endParaRPr lang="en-US"/>
        </a:p>
      </dgm:t>
    </dgm:pt>
    <dgm:pt modelId="{2CACC548-CD94-456E-96F7-1F81340E8CE8}" type="pres">
      <dgm:prSet presAssocID="{29FA295F-587E-43E9-8FB9-72AB23798C57}" presName="composite" presStyleCnt="0"/>
      <dgm:spPr/>
      <dgm:t>
        <a:bodyPr/>
        <a:lstStyle/>
        <a:p>
          <a:endParaRPr lang="en-US"/>
        </a:p>
      </dgm:t>
    </dgm:pt>
    <dgm:pt modelId="{D7C0BF8E-341C-494C-B63B-6FBEF3E17F39}" type="pres">
      <dgm:prSet presAssocID="{29FA295F-587E-43E9-8FB9-72AB23798C57}" presName="parTx" presStyleLbl="node1" presStyleIdx="0" presStyleCnt="2">
        <dgm:presLayoutVars>
          <dgm:chMax val="0"/>
          <dgm:chPref val="0"/>
          <dgm:bulletEnabled val="1"/>
        </dgm:presLayoutVars>
      </dgm:prSet>
      <dgm:spPr/>
      <dgm:t>
        <a:bodyPr/>
        <a:lstStyle/>
        <a:p>
          <a:endParaRPr lang="en-US"/>
        </a:p>
      </dgm:t>
    </dgm:pt>
    <dgm:pt modelId="{2DEADCCE-5044-49F7-B4DF-14603EA7ACC8}" type="pres">
      <dgm:prSet presAssocID="{29FA295F-587E-43E9-8FB9-72AB23798C57}" presName="parSh" presStyleLbl="node1" presStyleIdx="1" presStyleCnt="2" custLinFactNeighborX="-8183"/>
      <dgm:spPr/>
      <dgm:t>
        <a:bodyPr/>
        <a:lstStyle/>
        <a:p>
          <a:endParaRPr lang="en-US"/>
        </a:p>
      </dgm:t>
    </dgm:pt>
    <dgm:pt modelId="{4EC2C392-4A06-45D0-8F02-15502639E780}" type="pres">
      <dgm:prSet presAssocID="{29FA295F-587E-43E9-8FB9-72AB23798C57}" presName="desTx" presStyleLbl="fgAcc1" presStyleIdx="1" presStyleCnt="2" custLinFactNeighborX="-8183">
        <dgm:presLayoutVars>
          <dgm:bulletEnabled val="1"/>
        </dgm:presLayoutVars>
      </dgm:prSet>
      <dgm:spPr/>
      <dgm:t>
        <a:bodyPr/>
        <a:lstStyle/>
        <a:p>
          <a:endParaRPr lang="en-US"/>
        </a:p>
      </dgm:t>
    </dgm:pt>
  </dgm:ptLst>
  <dgm:cxnLst>
    <dgm:cxn modelId="{E1AE19C0-3DCB-458D-962D-CCF83083E17D}" srcId="{29FA295F-587E-43E9-8FB9-72AB23798C57}" destId="{10A112D2-E9E4-43E8-BA1D-C963F82B540F}" srcOrd="3" destOrd="0" parTransId="{2FAA6073-402D-4129-8B2F-8B457804774C}" sibTransId="{6B7B98FE-6FB8-45E8-8250-C2B7BE705E98}"/>
    <dgm:cxn modelId="{25D0AA92-21A5-46EE-9B66-0E511869ADD1}" type="presOf" srcId="{29FA295F-587E-43E9-8FB9-72AB23798C57}" destId="{2DEADCCE-5044-49F7-B4DF-14603EA7ACC8}" srcOrd="1" destOrd="0" presId="urn:microsoft.com/office/officeart/2005/8/layout/process3"/>
    <dgm:cxn modelId="{D20EFAFA-870D-45D6-8B52-488528ED95D1}" srcId="{29FA295F-587E-43E9-8FB9-72AB23798C57}" destId="{1C3B9488-71CB-40D1-881A-3A8763150A7F}" srcOrd="4" destOrd="0" parTransId="{A78595AC-4B97-46A5-A52E-2004F04D9B26}" sibTransId="{89E20EE9-74B1-4DEE-98F2-3C1A445547B9}"/>
    <dgm:cxn modelId="{F90547AE-084D-42EC-834E-CF6CB1A9D1F7}" type="presOf" srcId="{498F2E46-C150-4BF0-871F-8A0924CCF4EC}" destId="{8346496D-18E2-4B76-9460-682BAD2152CE}" srcOrd="0" destOrd="0" presId="urn:microsoft.com/office/officeart/2005/8/layout/process3"/>
    <dgm:cxn modelId="{5333B99E-E9B5-48A0-AAE9-0701D2244917}" srcId="{A3CC3BB6-0D29-470F-B9CC-74039C7A78CE}" destId="{398B6EE2-7AA8-4413-8B90-B27A4F4C6832}" srcOrd="3" destOrd="0" parTransId="{099BA104-7237-4B8A-8DAC-05AB44808493}" sibTransId="{9F389A8F-6C1C-4E9C-AC20-32164D63B47C}"/>
    <dgm:cxn modelId="{7FD1547F-CBAB-4AEC-9F1E-4D7FC23C3E77}" type="presOf" srcId="{29FA295F-587E-43E9-8FB9-72AB23798C57}" destId="{D7C0BF8E-341C-494C-B63B-6FBEF3E17F39}" srcOrd="0" destOrd="0" presId="urn:microsoft.com/office/officeart/2005/8/layout/process3"/>
    <dgm:cxn modelId="{D97D5320-C7D5-4F15-84B3-5851841D777A}" srcId="{A3CC3BB6-0D29-470F-B9CC-74039C7A78CE}" destId="{81720587-C65A-4618-ABD8-ADB793D91EDE}" srcOrd="1" destOrd="0" parTransId="{C6CFC32F-90BE-42B9-BAAF-F4FA8ED58DB9}" sibTransId="{03C5E066-4BC0-4166-A530-03C921F82A16}"/>
    <dgm:cxn modelId="{7768D531-8013-43C4-BD9C-AC63AFED5FCD}" type="presOf" srcId="{3CFE9940-01A1-4F9B-B654-F54DFBA7B5DD}" destId="{C6255D93-EF90-46CB-A587-6C02DE8DDDC3}" srcOrd="0" destOrd="0" presId="urn:microsoft.com/office/officeart/2005/8/layout/process3"/>
    <dgm:cxn modelId="{609B5A8D-255D-4E46-849C-1C269939FC6C}" type="presOf" srcId="{A3CC3BB6-0D29-470F-B9CC-74039C7A78CE}" destId="{EAD4D582-1905-481A-B1A4-D895A15E29DF}" srcOrd="1" destOrd="0" presId="urn:microsoft.com/office/officeart/2005/8/layout/process3"/>
    <dgm:cxn modelId="{0DB21BD5-BB64-43A7-8F05-AC857857FB50}" type="presOf" srcId="{6EF99CA0-4CE8-44BB-86B4-D8B896FC6E52}" destId="{4EC2C392-4A06-45D0-8F02-15502639E780}" srcOrd="0" destOrd="2" presId="urn:microsoft.com/office/officeart/2005/8/layout/process3"/>
    <dgm:cxn modelId="{F6125E40-8848-4E3B-B1E0-B3677816F7B5}" srcId="{29FA295F-587E-43E9-8FB9-72AB23798C57}" destId="{6EF99CA0-4CE8-44BB-86B4-D8B896FC6E52}" srcOrd="2" destOrd="0" parTransId="{78E925FB-20C5-44B4-B56E-A45D859F657F}" sibTransId="{20F6D442-07B1-4CB8-A254-9CD59701CDA4}"/>
    <dgm:cxn modelId="{0A38B948-9019-4A76-98CD-2E9175680821}" srcId="{29FA295F-587E-43E9-8FB9-72AB23798C57}" destId="{192A1014-1A58-4DCC-BD0C-776A921FD65C}" srcOrd="1" destOrd="0" parTransId="{250EB4AD-213C-4B89-A5F4-065180FC3417}" sibTransId="{B0794CD4-FD41-4629-968C-3CCF7A823EF6}"/>
    <dgm:cxn modelId="{D0C3DBC9-8C6A-47CA-84CE-FEC951AB046A}" type="presOf" srcId="{1C3B9488-71CB-40D1-881A-3A8763150A7F}" destId="{4EC2C392-4A06-45D0-8F02-15502639E780}" srcOrd="0" destOrd="4" presId="urn:microsoft.com/office/officeart/2005/8/layout/process3"/>
    <dgm:cxn modelId="{A614B2A9-6614-4C7C-A9CF-9EEE401AF560}" srcId="{A3CC3BB6-0D29-470F-B9CC-74039C7A78CE}" destId="{1A3E7373-597D-4695-80FC-015F223EE1A3}" srcOrd="4" destOrd="0" parTransId="{D396F693-BA54-4CA2-A41D-8A4FA644F4CD}" sibTransId="{4291419F-FA3B-4B70-9410-F84F2B1DAEBD}"/>
    <dgm:cxn modelId="{93B167BF-6A8F-47C5-B08B-8826E82265A4}" srcId="{A3CC3BB6-0D29-470F-B9CC-74039C7A78CE}" destId="{C59CF60A-E8C6-427C-804D-AF26F0C5BA41}" srcOrd="2" destOrd="0" parTransId="{53DEE191-536C-44FE-80B3-B0483798A00C}" sibTransId="{BA4B5CC9-B5F2-4447-BB81-34DCD0FC9322}"/>
    <dgm:cxn modelId="{64970BCE-D416-46E9-AA64-1B957689B6D8}" type="presOf" srcId="{10A112D2-E9E4-43E8-BA1D-C963F82B540F}" destId="{4EC2C392-4A06-45D0-8F02-15502639E780}" srcOrd="0" destOrd="3" presId="urn:microsoft.com/office/officeart/2005/8/layout/process3"/>
    <dgm:cxn modelId="{BBBD3464-6B50-4D43-ABBF-EC42040A134E}" type="presOf" srcId="{498F2E46-C150-4BF0-871F-8A0924CCF4EC}" destId="{25F22129-37BF-4369-ADCF-162A3D5CE3F4}" srcOrd="1" destOrd="0" presId="urn:microsoft.com/office/officeart/2005/8/layout/process3"/>
    <dgm:cxn modelId="{6389E74F-9D5F-44A3-BB6C-9BFC9B7D42BE}" type="presOf" srcId="{C59CF60A-E8C6-427C-804D-AF26F0C5BA41}" destId="{C6255D93-EF90-46CB-A587-6C02DE8DDDC3}" srcOrd="0" destOrd="2" presId="urn:microsoft.com/office/officeart/2005/8/layout/process3"/>
    <dgm:cxn modelId="{10FE2684-B7AA-41F6-89D1-5A900B1BCA67}" srcId="{533953EF-C74C-4C1F-B1AA-D3A704ADA35B}" destId="{29FA295F-587E-43E9-8FB9-72AB23798C57}" srcOrd="1" destOrd="0" parTransId="{2A33502C-41C4-4A5F-B1F4-4F897C5ABB1D}" sibTransId="{79C6BCE2-C37A-4A40-994C-95BC79B68602}"/>
    <dgm:cxn modelId="{7B82CB3B-AAC1-4986-BA4A-E962777A0C67}" type="presOf" srcId="{A3CC3BB6-0D29-470F-B9CC-74039C7A78CE}" destId="{89077963-CD8C-4FE3-A47C-751E2850F10B}" srcOrd="0" destOrd="0" presId="urn:microsoft.com/office/officeart/2005/8/layout/process3"/>
    <dgm:cxn modelId="{E4052116-8FFF-4260-8F2A-0B0D3846431F}" type="presOf" srcId="{3DBE07D5-242C-4A2F-B991-AE023C61B0B5}" destId="{4EC2C392-4A06-45D0-8F02-15502639E780}" srcOrd="0" destOrd="0" presId="urn:microsoft.com/office/officeart/2005/8/layout/process3"/>
    <dgm:cxn modelId="{774D77EC-69DE-4C82-9678-2347D4CB20D9}" srcId="{A3CC3BB6-0D29-470F-B9CC-74039C7A78CE}" destId="{3CFE9940-01A1-4F9B-B654-F54DFBA7B5DD}" srcOrd="0" destOrd="0" parTransId="{D5053589-E39A-4077-AA5B-64E3BAE0CE02}" sibTransId="{69419AF2-162A-49C2-BEB2-63EFA0418C7E}"/>
    <dgm:cxn modelId="{E6746350-C5FB-4561-9A9C-06D07804BDB7}" type="presOf" srcId="{192A1014-1A58-4DCC-BD0C-776A921FD65C}" destId="{4EC2C392-4A06-45D0-8F02-15502639E780}" srcOrd="0" destOrd="1" presId="urn:microsoft.com/office/officeart/2005/8/layout/process3"/>
    <dgm:cxn modelId="{E96B8DBA-7D87-40EA-94C1-811B11E6B0E8}" type="presOf" srcId="{81720587-C65A-4618-ABD8-ADB793D91EDE}" destId="{C6255D93-EF90-46CB-A587-6C02DE8DDDC3}" srcOrd="0" destOrd="1" presId="urn:microsoft.com/office/officeart/2005/8/layout/process3"/>
    <dgm:cxn modelId="{C997966A-E3F4-4075-964C-3B0C4558DF42}" srcId="{533953EF-C74C-4C1F-B1AA-D3A704ADA35B}" destId="{A3CC3BB6-0D29-470F-B9CC-74039C7A78CE}" srcOrd="0" destOrd="0" parTransId="{9502373D-78F9-4421-A33E-F71A88D7BAA1}" sibTransId="{498F2E46-C150-4BF0-871F-8A0924CCF4EC}"/>
    <dgm:cxn modelId="{4D9E8E1B-C2A5-4A96-8B22-E09820E7B1E3}" type="presOf" srcId="{1A3E7373-597D-4695-80FC-015F223EE1A3}" destId="{C6255D93-EF90-46CB-A587-6C02DE8DDDC3}" srcOrd="0" destOrd="4" presId="urn:microsoft.com/office/officeart/2005/8/layout/process3"/>
    <dgm:cxn modelId="{57C24A3E-A113-4AE0-AE29-3E8A9F9FB48A}" type="presOf" srcId="{398B6EE2-7AA8-4413-8B90-B27A4F4C6832}" destId="{C6255D93-EF90-46CB-A587-6C02DE8DDDC3}" srcOrd="0" destOrd="3" presId="urn:microsoft.com/office/officeart/2005/8/layout/process3"/>
    <dgm:cxn modelId="{18C08C21-11FA-4E78-8E91-9A4F62D5A0C6}" type="presOf" srcId="{533953EF-C74C-4C1F-B1AA-D3A704ADA35B}" destId="{70775DA7-C6D2-4ABC-A45F-9D76D8696CF7}" srcOrd="0" destOrd="0" presId="urn:microsoft.com/office/officeart/2005/8/layout/process3"/>
    <dgm:cxn modelId="{AAF90E4F-4D44-4961-BCF9-1DFF58770468}" srcId="{29FA295F-587E-43E9-8FB9-72AB23798C57}" destId="{3DBE07D5-242C-4A2F-B991-AE023C61B0B5}" srcOrd="0" destOrd="0" parTransId="{A7E96CFF-83F9-4DF2-9912-91CD01761B8A}" sibTransId="{485F9DE4-AE40-485D-AC64-4AE6418005F4}"/>
    <dgm:cxn modelId="{8020C590-22D7-47DE-9F27-B54BC9BF148D}" type="presParOf" srcId="{70775DA7-C6D2-4ABC-A45F-9D76D8696CF7}" destId="{272805F4-E9E8-400D-94AC-3A4CBCB01029}" srcOrd="0" destOrd="0" presId="urn:microsoft.com/office/officeart/2005/8/layout/process3"/>
    <dgm:cxn modelId="{71494A4F-FB27-4069-9079-582E88287FE6}" type="presParOf" srcId="{272805F4-E9E8-400D-94AC-3A4CBCB01029}" destId="{89077963-CD8C-4FE3-A47C-751E2850F10B}" srcOrd="0" destOrd="0" presId="urn:microsoft.com/office/officeart/2005/8/layout/process3"/>
    <dgm:cxn modelId="{2114C0AF-CCEA-4076-BC8A-4FB5E2351246}" type="presParOf" srcId="{272805F4-E9E8-400D-94AC-3A4CBCB01029}" destId="{EAD4D582-1905-481A-B1A4-D895A15E29DF}" srcOrd="1" destOrd="0" presId="urn:microsoft.com/office/officeart/2005/8/layout/process3"/>
    <dgm:cxn modelId="{F4EA1F3E-6A54-48A0-981C-049B3CFB746C}" type="presParOf" srcId="{272805F4-E9E8-400D-94AC-3A4CBCB01029}" destId="{C6255D93-EF90-46CB-A587-6C02DE8DDDC3}" srcOrd="2" destOrd="0" presId="urn:microsoft.com/office/officeart/2005/8/layout/process3"/>
    <dgm:cxn modelId="{5C40A728-3CCD-42E5-BD7A-ABB3D273DB5A}" type="presParOf" srcId="{70775DA7-C6D2-4ABC-A45F-9D76D8696CF7}" destId="{8346496D-18E2-4B76-9460-682BAD2152CE}" srcOrd="1" destOrd="0" presId="urn:microsoft.com/office/officeart/2005/8/layout/process3"/>
    <dgm:cxn modelId="{D986B74F-0844-4A2D-B14C-7D422A52B832}" type="presParOf" srcId="{8346496D-18E2-4B76-9460-682BAD2152CE}" destId="{25F22129-37BF-4369-ADCF-162A3D5CE3F4}" srcOrd="0" destOrd="0" presId="urn:microsoft.com/office/officeart/2005/8/layout/process3"/>
    <dgm:cxn modelId="{CA129E6F-84FB-405F-9410-D20BB6F3BB50}" type="presParOf" srcId="{70775DA7-C6D2-4ABC-A45F-9D76D8696CF7}" destId="{2CACC548-CD94-456E-96F7-1F81340E8CE8}" srcOrd="2" destOrd="0" presId="urn:microsoft.com/office/officeart/2005/8/layout/process3"/>
    <dgm:cxn modelId="{FC1E40CC-FFED-449A-80A9-45AE6E7CB8B5}" type="presParOf" srcId="{2CACC548-CD94-456E-96F7-1F81340E8CE8}" destId="{D7C0BF8E-341C-494C-B63B-6FBEF3E17F39}" srcOrd="0" destOrd="0" presId="urn:microsoft.com/office/officeart/2005/8/layout/process3"/>
    <dgm:cxn modelId="{4B5FC90D-F31E-4FB8-B326-854BC8AC6BF4}" type="presParOf" srcId="{2CACC548-CD94-456E-96F7-1F81340E8CE8}" destId="{2DEADCCE-5044-49F7-B4DF-14603EA7ACC8}" srcOrd="1" destOrd="0" presId="urn:microsoft.com/office/officeart/2005/8/layout/process3"/>
    <dgm:cxn modelId="{883CDFF2-3BB3-47C9-972F-DFA4D9E27802}" type="presParOf" srcId="{2CACC548-CD94-456E-96F7-1F81340E8CE8}" destId="{4EC2C392-4A06-45D0-8F02-15502639E780}"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80D6F7-0E66-4121-8A51-2A59AD5EA94E}" type="doc">
      <dgm:prSet loTypeId="urn:microsoft.com/office/officeart/2005/8/layout/venn1" loCatId="relationship" qsTypeId="urn:microsoft.com/office/officeart/2005/8/quickstyle/3d1" qsCatId="3D" csTypeId="urn:microsoft.com/office/officeart/2005/8/colors/accent1_2" csCatId="accent1" phldr="1"/>
      <dgm:spPr/>
      <dgm:t>
        <a:bodyPr/>
        <a:lstStyle/>
        <a:p>
          <a:endParaRPr lang="en-US"/>
        </a:p>
      </dgm:t>
    </dgm:pt>
    <dgm:pt modelId="{774AAFE9-2EEB-47D6-8046-3FFC88683C03}">
      <dgm:prSet custT="1"/>
      <dgm:spPr/>
      <dgm:t>
        <a:bodyPr/>
        <a:lstStyle/>
        <a:p>
          <a:pPr rtl="0"/>
          <a:r>
            <a:rPr lang="en-US" sz="1800" baseline="0" dirty="0" smtClean="0">
              <a:solidFill>
                <a:schemeClr val="tx2"/>
              </a:solidFill>
            </a:rPr>
            <a:t>Provide resources and support for engagement and success in science</a:t>
          </a:r>
          <a:endParaRPr lang="en-US" sz="1800" baseline="0" dirty="0">
            <a:solidFill>
              <a:schemeClr val="tx2"/>
            </a:solidFill>
          </a:endParaRPr>
        </a:p>
      </dgm:t>
    </dgm:pt>
    <dgm:pt modelId="{406D9563-71FB-49AD-BA4A-A1634DEFBD79}" type="parTrans" cxnId="{9CE75161-BD36-40C4-BD14-9AD21CA0EBD6}">
      <dgm:prSet/>
      <dgm:spPr/>
      <dgm:t>
        <a:bodyPr/>
        <a:lstStyle/>
        <a:p>
          <a:endParaRPr lang="en-US"/>
        </a:p>
      </dgm:t>
    </dgm:pt>
    <dgm:pt modelId="{07CADB93-EF26-447A-B461-3E41004E8811}" type="sibTrans" cxnId="{9CE75161-BD36-40C4-BD14-9AD21CA0EBD6}">
      <dgm:prSet/>
      <dgm:spPr/>
      <dgm:t>
        <a:bodyPr/>
        <a:lstStyle/>
        <a:p>
          <a:endParaRPr lang="en-US"/>
        </a:p>
      </dgm:t>
    </dgm:pt>
    <dgm:pt modelId="{79C2B512-3719-4C79-AC76-1E073997F6C0}">
      <dgm:prSet custT="1"/>
      <dgm:spPr/>
      <dgm:t>
        <a:bodyPr/>
        <a:lstStyle/>
        <a:p>
          <a:pPr rtl="0"/>
          <a:r>
            <a:rPr lang="en-US" sz="1800" baseline="0" dirty="0" smtClean="0">
              <a:solidFill>
                <a:schemeClr val="tx2"/>
              </a:solidFill>
            </a:rPr>
            <a:t>Contribute to the development of visionary leaders</a:t>
          </a:r>
          <a:endParaRPr lang="en-US" sz="1800" baseline="0" dirty="0">
            <a:solidFill>
              <a:schemeClr val="tx2"/>
            </a:solidFill>
          </a:endParaRPr>
        </a:p>
      </dgm:t>
    </dgm:pt>
    <dgm:pt modelId="{89507A75-5913-48D2-93D7-004F969F75D2}" type="parTrans" cxnId="{BAC5CEB7-0BD4-40F3-BF90-90EDBA4FE2E4}">
      <dgm:prSet/>
      <dgm:spPr/>
      <dgm:t>
        <a:bodyPr/>
        <a:lstStyle/>
        <a:p>
          <a:endParaRPr lang="en-US"/>
        </a:p>
      </dgm:t>
    </dgm:pt>
    <dgm:pt modelId="{E4BA8CA4-CB35-40E0-927F-CF448FCA4BDF}" type="sibTrans" cxnId="{BAC5CEB7-0BD4-40F3-BF90-90EDBA4FE2E4}">
      <dgm:prSet/>
      <dgm:spPr/>
      <dgm:t>
        <a:bodyPr/>
        <a:lstStyle/>
        <a:p>
          <a:endParaRPr lang="en-US"/>
        </a:p>
      </dgm:t>
    </dgm:pt>
    <dgm:pt modelId="{E6251EB8-BEB5-49C2-8AB0-6CC2662A702E}">
      <dgm:prSet custT="1"/>
      <dgm:spPr/>
      <dgm:t>
        <a:bodyPr/>
        <a:lstStyle/>
        <a:p>
          <a:pPr rtl="0"/>
          <a:r>
            <a:rPr lang="en-US" sz="1800" baseline="0" dirty="0" smtClean="0">
              <a:solidFill>
                <a:srgbClr val="080604"/>
              </a:solidFill>
            </a:rPr>
            <a:t>Serve as a national model for the advancement of women in science within higher education</a:t>
          </a:r>
          <a:endParaRPr lang="en-US" sz="1800" baseline="0" dirty="0">
            <a:solidFill>
              <a:srgbClr val="080604"/>
            </a:solidFill>
          </a:endParaRPr>
        </a:p>
      </dgm:t>
    </dgm:pt>
    <dgm:pt modelId="{0EDC1657-8FF3-43D9-849B-95D5FD2C27F7}" type="parTrans" cxnId="{AE3850CA-9F37-471A-B9CF-8A72D9B139EF}">
      <dgm:prSet/>
      <dgm:spPr/>
      <dgm:t>
        <a:bodyPr/>
        <a:lstStyle/>
        <a:p>
          <a:endParaRPr lang="en-US"/>
        </a:p>
      </dgm:t>
    </dgm:pt>
    <dgm:pt modelId="{AB26CDFE-BDC3-4C83-8234-135648C5142A}" type="sibTrans" cxnId="{AE3850CA-9F37-471A-B9CF-8A72D9B139EF}">
      <dgm:prSet/>
      <dgm:spPr/>
      <dgm:t>
        <a:bodyPr/>
        <a:lstStyle/>
        <a:p>
          <a:endParaRPr lang="en-US"/>
        </a:p>
      </dgm:t>
    </dgm:pt>
    <dgm:pt modelId="{1338DD1C-7BD8-4DE6-A54E-4C253F2EC8C4}">
      <dgm:prSet/>
      <dgm:spPr/>
      <dgm:t>
        <a:bodyPr/>
        <a:lstStyle/>
        <a:p>
          <a:pPr rtl="0"/>
          <a:r>
            <a:rPr lang="en-US" baseline="0" dirty="0" smtClean="0">
              <a:solidFill>
                <a:srgbClr val="000000"/>
              </a:solidFill>
            </a:rPr>
            <a:t>Increase visibility and celebrate the success of distinguished women</a:t>
          </a:r>
          <a:endParaRPr lang="en-US" baseline="0" dirty="0">
            <a:solidFill>
              <a:srgbClr val="000000"/>
            </a:solidFill>
          </a:endParaRPr>
        </a:p>
      </dgm:t>
    </dgm:pt>
    <dgm:pt modelId="{663FC303-B1FB-4793-87A7-463DCE2CD448}" type="parTrans" cxnId="{5B463BBD-1EAE-4E6F-8E34-E16A4106D1B7}">
      <dgm:prSet/>
      <dgm:spPr/>
      <dgm:t>
        <a:bodyPr/>
        <a:lstStyle/>
        <a:p>
          <a:endParaRPr lang="en-US"/>
        </a:p>
      </dgm:t>
    </dgm:pt>
    <dgm:pt modelId="{877BA341-C964-434C-91F9-00D981AFF7D5}" type="sibTrans" cxnId="{5B463BBD-1EAE-4E6F-8E34-E16A4106D1B7}">
      <dgm:prSet/>
      <dgm:spPr/>
      <dgm:t>
        <a:bodyPr/>
        <a:lstStyle/>
        <a:p>
          <a:endParaRPr lang="en-US"/>
        </a:p>
      </dgm:t>
    </dgm:pt>
    <dgm:pt modelId="{45BC3816-4E1B-4A96-85BA-8BF18AE099DF}">
      <dgm:prSet/>
      <dgm:spPr/>
      <dgm:t>
        <a:bodyPr/>
        <a:lstStyle/>
        <a:p>
          <a:pPr algn="ctr" rtl="0"/>
          <a:r>
            <a:rPr lang="en-US" baseline="0" dirty="0" smtClean="0">
              <a:solidFill>
                <a:schemeClr val="tx2"/>
              </a:solidFill>
            </a:rPr>
            <a:t>Make the university a more family-friendly institution</a:t>
          </a:r>
          <a:r>
            <a:rPr lang="en-US" dirty="0" smtClean="0"/>
            <a:t>	</a:t>
          </a:r>
          <a:endParaRPr lang="en-US" dirty="0"/>
        </a:p>
      </dgm:t>
    </dgm:pt>
    <dgm:pt modelId="{A9E8989C-8C5F-425B-BE2C-9FB2E8CDFF51}" type="parTrans" cxnId="{61D9178D-9A3E-4790-A10F-EB8A124DC06A}">
      <dgm:prSet/>
      <dgm:spPr/>
      <dgm:t>
        <a:bodyPr/>
        <a:lstStyle/>
        <a:p>
          <a:endParaRPr lang="en-US"/>
        </a:p>
      </dgm:t>
    </dgm:pt>
    <dgm:pt modelId="{29AB1114-0FC0-416A-8986-E8D2C1F7B37C}" type="sibTrans" cxnId="{61D9178D-9A3E-4790-A10F-EB8A124DC06A}">
      <dgm:prSet/>
      <dgm:spPr/>
      <dgm:t>
        <a:bodyPr/>
        <a:lstStyle/>
        <a:p>
          <a:endParaRPr lang="en-US"/>
        </a:p>
      </dgm:t>
    </dgm:pt>
    <dgm:pt modelId="{E6F10C34-808D-4BFE-BB8D-2DE212EF45D0}" type="pres">
      <dgm:prSet presAssocID="{2A80D6F7-0E66-4121-8A51-2A59AD5EA94E}" presName="compositeShape" presStyleCnt="0">
        <dgm:presLayoutVars>
          <dgm:chMax val="7"/>
          <dgm:dir/>
          <dgm:resizeHandles val="exact"/>
        </dgm:presLayoutVars>
      </dgm:prSet>
      <dgm:spPr/>
      <dgm:t>
        <a:bodyPr/>
        <a:lstStyle/>
        <a:p>
          <a:endParaRPr lang="en-US"/>
        </a:p>
      </dgm:t>
    </dgm:pt>
    <dgm:pt modelId="{B93D91CA-94B8-41A0-8EAF-56BD8A87B993}" type="pres">
      <dgm:prSet presAssocID="{774AAFE9-2EEB-47D6-8046-3FFC88683C03}" presName="circ1" presStyleLbl="vennNode1" presStyleIdx="0" presStyleCnt="5"/>
      <dgm:spPr/>
      <dgm:t>
        <a:bodyPr/>
        <a:lstStyle/>
        <a:p>
          <a:endParaRPr lang="en-US"/>
        </a:p>
      </dgm:t>
    </dgm:pt>
    <dgm:pt modelId="{52180731-BBCB-4695-A5B7-0B639F2F221A}" type="pres">
      <dgm:prSet presAssocID="{774AAFE9-2EEB-47D6-8046-3FFC88683C03}" presName="circ1Tx" presStyleLbl="revTx" presStyleIdx="0" presStyleCnt="0" custScaleX="111910" custLinFactNeighborX="940" custLinFactNeighborY="3248">
        <dgm:presLayoutVars>
          <dgm:chMax val="0"/>
          <dgm:chPref val="0"/>
          <dgm:bulletEnabled val="1"/>
        </dgm:presLayoutVars>
      </dgm:prSet>
      <dgm:spPr/>
      <dgm:t>
        <a:bodyPr/>
        <a:lstStyle/>
        <a:p>
          <a:endParaRPr lang="en-US"/>
        </a:p>
      </dgm:t>
    </dgm:pt>
    <dgm:pt modelId="{A22C8C7C-8E56-444D-894C-E7E656A36D9A}" type="pres">
      <dgm:prSet presAssocID="{79C2B512-3719-4C79-AC76-1E073997F6C0}" presName="circ2" presStyleLbl="vennNode1" presStyleIdx="1" presStyleCnt="5"/>
      <dgm:spPr/>
      <dgm:t>
        <a:bodyPr/>
        <a:lstStyle/>
        <a:p>
          <a:endParaRPr lang="en-US"/>
        </a:p>
      </dgm:t>
    </dgm:pt>
    <dgm:pt modelId="{FBBE5197-8D15-45BF-99D9-FBF6AF2549AD}" type="pres">
      <dgm:prSet presAssocID="{79C2B512-3719-4C79-AC76-1E073997F6C0}" presName="circ2Tx" presStyleLbl="revTx" presStyleIdx="0" presStyleCnt="0" custScaleX="121153" custLinFactNeighborX="3145" custLinFactNeighborY="-7482">
        <dgm:presLayoutVars>
          <dgm:chMax val="0"/>
          <dgm:chPref val="0"/>
          <dgm:bulletEnabled val="1"/>
        </dgm:presLayoutVars>
      </dgm:prSet>
      <dgm:spPr/>
      <dgm:t>
        <a:bodyPr/>
        <a:lstStyle/>
        <a:p>
          <a:endParaRPr lang="en-US"/>
        </a:p>
      </dgm:t>
    </dgm:pt>
    <dgm:pt modelId="{466ACB4B-18D7-4076-819E-6B024B472A30}" type="pres">
      <dgm:prSet presAssocID="{E6251EB8-BEB5-49C2-8AB0-6CC2662A702E}" presName="circ3" presStyleLbl="vennNode1" presStyleIdx="2" presStyleCnt="5"/>
      <dgm:spPr/>
      <dgm:t>
        <a:bodyPr/>
        <a:lstStyle/>
        <a:p>
          <a:endParaRPr lang="en-US"/>
        </a:p>
      </dgm:t>
    </dgm:pt>
    <dgm:pt modelId="{DE6CEB6E-CB7A-4E3B-A11F-C954AB4C5455}" type="pres">
      <dgm:prSet presAssocID="{E6251EB8-BEB5-49C2-8AB0-6CC2662A702E}" presName="circ3Tx" presStyleLbl="revTx" presStyleIdx="0" presStyleCnt="0" custScaleX="139436" custScaleY="120709" custLinFactNeighborX="13628" custLinFactNeighborY="-7482">
        <dgm:presLayoutVars>
          <dgm:chMax val="0"/>
          <dgm:chPref val="0"/>
          <dgm:bulletEnabled val="1"/>
        </dgm:presLayoutVars>
      </dgm:prSet>
      <dgm:spPr/>
      <dgm:t>
        <a:bodyPr/>
        <a:lstStyle/>
        <a:p>
          <a:endParaRPr lang="en-US"/>
        </a:p>
      </dgm:t>
    </dgm:pt>
    <dgm:pt modelId="{F497E1E8-192D-4CF9-AE86-66490E32B7B4}" type="pres">
      <dgm:prSet presAssocID="{1338DD1C-7BD8-4DE6-A54E-4C253F2EC8C4}" presName="circ4" presStyleLbl="vennNode1" presStyleIdx="3" presStyleCnt="5"/>
      <dgm:spPr/>
      <dgm:t>
        <a:bodyPr/>
        <a:lstStyle/>
        <a:p>
          <a:endParaRPr lang="en-US"/>
        </a:p>
      </dgm:t>
    </dgm:pt>
    <dgm:pt modelId="{F4A063FA-9D46-417D-8578-B748CB781620}" type="pres">
      <dgm:prSet presAssocID="{1338DD1C-7BD8-4DE6-A54E-4C253F2EC8C4}" presName="circ4Tx" presStyleLbl="revTx" presStyleIdx="0" presStyleCnt="0" custScaleX="122421" custLinFactNeighborX="-13628" custLinFactNeighborY="-11972">
        <dgm:presLayoutVars>
          <dgm:chMax val="0"/>
          <dgm:chPref val="0"/>
          <dgm:bulletEnabled val="1"/>
        </dgm:presLayoutVars>
      </dgm:prSet>
      <dgm:spPr/>
      <dgm:t>
        <a:bodyPr/>
        <a:lstStyle/>
        <a:p>
          <a:endParaRPr lang="en-US"/>
        </a:p>
      </dgm:t>
    </dgm:pt>
    <dgm:pt modelId="{6C70CD11-F7AA-4E74-996D-A390EE0C46E6}" type="pres">
      <dgm:prSet presAssocID="{45BC3816-4E1B-4A96-85BA-8BF18AE099DF}" presName="circ5" presStyleLbl="vennNode1" presStyleIdx="4" presStyleCnt="5"/>
      <dgm:spPr/>
      <dgm:t>
        <a:bodyPr/>
        <a:lstStyle/>
        <a:p>
          <a:endParaRPr lang="en-US"/>
        </a:p>
      </dgm:t>
    </dgm:pt>
    <dgm:pt modelId="{A9615045-E2A7-40DB-81B9-3179584FB225}" type="pres">
      <dgm:prSet presAssocID="{45BC3816-4E1B-4A96-85BA-8BF18AE099DF}" presName="circ5Tx" presStyleLbl="revTx" presStyleIdx="0" presStyleCnt="0" custScaleX="115052" custScaleY="103747" custLinFactNeighborX="-4193" custLinFactNeighborY="-4489">
        <dgm:presLayoutVars>
          <dgm:chMax val="0"/>
          <dgm:chPref val="0"/>
          <dgm:bulletEnabled val="1"/>
        </dgm:presLayoutVars>
      </dgm:prSet>
      <dgm:spPr/>
      <dgm:t>
        <a:bodyPr/>
        <a:lstStyle/>
        <a:p>
          <a:endParaRPr lang="en-US"/>
        </a:p>
      </dgm:t>
    </dgm:pt>
  </dgm:ptLst>
  <dgm:cxnLst>
    <dgm:cxn modelId="{89EAE69F-A1BC-4143-94A8-5C666D70D4AE}" type="presOf" srcId="{45BC3816-4E1B-4A96-85BA-8BF18AE099DF}" destId="{A9615045-E2A7-40DB-81B9-3179584FB225}" srcOrd="0" destOrd="0" presId="urn:microsoft.com/office/officeart/2005/8/layout/venn1"/>
    <dgm:cxn modelId="{9CE75161-BD36-40C4-BD14-9AD21CA0EBD6}" srcId="{2A80D6F7-0E66-4121-8A51-2A59AD5EA94E}" destId="{774AAFE9-2EEB-47D6-8046-3FFC88683C03}" srcOrd="0" destOrd="0" parTransId="{406D9563-71FB-49AD-BA4A-A1634DEFBD79}" sibTransId="{07CADB93-EF26-447A-B461-3E41004E8811}"/>
    <dgm:cxn modelId="{CB830C64-B898-4CF4-85A0-D3D2EAC599DD}" type="presOf" srcId="{79C2B512-3719-4C79-AC76-1E073997F6C0}" destId="{FBBE5197-8D15-45BF-99D9-FBF6AF2549AD}" srcOrd="0" destOrd="0" presId="urn:microsoft.com/office/officeart/2005/8/layout/venn1"/>
    <dgm:cxn modelId="{F2918F77-E4F8-4FEA-A7DB-131C653E6378}" type="presOf" srcId="{E6251EB8-BEB5-49C2-8AB0-6CC2662A702E}" destId="{DE6CEB6E-CB7A-4E3B-A11F-C954AB4C5455}" srcOrd="0" destOrd="0" presId="urn:microsoft.com/office/officeart/2005/8/layout/venn1"/>
    <dgm:cxn modelId="{1D1C1106-FE62-4786-A846-27EA09DF1F61}" type="presOf" srcId="{2A80D6F7-0E66-4121-8A51-2A59AD5EA94E}" destId="{E6F10C34-808D-4BFE-BB8D-2DE212EF45D0}" srcOrd="0" destOrd="0" presId="urn:microsoft.com/office/officeart/2005/8/layout/venn1"/>
    <dgm:cxn modelId="{AE3850CA-9F37-471A-B9CF-8A72D9B139EF}" srcId="{2A80D6F7-0E66-4121-8A51-2A59AD5EA94E}" destId="{E6251EB8-BEB5-49C2-8AB0-6CC2662A702E}" srcOrd="2" destOrd="0" parTransId="{0EDC1657-8FF3-43D9-849B-95D5FD2C27F7}" sibTransId="{AB26CDFE-BDC3-4C83-8234-135648C5142A}"/>
    <dgm:cxn modelId="{5B463BBD-1EAE-4E6F-8E34-E16A4106D1B7}" srcId="{2A80D6F7-0E66-4121-8A51-2A59AD5EA94E}" destId="{1338DD1C-7BD8-4DE6-A54E-4C253F2EC8C4}" srcOrd="3" destOrd="0" parTransId="{663FC303-B1FB-4793-87A7-463DCE2CD448}" sibTransId="{877BA341-C964-434C-91F9-00D981AFF7D5}"/>
    <dgm:cxn modelId="{3C167FBA-3927-4053-BF4F-60E83D5C93BA}" type="presOf" srcId="{774AAFE9-2EEB-47D6-8046-3FFC88683C03}" destId="{52180731-BBCB-4695-A5B7-0B639F2F221A}" srcOrd="0" destOrd="0" presId="urn:microsoft.com/office/officeart/2005/8/layout/venn1"/>
    <dgm:cxn modelId="{61D9178D-9A3E-4790-A10F-EB8A124DC06A}" srcId="{2A80D6F7-0E66-4121-8A51-2A59AD5EA94E}" destId="{45BC3816-4E1B-4A96-85BA-8BF18AE099DF}" srcOrd="4" destOrd="0" parTransId="{A9E8989C-8C5F-425B-BE2C-9FB2E8CDFF51}" sibTransId="{29AB1114-0FC0-416A-8986-E8D2C1F7B37C}"/>
    <dgm:cxn modelId="{BAC5CEB7-0BD4-40F3-BF90-90EDBA4FE2E4}" srcId="{2A80D6F7-0E66-4121-8A51-2A59AD5EA94E}" destId="{79C2B512-3719-4C79-AC76-1E073997F6C0}" srcOrd="1" destOrd="0" parTransId="{89507A75-5913-48D2-93D7-004F969F75D2}" sibTransId="{E4BA8CA4-CB35-40E0-927F-CF448FCA4BDF}"/>
    <dgm:cxn modelId="{EF0BD713-C677-4F35-A09E-BB271CA1FC00}" type="presOf" srcId="{1338DD1C-7BD8-4DE6-A54E-4C253F2EC8C4}" destId="{F4A063FA-9D46-417D-8578-B748CB781620}" srcOrd="0" destOrd="0" presId="urn:microsoft.com/office/officeart/2005/8/layout/venn1"/>
    <dgm:cxn modelId="{FD262921-2DCA-4556-9B8F-A45DF0ACA575}" type="presParOf" srcId="{E6F10C34-808D-4BFE-BB8D-2DE212EF45D0}" destId="{B93D91CA-94B8-41A0-8EAF-56BD8A87B993}" srcOrd="0" destOrd="0" presId="urn:microsoft.com/office/officeart/2005/8/layout/venn1"/>
    <dgm:cxn modelId="{0782C57C-50F9-4F23-A4A8-A86C9EE8D2D8}" type="presParOf" srcId="{E6F10C34-808D-4BFE-BB8D-2DE212EF45D0}" destId="{52180731-BBCB-4695-A5B7-0B639F2F221A}" srcOrd="1" destOrd="0" presId="urn:microsoft.com/office/officeart/2005/8/layout/venn1"/>
    <dgm:cxn modelId="{2CDC5C79-34F1-43B4-960A-520A2897E850}" type="presParOf" srcId="{E6F10C34-808D-4BFE-BB8D-2DE212EF45D0}" destId="{A22C8C7C-8E56-444D-894C-E7E656A36D9A}" srcOrd="2" destOrd="0" presId="urn:microsoft.com/office/officeart/2005/8/layout/venn1"/>
    <dgm:cxn modelId="{DCFFD954-E801-4E24-9D16-05A494A57C34}" type="presParOf" srcId="{E6F10C34-808D-4BFE-BB8D-2DE212EF45D0}" destId="{FBBE5197-8D15-45BF-99D9-FBF6AF2549AD}" srcOrd="3" destOrd="0" presId="urn:microsoft.com/office/officeart/2005/8/layout/venn1"/>
    <dgm:cxn modelId="{C4AFB1CF-5F4D-4AAE-8716-14DB76A7AF43}" type="presParOf" srcId="{E6F10C34-808D-4BFE-BB8D-2DE212EF45D0}" destId="{466ACB4B-18D7-4076-819E-6B024B472A30}" srcOrd="4" destOrd="0" presId="urn:microsoft.com/office/officeart/2005/8/layout/venn1"/>
    <dgm:cxn modelId="{0AA4747C-D55E-48AC-A2EE-7889E8A2B70E}" type="presParOf" srcId="{E6F10C34-808D-4BFE-BB8D-2DE212EF45D0}" destId="{DE6CEB6E-CB7A-4E3B-A11F-C954AB4C5455}" srcOrd="5" destOrd="0" presId="urn:microsoft.com/office/officeart/2005/8/layout/venn1"/>
    <dgm:cxn modelId="{A6DB9B62-7E9A-4987-BE25-0098D62BE3AB}" type="presParOf" srcId="{E6F10C34-808D-4BFE-BB8D-2DE212EF45D0}" destId="{F497E1E8-192D-4CF9-AE86-66490E32B7B4}" srcOrd="6" destOrd="0" presId="urn:microsoft.com/office/officeart/2005/8/layout/venn1"/>
    <dgm:cxn modelId="{56D539B4-075F-4DCA-A1A1-1E65F11E9DB8}" type="presParOf" srcId="{E6F10C34-808D-4BFE-BB8D-2DE212EF45D0}" destId="{F4A063FA-9D46-417D-8578-B748CB781620}" srcOrd="7" destOrd="0" presId="urn:microsoft.com/office/officeart/2005/8/layout/venn1"/>
    <dgm:cxn modelId="{A6E98FF3-52B2-4766-AC98-D6CDA5B36948}" type="presParOf" srcId="{E6F10C34-808D-4BFE-BB8D-2DE212EF45D0}" destId="{6C70CD11-F7AA-4E74-996D-A390EE0C46E6}" srcOrd="8" destOrd="0" presId="urn:microsoft.com/office/officeart/2005/8/layout/venn1"/>
    <dgm:cxn modelId="{C7DE7579-0ACA-422C-AA3A-4CBA436533A9}" type="presParOf" srcId="{E6F10C34-808D-4BFE-BB8D-2DE212EF45D0}" destId="{A9615045-E2A7-40DB-81B9-3179584FB225}"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B17EEC-4DCC-4ECA-8CF8-D990AA5EC7F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712ED4A-921E-47A9-B8CA-6A2B660E061C}">
      <dgm:prSet/>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dirty="0" smtClean="0"/>
            <a:t>Formative (Internal) Evaluation</a:t>
          </a:r>
          <a:endParaRPr lang="en-US" b="1" dirty="0"/>
        </a:p>
      </dgm:t>
    </dgm:pt>
    <dgm:pt modelId="{C0F2C372-91FE-4B32-B313-7D2690F30905}" type="parTrans" cxnId="{24F44390-FE17-4EAD-B669-59557DC69335}">
      <dgm:prSet/>
      <dgm:spPr/>
      <dgm:t>
        <a:bodyPr/>
        <a:lstStyle/>
        <a:p>
          <a:endParaRPr lang="en-US"/>
        </a:p>
      </dgm:t>
    </dgm:pt>
    <dgm:pt modelId="{394DC962-E4D1-4435-8D27-D32299B09D32}" type="sibTrans" cxnId="{24F44390-FE17-4EAD-B669-59557DC69335}">
      <dgm:prSet/>
      <dgm:spPr/>
      <dgm:t>
        <a:bodyPr/>
        <a:lstStyle/>
        <a:p>
          <a:endParaRPr lang="en-US"/>
        </a:p>
      </dgm:t>
    </dgm:pt>
    <dgm:pt modelId="{1C056CA1-C213-48BD-801F-41A96F090BF3}">
      <dgm:prSet/>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dirty="0" smtClean="0"/>
            <a:t>Summative (External) Evaluation  </a:t>
          </a:r>
          <a:endParaRPr lang="en-US" b="1" dirty="0"/>
        </a:p>
      </dgm:t>
    </dgm:pt>
    <dgm:pt modelId="{1B38E61A-7D3E-4D9D-94B3-2369C610C956}" type="parTrans" cxnId="{2B01CDDE-EA2B-411B-8560-7394A853F9DB}">
      <dgm:prSet/>
      <dgm:spPr/>
      <dgm:t>
        <a:bodyPr/>
        <a:lstStyle/>
        <a:p>
          <a:endParaRPr lang="en-US"/>
        </a:p>
      </dgm:t>
    </dgm:pt>
    <dgm:pt modelId="{C22558C8-C87C-447C-91EC-D92D9F2334C9}" type="sibTrans" cxnId="{2B01CDDE-EA2B-411B-8560-7394A853F9DB}">
      <dgm:prSet/>
      <dgm:spPr/>
      <dgm:t>
        <a:bodyPr/>
        <a:lstStyle/>
        <a:p>
          <a:endParaRPr lang="en-US"/>
        </a:p>
      </dgm:t>
    </dgm:pt>
    <dgm:pt modelId="{A11265F6-8DD7-4BEE-B7C6-C99BB989A63A}">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solidFill>
                <a:schemeClr val="tx2"/>
              </a:solidFill>
            </a:rPr>
            <a:t>Mary McCain (2009-)</a:t>
          </a:r>
          <a:endParaRPr lang="en-US" dirty="0">
            <a:solidFill>
              <a:schemeClr val="tx2"/>
            </a:solidFill>
          </a:endParaRPr>
        </a:p>
      </dgm:t>
    </dgm:pt>
    <dgm:pt modelId="{EF15ABFF-1881-4DE5-8DE4-8CF342A86B40}" type="parTrans" cxnId="{BDBCA65C-E323-4722-A9D5-7845A0943918}">
      <dgm:prSet/>
      <dgm:spPr/>
      <dgm:t>
        <a:bodyPr/>
        <a:lstStyle/>
        <a:p>
          <a:endParaRPr lang="en-US"/>
        </a:p>
      </dgm:t>
    </dgm:pt>
    <dgm:pt modelId="{DA457577-0E4B-4856-8D43-9B50A6291466}" type="sibTrans" cxnId="{BDBCA65C-E323-4722-A9D5-7845A0943918}">
      <dgm:prSet/>
      <dgm:spPr/>
      <dgm:t>
        <a:bodyPr/>
        <a:lstStyle/>
        <a:p>
          <a:endParaRPr lang="en-US"/>
        </a:p>
      </dgm:t>
    </dgm:pt>
    <dgm:pt modelId="{9284D083-CE73-435B-B96C-2F1C671A1ECB}">
      <dgm:prSet/>
      <dgm:spPr>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dirty="0" smtClean="0"/>
            <a:t>Program Evaluation</a:t>
          </a:r>
          <a:endParaRPr lang="en-US" b="1" dirty="0"/>
        </a:p>
      </dgm:t>
    </dgm:pt>
    <dgm:pt modelId="{B338C5C2-500D-452F-A6DB-432D4915E0EB}" type="parTrans" cxnId="{78662188-731F-47C2-ACA3-F863A242998B}">
      <dgm:prSet/>
      <dgm:spPr/>
      <dgm:t>
        <a:bodyPr/>
        <a:lstStyle/>
        <a:p>
          <a:endParaRPr lang="en-US"/>
        </a:p>
      </dgm:t>
    </dgm:pt>
    <dgm:pt modelId="{4C49592F-B913-42A9-B5CB-4F3BB358A548}" type="sibTrans" cxnId="{78662188-731F-47C2-ACA3-F863A242998B}">
      <dgm:prSet/>
      <dgm:spPr/>
      <dgm:t>
        <a:bodyPr/>
        <a:lstStyle/>
        <a:p>
          <a:endParaRPr lang="en-US"/>
        </a:p>
      </dgm:t>
    </dgm:pt>
    <dgm:pt modelId="{0E87C307-81B1-4B0E-8365-9976BB2DED0F}">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solidFill>
                <a:schemeClr val="tx2"/>
              </a:solidFill>
            </a:rPr>
            <a:t>Focus groups and interviews</a:t>
          </a:r>
          <a:endParaRPr lang="en-US" dirty="0">
            <a:solidFill>
              <a:schemeClr val="tx2"/>
            </a:solidFill>
          </a:endParaRPr>
        </a:p>
      </dgm:t>
    </dgm:pt>
    <dgm:pt modelId="{1C109D65-56E9-4811-85C2-634CB4A15FBE}" type="parTrans" cxnId="{E5A616E8-111F-4F21-8EF4-69A414266407}">
      <dgm:prSet/>
      <dgm:spPr/>
      <dgm:t>
        <a:bodyPr/>
        <a:lstStyle/>
        <a:p>
          <a:endParaRPr lang="en-US"/>
        </a:p>
      </dgm:t>
    </dgm:pt>
    <dgm:pt modelId="{594E9CB5-0DD6-4FBC-A308-89932B611350}" type="sibTrans" cxnId="{E5A616E8-111F-4F21-8EF4-69A414266407}">
      <dgm:prSet/>
      <dgm:spPr/>
      <dgm:t>
        <a:bodyPr/>
        <a:lstStyle/>
        <a:p>
          <a:endParaRPr lang="en-US"/>
        </a:p>
      </dgm:t>
    </dgm:pt>
    <dgm:pt modelId="{B4E57D04-B892-4A51-BED7-77A054DBEC03}">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solidFill>
                <a:schemeClr val="tx2"/>
              </a:solidFill>
            </a:rPr>
            <a:t>Event surveys</a:t>
          </a:r>
          <a:endParaRPr lang="en-US" dirty="0">
            <a:solidFill>
              <a:schemeClr val="tx2"/>
            </a:solidFill>
          </a:endParaRPr>
        </a:p>
      </dgm:t>
    </dgm:pt>
    <dgm:pt modelId="{E3F59DED-682F-4673-B72F-ADDC354A637C}" type="parTrans" cxnId="{D8C974AE-FA78-46D5-A7AE-AD74AAA6FF70}">
      <dgm:prSet/>
      <dgm:spPr/>
      <dgm:t>
        <a:bodyPr/>
        <a:lstStyle/>
        <a:p>
          <a:endParaRPr lang="en-US"/>
        </a:p>
      </dgm:t>
    </dgm:pt>
    <dgm:pt modelId="{52D17A85-700A-4098-A22A-71C54E437A6B}" type="sibTrans" cxnId="{D8C974AE-FA78-46D5-A7AE-AD74AAA6FF70}">
      <dgm:prSet/>
      <dgm:spPr/>
      <dgm:t>
        <a:bodyPr/>
        <a:lstStyle/>
        <a:p>
          <a:endParaRPr lang="en-US"/>
        </a:p>
      </dgm:t>
    </dgm:pt>
    <dgm:pt modelId="{41806354-17C3-41D4-8D9E-FA3EDE0CD945}">
      <dgm:prSet/>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dirty="0" smtClean="0">
              <a:solidFill>
                <a:schemeClr val="tx2"/>
              </a:solidFill>
            </a:rPr>
            <a:t>Mary Gatta (2008-2010) and Ronnie </a:t>
          </a:r>
          <a:r>
            <a:rPr lang="en-US" dirty="0" err="1" smtClean="0">
              <a:solidFill>
                <a:schemeClr val="tx2"/>
              </a:solidFill>
            </a:rPr>
            <a:t>Kauder</a:t>
          </a:r>
          <a:r>
            <a:rPr lang="en-US" dirty="0" smtClean="0">
              <a:solidFill>
                <a:schemeClr val="tx2"/>
              </a:solidFill>
            </a:rPr>
            <a:t> (2011-)</a:t>
          </a:r>
          <a:endParaRPr lang="en-US" dirty="0">
            <a:solidFill>
              <a:schemeClr val="tx2"/>
            </a:solidFill>
          </a:endParaRPr>
        </a:p>
      </dgm:t>
    </dgm:pt>
    <dgm:pt modelId="{60D8A2FE-91D8-4461-992B-0090BA7A2861}" type="parTrans" cxnId="{C37587DC-7108-4761-8383-B37D9D564B39}">
      <dgm:prSet/>
      <dgm:spPr/>
      <dgm:t>
        <a:bodyPr/>
        <a:lstStyle/>
        <a:p>
          <a:endParaRPr lang="en-US"/>
        </a:p>
      </dgm:t>
    </dgm:pt>
    <dgm:pt modelId="{0D5EFBC4-D934-48FE-AE47-28901C1D75DA}" type="sibTrans" cxnId="{C37587DC-7108-4761-8383-B37D9D564B39}">
      <dgm:prSet/>
      <dgm:spPr/>
      <dgm:t>
        <a:bodyPr/>
        <a:lstStyle/>
        <a:p>
          <a:endParaRPr lang="en-US"/>
        </a:p>
      </dgm:t>
    </dgm:pt>
    <dgm:pt modelId="{01434C33-20BF-48D3-A852-8131B1B2DB1E}" type="pres">
      <dgm:prSet presAssocID="{46B17EEC-4DCC-4ECA-8CF8-D990AA5EC7FA}" presName="linear" presStyleCnt="0">
        <dgm:presLayoutVars>
          <dgm:dir/>
          <dgm:animLvl val="lvl"/>
          <dgm:resizeHandles val="exact"/>
        </dgm:presLayoutVars>
      </dgm:prSet>
      <dgm:spPr/>
      <dgm:t>
        <a:bodyPr/>
        <a:lstStyle/>
        <a:p>
          <a:endParaRPr lang="en-US"/>
        </a:p>
      </dgm:t>
    </dgm:pt>
    <dgm:pt modelId="{750D6E44-0952-4521-AC45-D195750A9B39}" type="pres">
      <dgm:prSet presAssocID="{D712ED4A-921E-47A9-B8CA-6A2B660E061C}" presName="parentLin" presStyleCnt="0"/>
      <dgm:spPr/>
    </dgm:pt>
    <dgm:pt modelId="{279D24FC-4093-482F-8CE3-035E5EFD6EF8}" type="pres">
      <dgm:prSet presAssocID="{D712ED4A-921E-47A9-B8CA-6A2B660E061C}" presName="parentLeftMargin" presStyleLbl="node1" presStyleIdx="0" presStyleCnt="3"/>
      <dgm:spPr/>
      <dgm:t>
        <a:bodyPr/>
        <a:lstStyle/>
        <a:p>
          <a:endParaRPr lang="en-US"/>
        </a:p>
      </dgm:t>
    </dgm:pt>
    <dgm:pt modelId="{FDFE730C-808D-47C9-A5E3-A47AC57FA3A7}" type="pres">
      <dgm:prSet presAssocID="{D712ED4A-921E-47A9-B8CA-6A2B660E061C}" presName="parentText" presStyleLbl="node1" presStyleIdx="0" presStyleCnt="3">
        <dgm:presLayoutVars>
          <dgm:chMax val="0"/>
          <dgm:bulletEnabled val="1"/>
        </dgm:presLayoutVars>
      </dgm:prSet>
      <dgm:spPr>
        <a:prstGeom prst="roundRect">
          <a:avLst/>
        </a:prstGeom>
      </dgm:spPr>
      <dgm:t>
        <a:bodyPr/>
        <a:lstStyle/>
        <a:p>
          <a:endParaRPr lang="en-US"/>
        </a:p>
      </dgm:t>
    </dgm:pt>
    <dgm:pt modelId="{5D45ECCF-7A12-4E6C-BA28-9B73A3275CDC}" type="pres">
      <dgm:prSet presAssocID="{D712ED4A-921E-47A9-B8CA-6A2B660E061C}" presName="negativeSpace" presStyleCnt="0"/>
      <dgm:spPr/>
    </dgm:pt>
    <dgm:pt modelId="{F970FB45-4456-4C86-90DA-F17677FA2B1E}" type="pres">
      <dgm:prSet presAssocID="{D712ED4A-921E-47A9-B8CA-6A2B660E061C}" presName="childText" presStyleLbl="conFgAcc1" presStyleIdx="0" presStyleCnt="3" custLinFactNeighborX="-1111" custLinFactNeighborY="0">
        <dgm:presLayoutVars>
          <dgm:bulletEnabled val="1"/>
        </dgm:presLayoutVars>
      </dgm:prSet>
      <dgm:spPr>
        <a:prstGeom prst="roundRect">
          <a:avLst/>
        </a:prstGeom>
      </dgm:spPr>
      <dgm:t>
        <a:bodyPr/>
        <a:lstStyle/>
        <a:p>
          <a:endParaRPr lang="en-US"/>
        </a:p>
      </dgm:t>
    </dgm:pt>
    <dgm:pt modelId="{30C2186F-37C5-43EF-93BB-53E657A462D4}" type="pres">
      <dgm:prSet presAssocID="{394DC962-E4D1-4435-8D27-D32299B09D32}" presName="spaceBetweenRectangles" presStyleCnt="0"/>
      <dgm:spPr/>
    </dgm:pt>
    <dgm:pt modelId="{3EA3C26D-F279-4F06-8842-5FEE8A944F25}" type="pres">
      <dgm:prSet presAssocID="{1C056CA1-C213-48BD-801F-41A96F090BF3}" presName="parentLin" presStyleCnt="0"/>
      <dgm:spPr/>
    </dgm:pt>
    <dgm:pt modelId="{0A1A6A8A-48FC-4401-98BE-470904B58C17}" type="pres">
      <dgm:prSet presAssocID="{1C056CA1-C213-48BD-801F-41A96F090BF3}" presName="parentLeftMargin" presStyleLbl="node1" presStyleIdx="0" presStyleCnt="3"/>
      <dgm:spPr/>
      <dgm:t>
        <a:bodyPr/>
        <a:lstStyle/>
        <a:p>
          <a:endParaRPr lang="en-US"/>
        </a:p>
      </dgm:t>
    </dgm:pt>
    <dgm:pt modelId="{E59E035B-07D6-4BBA-B771-3EDF41E4888C}" type="pres">
      <dgm:prSet presAssocID="{1C056CA1-C213-48BD-801F-41A96F090BF3}" presName="parentText" presStyleLbl="node1" presStyleIdx="1" presStyleCnt="3">
        <dgm:presLayoutVars>
          <dgm:chMax val="0"/>
          <dgm:bulletEnabled val="1"/>
        </dgm:presLayoutVars>
      </dgm:prSet>
      <dgm:spPr>
        <a:prstGeom prst="roundRect">
          <a:avLst/>
        </a:prstGeom>
      </dgm:spPr>
      <dgm:t>
        <a:bodyPr/>
        <a:lstStyle/>
        <a:p>
          <a:endParaRPr lang="en-US"/>
        </a:p>
      </dgm:t>
    </dgm:pt>
    <dgm:pt modelId="{CB2711ED-9A51-45A5-AA7D-59CD5F330CB9}" type="pres">
      <dgm:prSet presAssocID="{1C056CA1-C213-48BD-801F-41A96F090BF3}" presName="negativeSpace" presStyleCnt="0"/>
      <dgm:spPr/>
    </dgm:pt>
    <dgm:pt modelId="{5AFFCFEB-F246-4748-889C-63DF078C30C5}" type="pres">
      <dgm:prSet presAssocID="{1C056CA1-C213-48BD-801F-41A96F090BF3}" presName="childText" presStyleLbl="conFgAcc1" presStyleIdx="1" presStyleCnt="3">
        <dgm:presLayoutVars>
          <dgm:bulletEnabled val="1"/>
        </dgm:presLayoutVars>
      </dgm:prSet>
      <dgm:spPr>
        <a:prstGeom prst="roundRect">
          <a:avLst/>
        </a:prstGeom>
      </dgm:spPr>
      <dgm:t>
        <a:bodyPr/>
        <a:lstStyle/>
        <a:p>
          <a:endParaRPr lang="en-US"/>
        </a:p>
      </dgm:t>
    </dgm:pt>
    <dgm:pt modelId="{8D71C5FD-9322-4FBA-A245-01A6EC514231}" type="pres">
      <dgm:prSet presAssocID="{C22558C8-C87C-447C-91EC-D92D9F2334C9}" presName="spaceBetweenRectangles" presStyleCnt="0"/>
      <dgm:spPr/>
    </dgm:pt>
    <dgm:pt modelId="{1B85CA37-A0EE-4519-BEDF-52E7C87B2DA4}" type="pres">
      <dgm:prSet presAssocID="{9284D083-CE73-435B-B96C-2F1C671A1ECB}" presName="parentLin" presStyleCnt="0"/>
      <dgm:spPr/>
    </dgm:pt>
    <dgm:pt modelId="{9CC1C8DF-DD31-451F-BB74-F3815003191E}" type="pres">
      <dgm:prSet presAssocID="{9284D083-CE73-435B-B96C-2F1C671A1ECB}" presName="parentLeftMargin" presStyleLbl="node1" presStyleIdx="1" presStyleCnt="3"/>
      <dgm:spPr/>
      <dgm:t>
        <a:bodyPr/>
        <a:lstStyle/>
        <a:p>
          <a:endParaRPr lang="en-US"/>
        </a:p>
      </dgm:t>
    </dgm:pt>
    <dgm:pt modelId="{FD14344D-7F54-4239-B442-A58D4121911D}" type="pres">
      <dgm:prSet presAssocID="{9284D083-CE73-435B-B96C-2F1C671A1ECB}" presName="parentText" presStyleLbl="node1" presStyleIdx="2" presStyleCnt="3">
        <dgm:presLayoutVars>
          <dgm:chMax val="0"/>
          <dgm:bulletEnabled val="1"/>
        </dgm:presLayoutVars>
      </dgm:prSet>
      <dgm:spPr>
        <a:prstGeom prst="roundRect">
          <a:avLst/>
        </a:prstGeom>
      </dgm:spPr>
      <dgm:t>
        <a:bodyPr/>
        <a:lstStyle/>
        <a:p>
          <a:endParaRPr lang="en-US"/>
        </a:p>
      </dgm:t>
    </dgm:pt>
    <dgm:pt modelId="{B49C0AE1-8A7E-46BB-9121-5A2A7717E494}" type="pres">
      <dgm:prSet presAssocID="{9284D083-CE73-435B-B96C-2F1C671A1ECB}" presName="negativeSpace" presStyleCnt="0"/>
      <dgm:spPr/>
    </dgm:pt>
    <dgm:pt modelId="{D82F28E5-A0AA-41D3-B751-FF5912013596}" type="pres">
      <dgm:prSet presAssocID="{9284D083-CE73-435B-B96C-2F1C671A1ECB}" presName="childText" presStyleLbl="conFgAcc1" presStyleIdx="2" presStyleCnt="3">
        <dgm:presLayoutVars>
          <dgm:bulletEnabled val="1"/>
        </dgm:presLayoutVars>
      </dgm:prSet>
      <dgm:spPr>
        <a:prstGeom prst="roundRect">
          <a:avLst/>
        </a:prstGeom>
      </dgm:spPr>
      <dgm:t>
        <a:bodyPr/>
        <a:lstStyle/>
        <a:p>
          <a:endParaRPr lang="en-US"/>
        </a:p>
      </dgm:t>
    </dgm:pt>
  </dgm:ptLst>
  <dgm:cxnLst>
    <dgm:cxn modelId="{BB8767B1-1181-4759-AA3A-C1233C04AE9A}" type="presOf" srcId="{9284D083-CE73-435B-B96C-2F1C671A1ECB}" destId="{FD14344D-7F54-4239-B442-A58D4121911D}" srcOrd="1" destOrd="0" presId="urn:microsoft.com/office/officeart/2005/8/layout/list1"/>
    <dgm:cxn modelId="{FFE1286B-CA09-472B-843A-75D668F5A466}" type="presOf" srcId="{1C056CA1-C213-48BD-801F-41A96F090BF3}" destId="{E59E035B-07D6-4BBA-B771-3EDF41E4888C}" srcOrd="1" destOrd="0" presId="urn:microsoft.com/office/officeart/2005/8/layout/list1"/>
    <dgm:cxn modelId="{D8C974AE-FA78-46D5-A7AE-AD74AAA6FF70}" srcId="{9284D083-CE73-435B-B96C-2F1C671A1ECB}" destId="{B4E57D04-B892-4A51-BED7-77A054DBEC03}" srcOrd="0" destOrd="0" parTransId="{E3F59DED-682F-4673-B72F-ADDC354A637C}" sibTransId="{52D17A85-700A-4098-A22A-71C54E437A6B}"/>
    <dgm:cxn modelId="{E5A616E8-111F-4F21-8EF4-69A414266407}" srcId="{9284D083-CE73-435B-B96C-2F1C671A1ECB}" destId="{0E87C307-81B1-4B0E-8365-9976BB2DED0F}" srcOrd="1" destOrd="0" parTransId="{1C109D65-56E9-4811-85C2-634CB4A15FBE}" sibTransId="{594E9CB5-0DD6-4FBC-A308-89932B611350}"/>
    <dgm:cxn modelId="{24F44390-FE17-4EAD-B669-59557DC69335}" srcId="{46B17EEC-4DCC-4ECA-8CF8-D990AA5EC7FA}" destId="{D712ED4A-921E-47A9-B8CA-6A2B660E061C}" srcOrd="0" destOrd="0" parTransId="{C0F2C372-91FE-4B32-B313-7D2690F30905}" sibTransId="{394DC962-E4D1-4435-8D27-D32299B09D32}"/>
    <dgm:cxn modelId="{BD5815BA-0E5D-45BC-BAA5-41DCC526B8AA}" type="presOf" srcId="{0E87C307-81B1-4B0E-8365-9976BB2DED0F}" destId="{D82F28E5-A0AA-41D3-B751-FF5912013596}" srcOrd="0" destOrd="1" presId="urn:microsoft.com/office/officeart/2005/8/layout/list1"/>
    <dgm:cxn modelId="{CB425AB6-424F-4EA2-9A10-07D58349DA9D}" type="presOf" srcId="{46B17EEC-4DCC-4ECA-8CF8-D990AA5EC7FA}" destId="{01434C33-20BF-48D3-A852-8131B1B2DB1E}" srcOrd="0" destOrd="0" presId="urn:microsoft.com/office/officeart/2005/8/layout/list1"/>
    <dgm:cxn modelId="{C37587DC-7108-4761-8383-B37D9D564B39}" srcId="{D712ED4A-921E-47A9-B8CA-6A2B660E061C}" destId="{41806354-17C3-41D4-8D9E-FA3EDE0CD945}" srcOrd="0" destOrd="0" parTransId="{60D8A2FE-91D8-4461-992B-0090BA7A2861}" sibTransId="{0D5EFBC4-D934-48FE-AE47-28901C1D75DA}"/>
    <dgm:cxn modelId="{05F429F2-D141-4CDA-B48A-97F561959877}" type="presOf" srcId="{1C056CA1-C213-48BD-801F-41A96F090BF3}" destId="{0A1A6A8A-48FC-4401-98BE-470904B58C17}" srcOrd="0" destOrd="0" presId="urn:microsoft.com/office/officeart/2005/8/layout/list1"/>
    <dgm:cxn modelId="{60849381-156B-4DD5-A892-B4D426830798}" type="presOf" srcId="{A11265F6-8DD7-4BEE-B7C6-C99BB989A63A}" destId="{5AFFCFEB-F246-4748-889C-63DF078C30C5}" srcOrd="0" destOrd="0" presId="urn:microsoft.com/office/officeart/2005/8/layout/list1"/>
    <dgm:cxn modelId="{14326B9D-AE3B-4D98-9732-07CC4FF0615B}" type="presOf" srcId="{D712ED4A-921E-47A9-B8CA-6A2B660E061C}" destId="{FDFE730C-808D-47C9-A5E3-A47AC57FA3A7}" srcOrd="1" destOrd="0" presId="urn:microsoft.com/office/officeart/2005/8/layout/list1"/>
    <dgm:cxn modelId="{2B01CDDE-EA2B-411B-8560-7394A853F9DB}" srcId="{46B17EEC-4DCC-4ECA-8CF8-D990AA5EC7FA}" destId="{1C056CA1-C213-48BD-801F-41A96F090BF3}" srcOrd="1" destOrd="0" parTransId="{1B38E61A-7D3E-4D9D-94B3-2369C610C956}" sibTransId="{C22558C8-C87C-447C-91EC-D92D9F2334C9}"/>
    <dgm:cxn modelId="{BDBCA65C-E323-4722-A9D5-7845A0943918}" srcId="{1C056CA1-C213-48BD-801F-41A96F090BF3}" destId="{A11265F6-8DD7-4BEE-B7C6-C99BB989A63A}" srcOrd="0" destOrd="0" parTransId="{EF15ABFF-1881-4DE5-8DE4-8CF342A86B40}" sibTransId="{DA457577-0E4B-4856-8D43-9B50A6291466}"/>
    <dgm:cxn modelId="{78662188-731F-47C2-ACA3-F863A242998B}" srcId="{46B17EEC-4DCC-4ECA-8CF8-D990AA5EC7FA}" destId="{9284D083-CE73-435B-B96C-2F1C671A1ECB}" srcOrd="2" destOrd="0" parTransId="{B338C5C2-500D-452F-A6DB-432D4915E0EB}" sibTransId="{4C49592F-B913-42A9-B5CB-4F3BB358A548}"/>
    <dgm:cxn modelId="{D947B8B4-965B-4A95-8058-B4B7CE932AFB}" type="presOf" srcId="{9284D083-CE73-435B-B96C-2F1C671A1ECB}" destId="{9CC1C8DF-DD31-451F-BB74-F3815003191E}" srcOrd="0" destOrd="0" presId="urn:microsoft.com/office/officeart/2005/8/layout/list1"/>
    <dgm:cxn modelId="{F4CCE759-5972-4A31-920B-7F5C670E8734}" type="presOf" srcId="{B4E57D04-B892-4A51-BED7-77A054DBEC03}" destId="{D82F28E5-A0AA-41D3-B751-FF5912013596}" srcOrd="0" destOrd="0" presId="urn:microsoft.com/office/officeart/2005/8/layout/list1"/>
    <dgm:cxn modelId="{8AC2C2C4-841E-49B4-BF22-FE88EB29843B}" type="presOf" srcId="{D712ED4A-921E-47A9-B8CA-6A2B660E061C}" destId="{279D24FC-4093-482F-8CE3-035E5EFD6EF8}" srcOrd="0" destOrd="0" presId="urn:microsoft.com/office/officeart/2005/8/layout/list1"/>
    <dgm:cxn modelId="{0856C36A-6999-4E80-B7C7-011D3FB0F22B}" type="presOf" srcId="{41806354-17C3-41D4-8D9E-FA3EDE0CD945}" destId="{F970FB45-4456-4C86-90DA-F17677FA2B1E}" srcOrd="0" destOrd="0" presId="urn:microsoft.com/office/officeart/2005/8/layout/list1"/>
    <dgm:cxn modelId="{EB430799-3416-417A-B363-6A85BA95181A}" type="presParOf" srcId="{01434C33-20BF-48D3-A852-8131B1B2DB1E}" destId="{750D6E44-0952-4521-AC45-D195750A9B39}" srcOrd="0" destOrd="0" presId="urn:microsoft.com/office/officeart/2005/8/layout/list1"/>
    <dgm:cxn modelId="{4B22128A-1DED-4999-A373-39BB06B9E343}" type="presParOf" srcId="{750D6E44-0952-4521-AC45-D195750A9B39}" destId="{279D24FC-4093-482F-8CE3-035E5EFD6EF8}" srcOrd="0" destOrd="0" presId="urn:microsoft.com/office/officeart/2005/8/layout/list1"/>
    <dgm:cxn modelId="{A45EB84C-A39F-4AD1-B6C3-47DE8FB527F2}" type="presParOf" srcId="{750D6E44-0952-4521-AC45-D195750A9B39}" destId="{FDFE730C-808D-47C9-A5E3-A47AC57FA3A7}" srcOrd="1" destOrd="0" presId="urn:microsoft.com/office/officeart/2005/8/layout/list1"/>
    <dgm:cxn modelId="{DAC07C8C-E8FD-443A-AAFC-1FEB60989286}" type="presParOf" srcId="{01434C33-20BF-48D3-A852-8131B1B2DB1E}" destId="{5D45ECCF-7A12-4E6C-BA28-9B73A3275CDC}" srcOrd="1" destOrd="0" presId="urn:microsoft.com/office/officeart/2005/8/layout/list1"/>
    <dgm:cxn modelId="{363664B4-9028-4055-BDC5-8CED8923A4F0}" type="presParOf" srcId="{01434C33-20BF-48D3-A852-8131B1B2DB1E}" destId="{F970FB45-4456-4C86-90DA-F17677FA2B1E}" srcOrd="2" destOrd="0" presId="urn:microsoft.com/office/officeart/2005/8/layout/list1"/>
    <dgm:cxn modelId="{8872D1BD-7EE4-4C12-8991-D0BC1FC6A398}" type="presParOf" srcId="{01434C33-20BF-48D3-A852-8131B1B2DB1E}" destId="{30C2186F-37C5-43EF-93BB-53E657A462D4}" srcOrd="3" destOrd="0" presId="urn:microsoft.com/office/officeart/2005/8/layout/list1"/>
    <dgm:cxn modelId="{7C8CCBA1-399B-41F0-8F7C-16EA612CC7D6}" type="presParOf" srcId="{01434C33-20BF-48D3-A852-8131B1B2DB1E}" destId="{3EA3C26D-F279-4F06-8842-5FEE8A944F25}" srcOrd="4" destOrd="0" presId="urn:microsoft.com/office/officeart/2005/8/layout/list1"/>
    <dgm:cxn modelId="{13BEF60E-6F1B-4FD5-B97C-A63634D29E25}" type="presParOf" srcId="{3EA3C26D-F279-4F06-8842-5FEE8A944F25}" destId="{0A1A6A8A-48FC-4401-98BE-470904B58C17}" srcOrd="0" destOrd="0" presId="urn:microsoft.com/office/officeart/2005/8/layout/list1"/>
    <dgm:cxn modelId="{14A22987-C5F9-41EF-B8A3-AF1A0E416856}" type="presParOf" srcId="{3EA3C26D-F279-4F06-8842-5FEE8A944F25}" destId="{E59E035B-07D6-4BBA-B771-3EDF41E4888C}" srcOrd="1" destOrd="0" presId="urn:microsoft.com/office/officeart/2005/8/layout/list1"/>
    <dgm:cxn modelId="{4DA5D578-9B2E-4974-83CC-DFA20FBEA8A7}" type="presParOf" srcId="{01434C33-20BF-48D3-A852-8131B1B2DB1E}" destId="{CB2711ED-9A51-45A5-AA7D-59CD5F330CB9}" srcOrd="5" destOrd="0" presId="urn:microsoft.com/office/officeart/2005/8/layout/list1"/>
    <dgm:cxn modelId="{2E2CFAED-895C-4CFA-87AD-6749711D8F54}" type="presParOf" srcId="{01434C33-20BF-48D3-A852-8131B1B2DB1E}" destId="{5AFFCFEB-F246-4748-889C-63DF078C30C5}" srcOrd="6" destOrd="0" presId="urn:microsoft.com/office/officeart/2005/8/layout/list1"/>
    <dgm:cxn modelId="{42712408-2A6A-4026-9EF2-FFD9923AFC4A}" type="presParOf" srcId="{01434C33-20BF-48D3-A852-8131B1B2DB1E}" destId="{8D71C5FD-9322-4FBA-A245-01A6EC514231}" srcOrd="7" destOrd="0" presId="urn:microsoft.com/office/officeart/2005/8/layout/list1"/>
    <dgm:cxn modelId="{5F4FA654-23C5-4645-967E-F9102BA2BA25}" type="presParOf" srcId="{01434C33-20BF-48D3-A852-8131B1B2DB1E}" destId="{1B85CA37-A0EE-4519-BEDF-52E7C87B2DA4}" srcOrd="8" destOrd="0" presId="urn:microsoft.com/office/officeart/2005/8/layout/list1"/>
    <dgm:cxn modelId="{5D2733DC-1411-4999-9F2C-CD37C6F7143D}" type="presParOf" srcId="{1B85CA37-A0EE-4519-BEDF-52E7C87B2DA4}" destId="{9CC1C8DF-DD31-451F-BB74-F3815003191E}" srcOrd="0" destOrd="0" presId="urn:microsoft.com/office/officeart/2005/8/layout/list1"/>
    <dgm:cxn modelId="{096A739F-CE24-4CB6-BB8B-816DAD79EC54}" type="presParOf" srcId="{1B85CA37-A0EE-4519-BEDF-52E7C87B2DA4}" destId="{FD14344D-7F54-4239-B442-A58D4121911D}" srcOrd="1" destOrd="0" presId="urn:microsoft.com/office/officeart/2005/8/layout/list1"/>
    <dgm:cxn modelId="{7DA06E8D-D22C-484D-80DF-E7F8B8598FDB}" type="presParOf" srcId="{01434C33-20BF-48D3-A852-8131B1B2DB1E}" destId="{B49C0AE1-8A7E-46BB-9121-5A2A7717E494}" srcOrd="9" destOrd="0" presId="urn:microsoft.com/office/officeart/2005/8/layout/list1"/>
    <dgm:cxn modelId="{42A69CF3-27A6-4EDD-9B01-FC128511FBC4}" type="presParOf" srcId="{01434C33-20BF-48D3-A852-8131B1B2DB1E}" destId="{D82F28E5-A0AA-41D3-B751-FF591201359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B17EEC-4DCC-4ECA-8CF8-D990AA5EC7F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712ED4A-921E-47A9-B8CA-6A2B660E061C}">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t>Goal</a:t>
          </a:r>
          <a:endParaRPr lang="en-US" sz="2400" dirty="0"/>
        </a:p>
      </dgm:t>
    </dgm:pt>
    <dgm:pt modelId="{C0F2C372-91FE-4B32-B313-7D2690F30905}" type="parTrans" cxnId="{24F44390-FE17-4EAD-B669-59557DC69335}">
      <dgm:prSet/>
      <dgm:spPr/>
      <dgm:t>
        <a:bodyPr/>
        <a:lstStyle/>
        <a:p>
          <a:endParaRPr lang="en-US"/>
        </a:p>
      </dgm:t>
    </dgm:pt>
    <dgm:pt modelId="{394DC962-E4D1-4435-8D27-D32299B09D32}" type="sibTrans" cxnId="{24F44390-FE17-4EAD-B669-59557DC69335}">
      <dgm:prSet/>
      <dgm:spPr/>
      <dgm:t>
        <a:bodyPr/>
        <a:lstStyle/>
        <a:p>
          <a:endParaRPr lang="en-US"/>
        </a:p>
      </dgm:t>
    </dgm:pt>
    <dgm:pt modelId="{1C056CA1-C213-48BD-801F-41A96F090BF3}">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t>Objectives</a:t>
          </a:r>
          <a:r>
            <a:rPr lang="en-US" sz="1900" dirty="0" smtClean="0"/>
            <a:t>  </a:t>
          </a:r>
          <a:endParaRPr lang="en-US" sz="1900" dirty="0"/>
        </a:p>
      </dgm:t>
    </dgm:pt>
    <dgm:pt modelId="{1B38E61A-7D3E-4D9D-94B3-2369C610C956}" type="parTrans" cxnId="{2B01CDDE-EA2B-411B-8560-7394A853F9DB}">
      <dgm:prSet/>
      <dgm:spPr/>
      <dgm:t>
        <a:bodyPr/>
        <a:lstStyle/>
        <a:p>
          <a:endParaRPr lang="en-US"/>
        </a:p>
      </dgm:t>
    </dgm:pt>
    <dgm:pt modelId="{C22558C8-C87C-447C-91EC-D92D9F2334C9}" type="sibTrans" cxnId="{2B01CDDE-EA2B-411B-8560-7394A853F9DB}">
      <dgm:prSet/>
      <dgm:spPr/>
      <dgm:t>
        <a:bodyPr/>
        <a:lstStyle/>
        <a:p>
          <a:endParaRPr lang="en-US"/>
        </a:p>
      </dgm:t>
    </dgm:pt>
    <dgm:pt modelId="{A11265F6-8DD7-4BEE-B7C6-C99BB989A63A}">
      <dgm:prSet custT="1"/>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000" dirty="0" smtClean="0">
              <a:solidFill>
                <a:schemeClr val="tx2"/>
              </a:solidFill>
            </a:rPr>
            <a:t>Assess progress</a:t>
          </a:r>
          <a:endParaRPr lang="en-US" sz="2000" dirty="0">
            <a:solidFill>
              <a:schemeClr val="tx2"/>
            </a:solidFill>
          </a:endParaRPr>
        </a:p>
      </dgm:t>
    </dgm:pt>
    <dgm:pt modelId="{EF15ABFF-1881-4DE5-8DE4-8CF342A86B40}" type="parTrans" cxnId="{BDBCA65C-E323-4722-A9D5-7845A0943918}">
      <dgm:prSet/>
      <dgm:spPr/>
      <dgm:t>
        <a:bodyPr/>
        <a:lstStyle/>
        <a:p>
          <a:endParaRPr lang="en-US"/>
        </a:p>
      </dgm:t>
    </dgm:pt>
    <dgm:pt modelId="{DA457577-0E4B-4856-8D43-9B50A6291466}" type="sibTrans" cxnId="{BDBCA65C-E323-4722-A9D5-7845A0943918}">
      <dgm:prSet/>
      <dgm:spPr/>
      <dgm:t>
        <a:bodyPr/>
        <a:lstStyle/>
        <a:p>
          <a:endParaRPr lang="en-US"/>
        </a:p>
      </dgm:t>
    </dgm:pt>
    <dgm:pt modelId="{80959F8E-AD95-47CA-B7AA-9A5003CE1FC9}">
      <dgm:prSet custT="1"/>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000" dirty="0" smtClean="0">
              <a:solidFill>
                <a:schemeClr val="tx2"/>
              </a:solidFill>
            </a:rPr>
            <a:t>Facilitate gender and race equity research</a:t>
          </a:r>
          <a:r>
            <a:rPr lang="en-US" sz="1800" dirty="0" smtClean="0"/>
            <a:t>  </a:t>
          </a:r>
          <a:endParaRPr lang="en-US" sz="1800" dirty="0"/>
        </a:p>
      </dgm:t>
    </dgm:pt>
    <dgm:pt modelId="{05E06803-9B2A-43F0-9743-F08B049B0C0B}" type="parTrans" cxnId="{0F4C45AF-E0BF-4E70-8C6A-832CFB2360D6}">
      <dgm:prSet/>
      <dgm:spPr/>
      <dgm:t>
        <a:bodyPr/>
        <a:lstStyle/>
        <a:p>
          <a:endParaRPr lang="en-US"/>
        </a:p>
      </dgm:t>
    </dgm:pt>
    <dgm:pt modelId="{AD45FC5E-D713-4439-980C-E0C712187A22}" type="sibTrans" cxnId="{0F4C45AF-E0BF-4E70-8C6A-832CFB2360D6}">
      <dgm:prSet/>
      <dgm:spPr/>
      <dgm:t>
        <a:bodyPr/>
        <a:lstStyle/>
        <a:p>
          <a:endParaRPr lang="en-US"/>
        </a:p>
      </dgm:t>
    </dgm:pt>
    <dgm:pt modelId="{9284D083-CE73-435B-B96C-2F1C671A1ECB}">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dirty="0" smtClean="0"/>
            <a:t>Did we…</a:t>
          </a:r>
          <a:endParaRPr lang="en-US" sz="2400" dirty="0"/>
        </a:p>
      </dgm:t>
    </dgm:pt>
    <dgm:pt modelId="{B338C5C2-500D-452F-A6DB-432D4915E0EB}" type="parTrans" cxnId="{78662188-731F-47C2-ACA3-F863A242998B}">
      <dgm:prSet/>
      <dgm:spPr/>
      <dgm:t>
        <a:bodyPr/>
        <a:lstStyle/>
        <a:p>
          <a:endParaRPr lang="en-US"/>
        </a:p>
      </dgm:t>
    </dgm:pt>
    <dgm:pt modelId="{4C49592F-B913-42A9-B5CB-4F3BB358A548}" type="sibTrans" cxnId="{78662188-731F-47C2-ACA3-F863A242998B}">
      <dgm:prSet/>
      <dgm:spPr/>
      <dgm:t>
        <a:bodyPr/>
        <a:lstStyle/>
        <a:p>
          <a:endParaRPr lang="en-US"/>
        </a:p>
      </dgm:t>
    </dgm:pt>
    <dgm:pt modelId="{0E87C307-81B1-4B0E-8365-9976BB2DED0F}">
      <dgm:prSet custT="1"/>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000" dirty="0" smtClean="0">
              <a:solidFill>
                <a:schemeClr val="tx2"/>
              </a:solidFill>
            </a:rPr>
            <a:t>enhance leadership and professional development?</a:t>
          </a:r>
          <a:endParaRPr lang="en-US" sz="2000" dirty="0">
            <a:solidFill>
              <a:schemeClr val="tx2"/>
            </a:solidFill>
          </a:endParaRPr>
        </a:p>
      </dgm:t>
    </dgm:pt>
    <dgm:pt modelId="{1C109D65-56E9-4811-85C2-634CB4A15FBE}" type="parTrans" cxnId="{E5A616E8-111F-4F21-8EF4-69A414266407}">
      <dgm:prSet/>
      <dgm:spPr/>
      <dgm:t>
        <a:bodyPr/>
        <a:lstStyle/>
        <a:p>
          <a:endParaRPr lang="en-US"/>
        </a:p>
      </dgm:t>
    </dgm:pt>
    <dgm:pt modelId="{594E9CB5-0DD6-4FBC-A308-89932B611350}" type="sibTrans" cxnId="{E5A616E8-111F-4F21-8EF4-69A414266407}">
      <dgm:prSet/>
      <dgm:spPr/>
      <dgm:t>
        <a:bodyPr/>
        <a:lstStyle/>
        <a:p>
          <a:endParaRPr lang="en-US"/>
        </a:p>
      </dgm:t>
    </dgm:pt>
    <dgm:pt modelId="{B4E57D04-B892-4A51-BED7-77A054DBEC03}">
      <dgm:prSet custT="1"/>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000" dirty="0" smtClean="0">
              <a:solidFill>
                <a:schemeClr val="tx2"/>
              </a:solidFill>
            </a:rPr>
            <a:t>impact recruitment and retention?</a:t>
          </a:r>
          <a:endParaRPr lang="en-US" sz="2000" dirty="0">
            <a:solidFill>
              <a:schemeClr val="tx2"/>
            </a:solidFill>
          </a:endParaRPr>
        </a:p>
      </dgm:t>
    </dgm:pt>
    <dgm:pt modelId="{E3F59DED-682F-4673-B72F-ADDC354A637C}" type="parTrans" cxnId="{D8C974AE-FA78-46D5-A7AE-AD74AAA6FF70}">
      <dgm:prSet/>
      <dgm:spPr/>
      <dgm:t>
        <a:bodyPr/>
        <a:lstStyle/>
        <a:p>
          <a:endParaRPr lang="en-US"/>
        </a:p>
      </dgm:t>
    </dgm:pt>
    <dgm:pt modelId="{52D17A85-700A-4098-A22A-71C54E437A6B}" type="sibTrans" cxnId="{D8C974AE-FA78-46D5-A7AE-AD74AAA6FF70}">
      <dgm:prSet/>
      <dgm:spPr/>
      <dgm:t>
        <a:bodyPr/>
        <a:lstStyle/>
        <a:p>
          <a:endParaRPr lang="en-US"/>
        </a:p>
      </dgm:t>
    </dgm:pt>
    <dgm:pt modelId="{41806354-17C3-41D4-8D9E-FA3EDE0CD945}">
      <dgm:prSet custT="1"/>
      <dgm:spPr>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000" dirty="0" smtClean="0">
              <a:solidFill>
                <a:schemeClr val="tx2"/>
              </a:solidFill>
            </a:rPr>
            <a:t>Increase participation and leadership of women and underrepresented groups</a:t>
          </a:r>
          <a:r>
            <a:rPr lang="en-US" sz="1900" dirty="0" smtClean="0">
              <a:solidFill>
                <a:schemeClr val="tx2"/>
              </a:solidFill>
            </a:rPr>
            <a:t> </a:t>
          </a:r>
          <a:endParaRPr lang="en-US" sz="1900" dirty="0"/>
        </a:p>
      </dgm:t>
    </dgm:pt>
    <dgm:pt modelId="{60D8A2FE-91D8-4461-992B-0090BA7A2861}" type="parTrans" cxnId="{C37587DC-7108-4761-8383-B37D9D564B39}">
      <dgm:prSet/>
      <dgm:spPr/>
      <dgm:t>
        <a:bodyPr/>
        <a:lstStyle/>
        <a:p>
          <a:endParaRPr lang="en-US"/>
        </a:p>
      </dgm:t>
    </dgm:pt>
    <dgm:pt modelId="{0D5EFBC4-D934-48FE-AE47-28901C1D75DA}" type="sibTrans" cxnId="{C37587DC-7108-4761-8383-B37D9D564B39}">
      <dgm:prSet/>
      <dgm:spPr/>
      <dgm:t>
        <a:bodyPr/>
        <a:lstStyle/>
        <a:p>
          <a:endParaRPr lang="en-US"/>
        </a:p>
      </dgm:t>
    </dgm:pt>
    <dgm:pt modelId="{01434C33-20BF-48D3-A852-8131B1B2DB1E}" type="pres">
      <dgm:prSet presAssocID="{46B17EEC-4DCC-4ECA-8CF8-D990AA5EC7FA}" presName="linear" presStyleCnt="0">
        <dgm:presLayoutVars>
          <dgm:dir/>
          <dgm:animLvl val="lvl"/>
          <dgm:resizeHandles val="exact"/>
        </dgm:presLayoutVars>
      </dgm:prSet>
      <dgm:spPr/>
      <dgm:t>
        <a:bodyPr/>
        <a:lstStyle/>
        <a:p>
          <a:endParaRPr lang="en-US"/>
        </a:p>
      </dgm:t>
    </dgm:pt>
    <dgm:pt modelId="{750D6E44-0952-4521-AC45-D195750A9B39}" type="pres">
      <dgm:prSet presAssocID="{D712ED4A-921E-47A9-B8CA-6A2B660E061C}" presName="parentLin" presStyleCnt="0"/>
      <dgm:spPr/>
    </dgm:pt>
    <dgm:pt modelId="{279D24FC-4093-482F-8CE3-035E5EFD6EF8}" type="pres">
      <dgm:prSet presAssocID="{D712ED4A-921E-47A9-B8CA-6A2B660E061C}" presName="parentLeftMargin" presStyleLbl="node1" presStyleIdx="0" presStyleCnt="3"/>
      <dgm:spPr/>
      <dgm:t>
        <a:bodyPr/>
        <a:lstStyle/>
        <a:p>
          <a:endParaRPr lang="en-US"/>
        </a:p>
      </dgm:t>
    </dgm:pt>
    <dgm:pt modelId="{FDFE730C-808D-47C9-A5E3-A47AC57FA3A7}" type="pres">
      <dgm:prSet presAssocID="{D712ED4A-921E-47A9-B8CA-6A2B660E061C}" presName="parentText" presStyleLbl="node1" presStyleIdx="0" presStyleCnt="3">
        <dgm:presLayoutVars>
          <dgm:chMax val="0"/>
          <dgm:bulletEnabled val="1"/>
        </dgm:presLayoutVars>
      </dgm:prSet>
      <dgm:spPr/>
      <dgm:t>
        <a:bodyPr/>
        <a:lstStyle/>
        <a:p>
          <a:endParaRPr lang="en-US"/>
        </a:p>
      </dgm:t>
    </dgm:pt>
    <dgm:pt modelId="{5D45ECCF-7A12-4E6C-BA28-9B73A3275CDC}" type="pres">
      <dgm:prSet presAssocID="{D712ED4A-921E-47A9-B8CA-6A2B660E061C}" presName="negativeSpace" presStyleCnt="0"/>
      <dgm:spPr/>
    </dgm:pt>
    <dgm:pt modelId="{F970FB45-4456-4C86-90DA-F17677FA2B1E}" type="pres">
      <dgm:prSet presAssocID="{D712ED4A-921E-47A9-B8CA-6A2B660E061C}" presName="childText" presStyleLbl="conFgAcc1" presStyleIdx="0" presStyleCnt="3">
        <dgm:presLayoutVars>
          <dgm:bulletEnabled val="1"/>
        </dgm:presLayoutVars>
      </dgm:prSet>
      <dgm:spPr>
        <a:prstGeom prst="roundRect">
          <a:avLst/>
        </a:prstGeom>
      </dgm:spPr>
      <dgm:t>
        <a:bodyPr/>
        <a:lstStyle/>
        <a:p>
          <a:endParaRPr lang="en-US"/>
        </a:p>
      </dgm:t>
    </dgm:pt>
    <dgm:pt modelId="{30C2186F-37C5-43EF-93BB-53E657A462D4}" type="pres">
      <dgm:prSet presAssocID="{394DC962-E4D1-4435-8D27-D32299B09D32}" presName="spaceBetweenRectangles" presStyleCnt="0"/>
      <dgm:spPr/>
    </dgm:pt>
    <dgm:pt modelId="{3EA3C26D-F279-4F06-8842-5FEE8A944F25}" type="pres">
      <dgm:prSet presAssocID="{1C056CA1-C213-48BD-801F-41A96F090BF3}" presName="parentLin" presStyleCnt="0"/>
      <dgm:spPr/>
    </dgm:pt>
    <dgm:pt modelId="{0A1A6A8A-48FC-4401-98BE-470904B58C17}" type="pres">
      <dgm:prSet presAssocID="{1C056CA1-C213-48BD-801F-41A96F090BF3}" presName="parentLeftMargin" presStyleLbl="node1" presStyleIdx="0" presStyleCnt="3"/>
      <dgm:spPr/>
      <dgm:t>
        <a:bodyPr/>
        <a:lstStyle/>
        <a:p>
          <a:endParaRPr lang="en-US"/>
        </a:p>
      </dgm:t>
    </dgm:pt>
    <dgm:pt modelId="{E59E035B-07D6-4BBA-B771-3EDF41E4888C}" type="pres">
      <dgm:prSet presAssocID="{1C056CA1-C213-48BD-801F-41A96F090BF3}" presName="parentText" presStyleLbl="node1" presStyleIdx="1" presStyleCnt="3">
        <dgm:presLayoutVars>
          <dgm:chMax val="0"/>
          <dgm:bulletEnabled val="1"/>
        </dgm:presLayoutVars>
      </dgm:prSet>
      <dgm:spPr/>
      <dgm:t>
        <a:bodyPr/>
        <a:lstStyle/>
        <a:p>
          <a:endParaRPr lang="en-US"/>
        </a:p>
      </dgm:t>
    </dgm:pt>
    <dgm:pt modelId="{CB2711ED-9A51-45A5-AA7D-59CD5F330CB9}" type="pres">
      <dgm:prSet presAssocID="{1C056CA1-C213-48BD-801F-41A96F090BF3}" presName="negativeSpace" presStyleCnt="0"/>
      <dgm:spPr/>
    </dgm:pt>
    <dgm:pt modelId="{5AFFCFEB-F246-4748-889C-63DF078C30C5}" type="pres">
      <dgm:prSet presAssocID="{1C056CA1-C213-48BD-801F-41A96F090BF3}" presName="childText" presStyleLbl="conFgAcc1" presStyleIdx="1" presStyleCnt="3">
        <dgm:presLayoutVars>
          <dgm:bulletEnabled val="1"/>
        </dgm:presLayoutVars>
      </dgm:prSet>
      <dgm:spPr>
        <a:prstGeom prst="roundRect">
          <a:avLst/>
        </a:prstGeom>
      </dgm:spPr>
      <dgm:t>
        <a:bodyPr/>
        <a:lstStyle/>
        <a:p>
          <a:endParaRPr lang="en-US"/>
        </a:p>
      </dgm:t>
    </dgm:pt>
    <dgm:pt modelId="{8D71C5FD-9322-4FBA-A245-01A6EC514231}" type="pres">
      <dgm:prSet presAssocID="{C22558C8-C87C-447C-91EC-D92D9F2334C9}" presName="spaceBetweenRectangles" presStyleCnt="0"/>
      <dgm:spPr/>
    </dgm:pt>
    <dgm:pt modelId="{1B85CA37-A0EE-4519-BEDF-52E7C87B2DA4}" type="pres">
      <dgm:prSet presAssocID="{9284D083-CE73-435B-B96C-2F1C671A1ECB}" presName="parentLin" presStyleCnt="0"/>
      <dgm:spPr/>
    </dgm:pt>
    <dgm:pt modelId="{9CC1C8DF-DD31-451F-BB74-F3815003191E}" type="pres">
      <dgm:prSet presAssocID="{9284D083-CE73-435B-B96C-2F1C671A1ECB}" presName="parentLeftMargin" presStyleLbl="node1" presStyleIdx="1" presStyleCnt="3"/>
      <dgm:spPr/>
      <dgm:t>
        <a:bodyPr/>
        <a:lstStyle/>
        <a:p>
          <a:endParaRPr lang="en-US"/>
        </a:p>
      </dgm:t>
    </dgm:pt>
    <dgm:pt modelId="{FD14344D-7F54-4239-B442-A58D4121911D}" type="pres">
      <dgm:prSet presAssocID="{9284D083-CE73-435B-B96C-2F1C671A1ECB}" presName="parentText" presStyleLbl="node1" presStyleIdx="2" presStyleCnt="3">
        <dgm:presLayoutVars>
          <dgm:chMax val="0"/>
          <dgm:bulletEnabled val="1"/>
        </dgm:presLayoutVars>
      </dgm:prSet>
      <dgm:spPr/>
      <dgm:t>
        <a:bodyPr/>
        <a:lstStyle/>
        <a:p>
          <a:endParaRPr lang="en-US"/>
        </a:p>
      </dgm:t>
    </dgm:pt>
    <dgm:pt modelId="{B49C0AE1-8A7E-46BB-9121-5A2A7717E494}" type="pres">
      <dgm:prSet presAssocID="{9284D083-CE73-435B-B96C-2F1C671A1ECB}" presName="negativeSpace" presStyleCnt="0"/>
      <dgm:spPr/>
    </dgm:pt>
    <dgm:pt modelId="{D82F28E5-A0AA-41D3-B751-FF5912013596}" type="pres">
      <dgm:prSet presAssocID="{9284D083-CE73-435B-B96C-2F1C671A1ECB}" presName="childText" presStyleLbl="conFgAcc1" presStyleIdx="2" presStyleCnt="3">
        <dgm:presLayoutVars>
          <dgm:bulletEnabled val="1"/>
        </dgm:presLayoutVars>
      </dgm:prSet>
      <dgm:spPr>
        <a:prstGeom prst="roundRect">
          <a:avLst/>
        </a:prstGeom>
      </dgm:spPr>
      <dgm:t>
        <a:bodyPr/>
        <a:lstStyle/>
        <a:p>
          <a:endParaRPr lang="en-US"/>
        </a:p>
      </dgm:t>
    </dgm:pt>
  </dgm:ptLst>
  <dgm:cxnLst>
    <dgm:cxn modelId="{541C56B1-8BE9-496A-9BC5-496A24936083}" type="presOf" srcId="{9284D083-CE73-435B-B96C-2F1C671A1ECB}" destId="{9CC1C8DF-DD31-451F-BB74-F3815003191E}" srcOrd="0" destOrd="0" presId="urn:microsoft.com/office/officeart/2005/8/layout/list1"/>
    <dgm:cxn modelId="{0F4C45AF-E0BF-4E70-8C6A-832CFB2360D6}" srcId="{1C056CA1-C213-48BD-801F-41A96F090BF3}" destId="{80959F8E-AD95-47CA-B7AA-9A5003CE1FC9}" srcOrd="1" destOrd="0" parTransId="{05E06803-9B2A-43F0-9743-F08B049B0C0B}" sibTransId="{AD45FC5E-D713-4439-980C-E0C712187A22}"/>
    <dgm:cxn modelId="{068EFDFA-3BC6-44B6-BA3A-C74F87C01AF8}" type="presOf" srcId="{9284D083-CE73-435B-B96C-2F1C671A1ECB}" destId="{FD14344D-7F54-4239-B442-A58D4121911D}" srcOrd="1" destOrd="0" presId="urn:microsoft.com/office/officeart/2005/8/layout/list1"/>
    <dgm:cxn modelId="{D8C974AE-FA78-46D5-A7AE-AD74AAA6FF70}" srcId="{9284D083-CE73-435B-B96C-2F1C671A1ECB}" destId="{B4E57D04-B892-4A51-BED7-77A054DBEC03}" srcOrd="0" destOrd="0" parTransId="{E3F59DED-682F-4673-B72F-ADDC354A637C}" sibTransId="{52D17A85-700A-4098-A22A-71C54E437A6B}"/>
    <dgm:cxn modelId="{E5A616E8-111F-4F21-8EF4-69A414266407}" srcId="{9284D083-CE73-435B-B96C-2F1C671A1ECB}" destId="{0E87C307-81B1-4B0E-8365-9976BB2DED0F}" srcOrd="1" destOrd="0" parTransId="{1C109D65-56E9-4811-85C2-634CB4A15FBE}" sibTransId="{594E9CB5-0DD6-4FBC-A308-89932B611350}"/>
    <dgm:cxn modelId="{24F44390-FE17-4EAD-B669-59557DC69335}" srcId="{46B17EEC-4DCC-4ECA-8CF8-D990AA5EC7FA}" destId="{D712ED4A-921E-47A9-B8CA-6A2B660E061C}" srcOrd="0" destOrd="0" parTransId="{C0F2C372-91FE-4B32-B313-7D2690F30905}" sibTransId="{394DC962-E4D1-4435-8D27-D32299B09D32}"/>
    <dgm:cxn modelId="{4175B525-C7D2-4BD2-8C27-6CFEF667207D}" type="presOf" srcId="{D712ED4A-921E-47A9-B8CA-6A2B660E061C}" destId="{FDFE730C-808D-47C9-A5E3-A47AC57FA3A7}" srcOrd="1" destOrd="0" presId="urn:microsoft.com/office/officeart/2005/8/layout/list1"/>
    <dgm:cxn modelId="{2DEE99C9-CCE7-41D5-AA1A-9B1487444307}" type="presOf" srcId="{B4E57D04-B892-4A51-BED7-77A054DBEC03}" destId="{D82F28E5-A0AA-41D3-B751-FF5912013596}" srcOrd="0" destOrd="0" presId="urn:microsoft.com/office/officeart/2005/8/layout/list1"/>
    <dgm:cxn modelId="{1350CBA7-E5D8-46E6-A0F4-A6DB2305588D}" type="presOf" srcId="{D712ED4A-921E-47A9-B8CA-6A2B660E061C}" destId="{279D24FC-4093-482F-8CE3-035E5EFD6EF8}" srcOrd="0" destOrd="0" presId="urn:microsoft.com/office/officeart/2005/8/layout/list1"/>
    <dgm:cxn modelId="{C37587DC-7108-4761-8383-B37D9D564B39}" srcId="{D712ED4A-921E-47A9-B8CA-6A2B660E061C}" destId="{41806354-17C3-41D4-8D9E-FA3EDE0CD945}" srcOrd="0" destOrd="0" parTransId="{60D8A2FE-91D8-4461-992B-0090BA7A2861}" sibTransId="{0D5EFBC4-D934-48FE-AE47-28901C1D75DA}"/>
    <dgm:cxn modelId="{043AD5CA-66C4-4561-842C-35AE90FF0BC1}" type="presOf" srcId="{80959F8E-AD95-47CA-B7AA-9A5003CE1FC9}" destId="{5AFFCFEB-F246-4748-889C-63DF078C30C5}" srcOrd="0" destOrd="1" presId="urn:microsoft.com/office/officeart/2005/8/layout/list1"/>
    <dgm:cxn modelId="{DF33F370-99DB-44D8-BE8B-774A1060DD87}" type="presOf" srcId="{1C056CA1-C213-48BD-801F-41A96F090BF3}" destId="{0A1A6A8A-48FC-4401-98BE-470904B58C17}" srcOrd="0" destOrd="0" presId="urn:microsoft.com/office/officeart/2005/8/layout/list1"/>
    <dgm:cxn modelId="{98C6AA13-E649-4C26-8AE1-B679A558F6CB}" type="presOf" srcId="{1C056CA1-C213-48BD-801F-41A96F090BF3}" destId="{E59E035B-07D6-4BBA-B771-3EDF41E4888C}" srcOrd="1" destOrd="0" presId="urn:microsoft.com/office/officeart/2005/8/layout/list1"/>
    <dgm:cxn modelId="{2B01CDDE-EA2B-411B-8560-7394A853F9DB}" srcId="{46B17EEC-4DCC-4ECA-8CF8-D990AA5EC7FA}" destId="{1C056CA1-C213-48BD-801F-41A96F090BF3}" srcOrd="1" destOrd="0" parTransId="{1B38E61A-7D3E-4D9D-94B3-2369C610C956}" sibTransId="{C22558C8-C87C-447C-91EC-D92D9F2334C9}"/>
    <dgm:cxn modelId="{BDBCA65C-E323-4722-A9D5-7845A0943918}" srcId="{1C056CA1-C213-48BD-801F-41A96F090BF3}" destId="{A11265F6-8DD7-4BEE-B7C6-C99BB989A63A}" srcOrd="0" destOrd="0" parTransId="{EF15ABFF-1881-4DE5-8DE4-8CF342A86B40}" sibTransId="{DA457577-0E4B-4856-8D43-9B50A6291466}"/>
    <dgm:cxn modelId="{F11C10F7-413F-49A1-9CA7-8A79CE7EAC64}" type="presOf" srcId="{46B17EEC-4DCC-4ECA-8CF8-D990AA5EC7FA}" destId="{01434C33-20BF-48D3-A852-8131B1B2DB1E}" srcOrd="0" destOrd="0" presId="urn:microsoft.com/office/officeart/2005/8/layout/list1"/>
    <dgm:cxn modelId="{78662188-731F-47C2-ACA3-F863A242998B}" srcId="{46B17EEC-4DCC-4ECA-8CF8-D990AA5EC7FA}" destId="{9284D083-CE73-435B-B96C-2F1C671A1ECB}" srcOrd="2" destOrd="0" parTransId="{B338C5C2-500D-452F-A6DB-432D4915E0EB}" sibTransId="{4C49592F-B913-42A9-B5CB-4F3BB358A548}"/>
    <dgm:cxn modelId="{5EE97687-97F8-4925-A179-37A606D29617}" type="presOf" srcId="{0E87C307-81B1-4B0E-8365-9976BB2DED0F}" destId="{D82F28E5-A0AA-41D3-B751-FF5912013596}" srcOrd="0" destOrd="1" presId="urn:microsoft.com/office/officeart/2005/8/layout/list1"/>
    <dgm:cxn modelId="{F75EF819-39AD-4D45-BDA2-6889158F586E}" type="presOf" srcId="{A11265F6-8DD7-4BEE-B7C6-C99BB989A63A}" destId="{5AFFCFEB-F246-4748-889C-63DF078C30C5}" srcOrd="0" destOrd="0" presId="urn:microsoft.com/office/officeart/2005/8/layout/list1"/>
    <dgm:cxn modelId="{42ADA4F7-1ED0-40F3-8513-43B9CC9E0282}" type="presOf" srcId="{41806354-17C3-41D4-8D9E-FA3EDE0CD945}" destId="{F970FB45-4456-4C86-90DA-F17677FA2B1E}" srcOrd="0" destOrd="0" presId="urn:microsoft.com/office/officeart/2005/8/layout/list1"/>
    <dgm:cxn modelId="{658A631F-2BDC-48B9-AAAD-1D33E4E18430}" type="presParOf" srcId="{01434C33-20BF-48D3-A852-8131B1B2DB1E}" destId="{750D6E44-0952-4521-AC45-D195750A9B39}" srcOrd="0" destOrd="0" presId="urn:microsoft.com/office/officeart/2005/8/layout/list1"/>
    <dgm:cxn modelId="{7C3B0017-215C-403D-9DD5-98EB5B056434}" type="presParOf" srcId="{750D6E44-0952-4521-AC45-D195750A9B39}" destId="{279D24FC-4093-482F-8CE3-035E5EFD6EF8}" srcOrd="0" destOrd="0" presId="urn:microsoft.com/office/officeart/2005/8/layout/list1"/>
    <dgm:cxn modelId="{CD91C653-2EB2-44BC-828C-38295A117E76}" type="presParOf" srcId="{750D6E44-0952-4521-AC45-D195750A9B39}" destId="{FDFE730C-808D-47C9-A5E3-A47AC57FA3A7}" srcOrd="1" destOrd="0" presId="urn:microsoft.com/office/officeart/2005/8/layout/list1"/>
    <dgm:cxn modelId="{867C4BCF-13A7-439E-886B-834D8A16DB10}" type="presParOf" srcId="{01434C33-20BF-48D3-A852-8131B1B2DB1E}" destId="{5D45ECCF-7A12-4E6C-BA28-9B73A3275CDC}" srcOrd="1" destOrd="0" presId="urn:microsoft.com/office/officeart/2005/8/layout/list1"/>
    <dgm:cxn modelId="{82223610-FDC9-43A4-B081-05498BF95D0A}" type="presParOf" srcId="{01434C33-20BF-48D3-A852-8131B1B2DB1E}" destId="{F970FB45-4456-4C86-90DA-F17677FA2B1E}" srcOrd="2" destOrd="0" presId="urn:microsoft.com/office/officeart/2005/8/layout/list1"/>
    <dgm:cxn modelId="{1B3EB648-3F50-4156-B833-C5A2ED8DDFDD}" type="presParOf" srcId="{01434C33-20BF-48D3-A852-8131B1B2DB1E}" destId="{30C2186F-37C5-43EF-93BB-53E657A462D4}" srcOrd="3" destOrd="0" presId="urn:microsoft.com/office/officeart/2005/8/layout/list1"/>
    <dgm:cxn modelId="{22136A58-CB66-4AF0-BCEE-F650075D23D1}" type="presParOf" srcId="{01434C33-20BF-48D3-A852-8131B1B2DB1E}" destId="{3EA3C26D-F279-4F06-8842-5FEE8A944F25}" srcOrd="4" destOrd="0" presId="urn:microsoft.com/office/officeart/2005/8/layout/list1"/>
    <dgm:cxn modelId="{DAF8EFB1-2A8D-4CA0-A861-BA77C309933E}" type="presParOf" srcId="{3EA3C26D-F279-4F06-8842-5FEE8A944F25}" destId="{0A1A6A8A-48FC-4401-98BE-470904B58C17}" srcOrd="0" destOrd="0" presId="urn:microsoft.com/office/officeart/2005/8/layout/list1"/>
    <dgm:cxn modelId="{CB0086B6-E995-40C2-B5B1-BA31BFD17433}" type="presParOf" srcId="{3EA3C26D-F279-4F06-8842-5FEE8A944F25}" destId="{E59E035B-07D6-4BBA-B771-3EDF41E4888C}" srcOrd="1" destOrd="0" presId="urn:microsoft.com/office/officeart/2005/8/layout/list1"/>
    <dgm:cxn modelId="{5C0D8769-6E65-44B5-996D-3EF536972341}" type="presParOf" srcId="{01434C33-20BF-48D3-A852-8131B1B2DB1E}" destId="{CB2711ED-9A51-45A5-AA7D-59CD5F330CB9}" srcOrd="5" destOrd="0" presId="urn:microsoft.com/office/officeart/2005/8/layout/list1"/>
    <dgm:cxn modelId="{209135C3-3967-4700-877D-97811A45C7D0}" type="presParOf" srcId="{01434C33-20BF-48D3-A852-8131B1B2DB1E}" destId="{5AFFCFEB-F246-4748-889C-63DF078C30C5}" srcOrd="6" destOrd="0" presId="urn:microsoft.com/office/officeart/2005/8/layout/list1"/>
    <dgm:cxn modelId="{9FCF20B6-1693-4AEB-A94D-ABAF384286A1}" type="presParOf" srcId="{01434C33-20BF-48D3-A852-8131B1B2DB1E}" destId="{8D71C5FD-9322-4FBA-A245-01A6EC514231}" srcOrd="7" destOrd="0" presId="urn:microsoft.com/office/officeart/2005/8/layout/list1"/>
    <dgm:cxn modelId="{23DCD045-D292-4D2F-B105-B84CFE77D103}" type="presParOf" srcId="{01434C33-20BF-48D3-A852-8131B1B2DB1E}" destId="{1B85CA37-A0EE-4519-BEDF-52E7C87B2DA4}" srcOrd="8" destOrd="0" presId="urn:microsoft.com/office/officeart/2005/8/layout/list1"/>
    <dgm:cxn modelId="{D39F4F51-7D37-4B87-92F5-9E86087F3A0F}" type="presParOf" srcId="{1B85CA37-A0EE-4519-BEDF-52E7C87B2DA4}" destId="{9CC1C8DF-DD31-451F-BB74-F3815003191E}" srcOrd="0" destOrd="0" presId="urn:microsoft.com/office/officeart/2005/8/layout/list1"/>
    <dgm:cxn modelId="{1B9FC598-EA42-40A9-BE75-FCD8C1E62853}" type="presParOf" srcId="{1B85CA37-A0EE-4519-BEDF-52E7C87B2DA4}" destId="{FD14344D-7F54-4239-B442-A58D4121911D}" srcOrd="1" destOrd="0" presId="urn:microsoft.com/office/officeart/2005/8/layout/list1"/>
    <dgm:cxn modelId="{C988A690-5CF7-4C6A-B02C-26CBC49A8F9E}" type="presParOf" srcId="{01434C33-20BF-48D3-A852-8131B1B2DB1E}" destId="{B49C0AE1-8A7E-46BB-9121-5A2A7717E494}" srcOrd="9" destOrd="0" presId="urn:microsoft.com/office/officeart/2005/8/layout/list1"/>
    <dgm:cxn modelId="{F55A09B0-F95A-4D5B-ACA0-B1FEE856507A}" type="presParOf" srcId="{01434C33-20BF-48D3-A852-8131B1B2DB1E}" destId="{D82F28E5-A0AA-41D3-B751-FF591201359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4529C08-FE52-430E-93FC-D0508A925C8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0686C5CC-A6EB-4825-9381-25C2FBD8CD9C}">
      <dgm:prSet/>
      <dgm:spPr>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dirty="0" smtClean="0">
              <a:solidFill>
                <a:srgbClr val="000000"/>
              </a:solidFill>
            </a:rPr>
            <a:t>Enhance</a:t>
          </a:r>
          <a:endParaRPr lang="en-US" b="1" dirty="0">
            <a:solidFill>
              <a:srgbClr val="000000"/>
            </a:solidFill>
          </a:endParaRPr>
        </a:p>
      </dgm:t>
    </dgm:pt>
    <dgm:pt modelId="{C74E98E1-1E8F-49AF-99AA-E8DC33A8AC8C}" type="parTrans" cxnId="{C136BA10-5DA5-4A18-A3A7-EBB37EC364A0}">
      <dgm:prSet/>
      <dgm:spPr/>
      <dgm:t>
        <a:bodyPr/>
        <a:lstStyle/>
        <a:p>
          <a:endParaRPr lang="en-US"/>
        </a:p>
      </dgm:t>
    </dgm:pt>
    <dgm:pt modelId="{4F251166-624A-4D4A-9EDC-322E44688CC0}" type="sibTrans" cxnId="{C136BA10-5DA5-4A18-A3A7-EBB37EC364A0}">
      <dgm:prSet/>
      <dgm:spPr/>
      <dgm:t>
        <a:bodyPr/>
        <a:lstStyle/>
        <a:p>
          <a:endParaRPr lang="en-US"/>
        </a:p>
      </dgm:t>
    </dgm:pt>
    <dgm:pt modelId="{60A36F61-876A-4BB0-9933-6E36C77F3EAD}">
      <dgm:prSet/>
      <dgm:spPr>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dirty="0" smtClean="0">
              <a:solidFill>
                <a:srgbClr val="000000"/>
              </a:solidFill>
            </a:rPr>
            <a:t>Forge</a:t>
          </a:r>
          <a:endParaRPr lang="en-US" b="1" dirty="0">
            <a:solidFill>
              <a:srgbClr val="000000"/>
            </a:solidFill>
          </a:endParaRPr>
        </a:p>
      </dgm:t>
    </dgm:pt>
    <dgm:pt modelId="{00CE8791-8D4D-4D9B-9F82-7CD7205A87D7}" type="parTrans" cxnId="{A046E902-2667-4ABC-BC09-CCB49F05282D}">
      <dgm:prSet/>
      <dgm:spPr/>
      <dgm:t>
        <a:bodyPr/>
        <a:lstStyle/>
        <a:p>
          <a:endParaRPr lang="en-US"/>
        </a:p>
      </dgm:t>
    </dgm:pt>
    <dgm:pt modelId="{75BE0B59-70E6-4918-8DAD-EA1D1BCF5D1C}" type="sibTrans" cxnId="{A046E902-2667-4ABC-BC09-CCB49F05282D}">
      <dgm:prSet/>
      <dgm:spPr/>
      <dgm:t>
        <a:bodyPr/>
        <a:lstStyle/>
        <a:p>
          <a:endParaRPr lang="en-US"/>
        </a:p>
      </dgm:t>
    </dgm:pt>
    <dgm:pt modelId="{090E0684-2602-46D1-BC04-AFC1EB05CB3A}">
      <dgm:prSet/>
      <dgm:spPr>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b="1" dirty="0" smtClean="0">
              <a:solidFill>
                <a:srgbClr val="000000"/>
              </a:solidFill>
            </a:rPr>
            <a:t>Institutionalize</a:t>
          </a:r>
          <a:endParaRPr lang="en-US" b="1" dirty="0">
            <a:solidFill>
              <a:srgbClr val="000000"/>
            </a:solidFill>
          </a:endParaRPr>
        </a:p>
      </dgm:t>
    </dgm:pt>
    <dgm:pt modelId="{2D64BE70-B2F4-4740-9175-746680DF8DB5}" type="parTrans" cxnId="{AD701D03-352B-4AA8-8162-D5E41A889D8F}">
      <dgm:prSet/>
      <dgm:spPr/>
      <dgm:t>
        <a:bodyPr/>
        <a:lstStyle/>
        <a:p>
          <a:endParaRPr lang="en-US"/>
        </a:p>
      </dgm:t>
    </dgm:pt>
    <dgm:pt modelId="{F906E514-7755-489D-9949-4819510F183C}" type="sibTrans" cxnId="{AD701D03-352B-4AA8-8162-D5E41A889D8F}">
      <dgm:prSet/>
      <dgm:spPr/>
      <dgm:t>
        <a:bodyPr/>
        <a:lstStyle/>
        <a:p>
          <a:endParaRPr lang="en-US"/>
        </a:p>
      </dgm:t>
    </dgm:pt>
    <dgm:pt modelId="{F36903AE-EFD8-45A3-851D-8ACFDEE0D1B8}">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ctr"/>
        <a:lstStyle/>
        <a:p>
          <a:pPr rtl="0"/>
          <a:r>
            <a:rPr lang="en-US" baseline="0" dirty="0" smtClean="0">
              <a:solidFill>
                <a:schemeClr val="bg1"/>
              </a:solidFill>
            </a:rPr>
            <a:t>the University’s capacity to collect, systemize and analyze data on gender and race/ethnic equity</a:t>
          </a:r>
          <a:endParaRPr lang="en-US" baseline="0" dirty="0">
            <a:solidFill>
              <a:schemeClr val="bg1"/>
            </a:solidFill>
          </a:endParaRPr>
        </a:p>
      </dgm:t>
    </dgm:pt>
    <dgm:pt modelId="{C1270B8D-23E4-47AD-8EA0-C28CFB7B3C6A}" type="parTrans" cxnId="{5FCC8E5A-288E-4B30-B120-3A2A29638F29}">
      <dgm:prSet/>
      <dgm:spPr/>
      <dgm:t>
        <a:bodyPr/>
        <a:lstStyle/>
        <a:p>
          <a:endParaRPr lang="en-US"/>
        </a:p>
      </dgm:t>
    </dgm:pt>
    <dgm:pt modelId="{8FADE723-A16D-409E-9C7D-A7B13FC73CD4}" type="sibTrans" cxnId="{5FCC8E5A-288E-4B30-B120-3A2A29638F29}">
      <dgm:prSet/>
      <dgm:spPr/>
      <dgm:t>
        <a:bodyPr/>
        <a:lstStyle/>
        <a:p>
          <a:endParaRPr lang="en-US"/>
        </a:p>
      </dgm:t>
    </dgm:pt>
    <dgm:pt modelId="{49DA2C02-125F-48F5-8648-BFE7C345A4BA}">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ctr"/>
        <a:lstStyle/>
        <a:p>
          <a:pPr rtl="0"/>
          <a:r>
            <a:rPr lang="en-US" baseline="0" dirty="0" smtClean="0">
              <a:solidFill>
                <a:schemeClr val="bg1"/>
              </a:solidFill>
            </a:rPr>
            <a:t>lasting partnerships among administrative and academic units</a:t>
          </a:r>
          <a:endParaRPr lang="en-US" baseline="0" dirty="0">
            <a:solidFill>
              <a:schemeClr val="bg1"/>
            </a:solidFill>
          </a:endParaRPr>
        </a:p>
      </dgm:t>
    </dgm:pt>
    <dgm:pt modelId="{7125465D-EDAC-46C7-8316-2DA05BF79517}" type="parTrans" cxnId="{AEF83E51-0E7A-462D-B316-DB555CE54CE1}">
      <dgm:prSet/>
      <dgm:spPr/>
      <dgm:t>
        <a:bodyPr/>
        <a:lstStyle/>
        <a:p>
          <a:endParaRPr lang="en-US"/>
        </a:p>
      </dgm:t>
    </dgm:pt>
    <dgm:pt modelId="{E34328F5-2C4C-47A0-A3BC-6404A3C6A9CB}" type="sibTrans" cxnId="{AEF83E51-0E7A-462D-B316-DB555CE54CE1}">
      <dgm:prSet/>
      <dgm:spPr/>
      <dgm:t>
        <a:bodyPr/>
        <a:lstStyle/>
        <a:p>
          <a:endParaRPr lang="en-US"/>
        </a:p>
      </dgm:t>
    </dgm:pt>
    <dgm:pt modelId="{092870A8-D2DE-4D9E-BF7F-16657B86F348}">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ctr"/>
        <a:lstStyle/>
        <a:p>
          <a:pPr rtl="0"/>
          <a:r>
            <a:rPr lang="en-US" baseline="0" dirty="0" smtClean="0">
              <a:solidFill>
                <a:schemeClr val="bg1"/>
              </a:solidFill>
            </a:rPr>
            <a:t>a data collection and data analysis capacity for gender and race/ethnic equity studies</a:t>
          </a:r>
          <a:endParaRPr lang="en-US" baseline="0" dirty="0">
            <a:solidFill>
              <a:schemeClr val="bg1"/>
            </a:solidFill>
          </a:endParaRPr>
        </a:p>
      </dgm:t>
    </dgm:pt>
    <dgm:pt modelId="{E781802D-05FE-4910-82F2-59F5B6E3C99E}" type="parTrans" cxnId="{B34BDA3F-CAFB-454C-B833-CB7F1805BCCB}">
      <dgm:prSet/>
      <dgm:spPr/>
      <dgm:t>
        <a:bodyPr/>
        <a:lstStyle/>
        <a:p>
          <a:endParaRPr lang="en-US"/>
        </a:p>
      </dgm:t>
    </dgm:pt>
    <dgm:pt modelId="{118268B7-2368-41D1-AF97-67EC5C819B16}" type="sibTrans" cxnId="{B34BDA3F-CAFB-454C-B833-CB7F1805BCCB}">
      <dgm:prSet/>
      <dgm:spPr/>
      <dgm:t>
        <a:bodyPr/>
        <a:lstStyle/>
        <a:p>
          <a:endParaRPr lang="en-US"/>
        </a:p>
      </dgm:t>
    </dgm:pt>
    <dgm:pt modelId="{9B4514D7-9345-4317-AB27-3BDEFB38E711}" type="pres">
      <dgm:prSet presAssocID="{54529C08-FE52-430E-93FC-D0508A925C89}" presName="theList" presStyleCnt="0">
        <dgm:presLayoutVars>
          <dgm:dir/>
          <dgm:animLvl val="lvl"/>
          <dgm:resizeHandles val="exact"/>
        </dgm:presLayoutVars>
      </dgm:prSet>
      <dgm:spPr/>
      <dgm:t>
        <a:bodyPr/>
        <a:lstStyle/>
        <a:p>
          <a:endParaRPr lang="en-US"/>
        </a:p>
      </dgm:t>
    </dgm:pt>
    <dgm:pt modelId="{45714290-C28C-4084-8B9E-3B7E926C0771}" type="pres">
      <dgm:prSet presAssocID="{0686C5CC-A6EB-4825-9381-25C2FBD8CD9C}" presName="compNode" presStyleCnt="0"/>
      <dgm:spPr/>
    </dgm:pt>
    <dgm:pt modelId="{59447B46-12D5-40B8-ACD0-2C04F9737AC1}" type="pres">
      <dgm:prSet presAssocID="{0686C5CC-A6EB-4825-9381-25C2FBD8CD9C}" presName="aNode" presStyleLbl="bgShp" presStyleIdx="0" presStyleCnt="3"/>
      <dgm:spPr/>
      <dgm:t>
        <a:bodyPr/>
        <a:lstStyle/>
        <a:p>
          <a:endParaRPr lang="en-US"/>
        </a:p>
      </dgm:t>
    </dgm:pt>
    <dgm:pt modelId="{5B43F3E0-983A-4AB3-A6D1-321DD0DD8A8E}" type="pres">
      <dgm:prSet presAssocID="{0686C5CC-A6EB-4825-9381-25C2FBD8CD9C}" presName="textNode" presStyleLbl="bgShp" presStyleIdx="0" presStyleCnt="3"/>
      <dgm:spPr/>
      <dgm:t>
        <a:bodyPr/>
        <a:lstStyle/>
        <a:p>
          <a:endParaRPr lang="en-US"/>
        </a:p>
      </dgm:t>
    </dgm:pt>
    <dgm:pt modelId="{51C5DB54-E947-4980-A409-4528B3EA551D}" type="pres">
      <dgm:prSet presAssocID="{0686C5CC-A6EB-4825-9381-25C2FBD8CD9C}" presName="compChildNode" presStyleCnt="0"/>
      <dgm:spPr/>
    </dgm:pt>
    <dgm:pt modelId="{EFC98430-6501-47F2-A2EA-1A7F0F9BBD87}" type="pres">
      <dgm:prSet presAssocID="{0686C5CC-A6EB-4825-9381-25C2FBD8CD9C}" presName="theInnerList" presStyleCnt="0"/>
      <dgm:spPr/>
    </dgm:pt>
    <dgm:pt modelId="{B0147217-C450-441F-9F2A-11874F49FE32}" type="pres">
      <dgm:prSet presAssocID="{F36903AE-EFD8-45A3-851D-8ACFDEE0D1B8}" presName="childNode" presStyleLbl="node1" presStyleIdx="0" presStyleCnt="3" custScaleX="111277" custScaleY="99460">
        <dgm:presLayoutVars>
          <dgm:bulletEnabled val="1"/>
        </dgm:presLayoutVars>
      </dgm:prSet>
      <dgm:spPr/>
      <dgm:t>
        <a:bodyPr/>
        <a:lstStyle/>
        <a:p>
          <a:endParaRPr lang="en-US"/>
        </a:p>
      </dgm:t>
    </dgm:pt>
    <dgm:pt modelId="{FF866C44-B22B-4A8E-8D7D-1E023D1A31A7}" type="pres">
      <dgm:prSet presAssocID="{0686C5CC-A6EB-4825-9381-25C2FBD8CD9C}" presName="aSpace" presStyleCnt="0"/>
      <dgm:spPr/>
    </dgm:pt>
    <dgm:pt modelId="{A685C9F6-55F5-4E0D-BFC0-6E6B3221EA5A}" type="pres">
      <dgm:prSet presAssocID="{60A36F61-876A-4BB0-9933-6E36C77F3EAD}" presName="compNode" presStyleCnt="0"/>
      <dgm:spPr/>
    </dgm:pt>
    <dgm:pt modelId="{B2BE7C95-08F6-4F7A-A0F8-942CC7264580}" type="pres">
      <dgm:prSet presAssocID="{60A36F61-876A-4BB0-9933-6E36C77F3EAD}" presName="aNode" presStyleLbl="bgShp" presStyleIdx="1" presStyleCnt="3"/>
      <dgm:spPr/>
      <dgm:t>
        <a:bodyPr/>
        <a:lstStyle/>
        <a:p>
          <a:endParaRPr lang="en-US"/>
        </a:p>
      </dgm:t>
    </dgm:pt>
    <dgm:pt modelId="{14F8F8CB-F726-4506-9BBC-552A698E7FF6}" type="pres">
      <dgm:prSet presAssocID="{60A36F61-876A-4BB0-9933-6E36C77F3EAD}" presName="textNode" presStyleLbl="bgShp" presStyleIdx="1" presStyleCnt="3"/>
      <dgm:spPr/>
      <dgm:t>
        <a:bodyPr/>
        <a:lstStyle/>
        <a:p>
          <a:endParaRPr lang="en-US"/>
        </a:p>
      </dgm:t>
    </dgm:pt>
    <dgm:pt modelId="{CCD6C4B2-DD60-42B2-B1A0-20D825C01F7A}" type="pres">
      <dgm:prSet presAssocID="{60A36F61-876A-4BB0-9933-6E36C77F3EAD}" presName="compChildNode" presStyleCnt="0"/>
      <dgm:spPr/>
    </dgm:pt>
    <dgm:pt modelId="{41A07111-E809-43E3-9A4C-4460E3B5045A}" type="pres">
      <dgm:prSet presAssocID="{60A36F61-876A-4BB0-9933-6E36C77F3EAD}" presName="theInnerList" presStyleCnt="0"/>
      <dgm:spPr/>
    </dgm:pt>
    <dgm:pt modelId="{53052457-8FD5-47C7-88B6-B1FA84410137}" type="pres">
      <dgm:prSet presAssocID="{49DA2C02-125F-48F5-8648-BFE7C345A4BA}" presName="childNode" presStyleLbl="node1" presStyleIdx="1" presStyleCnt="3" custScaleX="110553">
        <dgm:presLayoutVars>
          <dgm:bulletEnabled val="1"/>
        </dgm:presLayoutVars>
      </dgm:prSet>
      <dgm:spPr/>
      <dgm:t>
        <a:bodyPr/>
        <a:lstStyle/>
        <a:p>
          <a:endParaRPr lang="en-US"/>
        </a:p>
      </dgm:t>
    </dgm:pt>
    <dgm:pt modelId="{4F9BFBBF-60BD-4B63-B427-C03D0D5E8DCC}" type="pres">
      <dgm:prSet presAssocID="{60A36F61-876A-4BB0-9933-6E36C77F3EAD}" presName="aSpace" presStyleCnt="0"/>
      <dgm:spPr/>
    </dgm:pt>
    <dgm:pt modelId="{3DB410BF-3399-4037-9197-90E174FC1C0C}" type="pres">
      <dgm:prSet presAssocID="{090E0684-2602-46D1-BC04-AFC1EB05CB3A}" presName="compNode" presStyleCnt="0"/>
      <dgm:spPr/>
    </dgm:pt>
    <dgm:pt modelId="{0CE5C59A-E5E1-4D56-85F4-F8C3B81EDE51}" type="pres">
      <dgm:prSet presAssocID="{090E0684-2602-46D1-BC04-AFC1EB05CB3A}" presName="aNode" presStyleLbl="bgShp" presStyleIdx="2" presStyleCnt="3"/>
      <dgm:spPr/>
      <dgm:t>
        <a:bodyPr/>
        <a:lstStyle/>
        <a:p>
          <a:endParaRPr lang="en-US"/>
        </a:p>
      </dgm:t>
    </dgm:pt>
    <dgm:pt modelId="{AAB7A93D-DF24-4EC0-8470-1939D9A68340}" type="pres">
      <dgm:prSet presAssocID="{090E0684-2602-46D1-BC04-AFC1EB05CB3A}" presName="textNode" presStyleLbl="bgShp" presStyleIdx="2" presStyleCnt="3"/>
      <dgm:spPr/>
      <dgm:t>
        <a:bodyPr/>
        <a:lstStyle/>
        <a:p>
          <a:endParaRPr lang="en-US"/>
        </a:p>
      </dgm:t>
    </dgm:pt>
    <dgm:pt modelId="{1BA6FCAB-B242-42DC-AED8-496C184A2012}" type="pres">
      <dgm:prSet presAssocID="{090E0684-2602-46D1-BC04-AFC1EB05CB3A}" presName="compChildNode" presStyleCnt="0"/>
      <dgm:spPr/>
    </dgm:pt>
    <dgm:pt modelId="{03C1A044-A57B-41C9-ACFF-AF2CC801B0AB}" type="pres">
      <dgm:prSet presAssocID="{090E0684-2602-46D1-BC04-AFC1EB05CB3A}" presName="theInnerList" presStyleCnt="0"/>
      <dgm:spPr/>
    </dgm:pt>
    <dgm:pt modelId="{DAA02D74-1D6D-4DFD-BA02-830160B84EC3}" type="pres">
      <dgm:prSet presAssocID="{092870A8-D2DE-4D9E-BF7F-16657B86F348}" presName="childNode" presStyleLbl="node1" presStyleIdx="2" presStyleCnt="3" custScaleX="109830">
        <dgm:presLayoutVars>
          <dgm:bulletEnabled val="1"/>
        </dgm:presLayoutVars>
      </dgm:prSet>
      <dgm:spPr/>
      <dgm:t>
        <a:bodyPr/>
        <a:lstStyle/>
        <a:p>
          <a:endParaRPr lang="en-US"/>
        </a:p>
      </dgm:t>
    </dgm:pt>
  </dgm:ptLst>
  <dgm:cxnLst>
    <dgm:cxn modelId="{B34BDA3F-CAFB-454C-B833-CB7F1805BCCB}" srcId="{090E0684-2602-46D1-BC04-AFC1EB05CB3A}" destId="{092870A8-D2DE-4D9E-BF7F-16657B86F348}" srcOrd="0" destOrd="0" parTransId="{E781802D-05FE-4910-82F2-59F5B6E3C99E}" sibTransId="{118268B7-2368-41D1-AF97-67EC5C819B16}"/>
    <dgm:cxn modelId="{6CA4661B-B5DC-4F0B-9FBE-D3DC22F30C29}" type="presOf" srcId="{F36903AE-EFD8-45A3-851D-8ACFDEE0D1B8}" destId="{B0147217-C450-441F-9F2A-11874F49FE32}" srcOrd="0" destOrd="0" presId="urn:microsoft.com/office/officeart/2005/8/layout/lProcess2"/>
    <dgm:cxn modelId="{BD762CE4-0313-425C-90EB-980B1BC8A94F}" type="presOf" srcId="{54529C08-FE52-430E-93FC-D0508A925C89}" destId="{9B4514D7-9345-4317-AB27-3BDEFB38E711}" srcOrd="0" destOrd="0" presId="urn:microsoft.com/office/officeart/2005/8/layout/lProcess2"/>
    <dgm:cxn modelId="{DC3512D5-F4B8-4180-AFCD-B70689B632D5}" type="presOf" srcId="{0686C5CC-A6EB-4825-9381-25C2FBD8CD9C}" destId="{5B43F3E0-983A-4AB3-A6D1-321DD0DD8A8E}" srcOrd="1" destOrd="0" presId="urn:microsoft.com/office/officeart/2005/8/layout/lProcess2"/>
    <dgm:cxn modelId="{02F2D9DB-5C98-4D03-A799-9A980B2AC787}" type="presOf" srcId="{49DA2C02-125F-48F5-8648-BFE7C345A4BA}" destId="{53052457-8FD5-47C7-88B6-B1FA84410137}" srcOrd="0" destOrd="0" presId="urn:microsoft.com/office/officeart/2005/8/layout/lProcess2"/>
    <dgm:cxn modelId="{CBB30314-5E07-43CB-A62C-E7DE3691389E}" type="presOf" srcId="{092870A8-D2DE-4D9E-BF7F-16657B86F348}" destId="{DAA02D74-1D6D-4DFD-BA02-830160B84EC3}" srcOrd="0" destOrd="0" presId="urn:microsoft.com/office/officeart/2005/8/layout/lProcess2"/>
    <dgm:cxn modelId="{D7A3EA85-4B00-42AF-8C17-BA6F4B263D00}" type="presOf" srcId="{60A36F61-876A-4BB0-9933-6E36C77F3EAD}" destId="{B2BE7C95-08F6-4F7A-A0F8-942CC7264580}" srcOrd="0" destOrd="0" presId="urn:microsoft.com/office/officeart/2005/8/layout/lProcess2"/>
    <dgm:cxn modelId="{02F50033-B1F9-4518-A3F8-10719A03FB6D}" type="presOf" srcId="{60A36F61-876A-4BB0-9933-6E36C77F3EAD}" destId="{14F8F8CB-F726-4506-9BBC-552A698E7FF6}" srcOrd="1" destOrd="0" presId="urn:microsoft.com/office/officeart/2005/8/layout/lProcess2"/>
    <dgm:cxn modelId="{E0AB036E-3011-4F8A-8681-B7C9C0755772}" type="presOf" srcId="{0686C5CC-A6EB-4825-9381-25C2FBD8CD9C}" destId="{59447B46-12D5-40B8-ACD0-2C04F9737AC1}" srcOrd="0" destOrd="0" presId="urn:microsoft.com/office/officeart/2005/8/layout/lProcess2"/>
    <dgm:cxn modelId="{AEF83E51-0E7A-462D-B316-DB555CE54CE1}" srcId="{60A36F61-876A-4BB0-9933-6E36C77F3EAD}" destId="{49DA2C02-125F-48F5-8648-BFE7C345A4BA}" srcOrd="0" destOrd="0" parTransId="{7125465D-EDAC-46C7-8316-2DA05BF79517}" sibTransId="{E34328F5-2C4C-47A0-A3BC-6404A3C6A9CB}"/>
    <dgm:cxn modelId="{5FCC8E5A-288E-4B30-B120-3A2A29638F29}" srcId="{0686C5CC-A6EB-4825-9381-25C2FBD8CD9C}" destId="{F36903AE-EFD8-45A3-851D-8ACFDEE0D1B8}" srcOrd="0" destOrd="0" parTransId="{C1270B8D-23E4-47AD-8EA0-C28CFB7B3C6A}" sibTransId="{8FADE723-A16D-409E-9C7D-A7B13FC73CD4}"/>
    <dgm:cxn modelId="{C136BA10-5DA5-4A18-A3A7-EBB37EC364A0}" srcId="{54529C08-FE52-430E-93FC-D0508A925C89}" destId="{0686C5CC-A6EB-4825-9381-25C2FBD8CD9C}" srcOrd="0" destOrd="0" parTransId="{C74E98E1-1E8F-49AF-99AA-E8DC33A8AC8C}" sibTransId="{4F251166-624A-4D4A-9EDC-322E44688CC0}"/>
    <dgm:cxn modelId="{6E3927FB-D53B-41A6-A310-3F42356D84DB}" type="presOf" srcId="{090E0684-2602-46D1-BC04-AFC1EB05CB3A}" destId="{0CE5C59A-E5E1-4D56-85F4-F8C3B81EDE51}" srcOrd="0" destOrd="0" presId="urn:microsoft.com/office/officeart/2005/8/layout/lProcess2"/>
    <dgm:cxn modelId="{A046E902-2667-4ABC-BC09-CCB49F05282D}" srcId="{54529C08-FE52-430E-93FC-D0508A925C89}" destId="{60A36F61-876A-4BB0-9933-6E36C77F3EAD}" srcOrd="1" destOrd="0" parTransId="{00CE8791-8D4D-4D9B-9F82-7CD7205A87D7}" sibTransId="{75BE0B59-70E6-4918-8DAD-EA1D1BCF5D1C}"/>
    <dgm:cxn modelId="{AD701D03-352B-4AA8-8162-D5E41A889D8F}" srcId="{54529C08-FE52-430E-93FC-D0508A925C89}" destId="{090E0684-2602-46D1-BC04-AFC1EB05CB3A}" srcOrd="2" destOrd="0" parTransId="{2D64BE70-B2F4-4740-9175-746680DF8DB5}" sibTransId="{F906E514-7755-489D-9949-4819510F183C}"/>
    <dgm:cxn modelId="{E2DC2C9B-20D5-48C5-BA9F-B5D58BD26AFB}" type="presOf" srcId="{090E0684-2602-46D1-BC04-AFC1EB05CB3A}" destId="{AAB7A93D-DF24-4EC0-8470-1939D9A68340}" srcOrd="1" destOrd="0" presId="urn:microsoft.com/office/officeart/2005/8/layout/lProcess2"/>
    <dgm:cxn modelId="{49A19434-E4D4-4CC7-B141-CF88F12B698D}" type="presParOf" srcId="{9B4514D7-9345-4317-AB27-3BDEFB38E711}" destId="{45714290-C28C-4084-8B9E-3B7E926C0771}" srcOrd="0" destOrd="0" presId="urn:microsoft.com/office/officeart/2005/8/layout/lProcess2"/>
    <dgm:cxn modelId="{12E987AD-9C95-4725-B744-80AD646F4D0C}" type="presParOf" srcId="{45714290-C28C-4084-8B9E-3B7E926C0771}" destId="{59447B46-12D5-40B8-ACD0-2C04F9737AC1}" srcOrd="0" destOrd="0" presId="urn:microsoft.com/office/officeart/2005/8/layout/lProcess2"/>
    <dgm:cxn modelId="{059BF2CD-2982-4614-A881-4D32C3E10D86}" type="presParOf" srcId="{45714290-C28C-4084-8B9E-3B7E926C0771}" destId="{5B43F3E0-983A-4AB3-A6D1-321DD0DD8A8E}" srcOrd="1" destOrd="0" presId="urn:microsoft.com/office/officeart/2005/8/layout/lProcess2"/>
    <dgm:cxn modelId="{913499EF-FF91-450D-A92B-77CA4B86A627}" type="presParOf" srcId="{45714290-C28C-4084-8B9E-3B7E926C0771}" destId="{51C5DB54-E947-4980-A409-4528B3EA551D}" srcOrd="2" destOrd="0" presId="urn:microsoft.com/office/officeart/2005/8/layout/lProcess2"/>
    <dgm:cxn modelId="{AD8D76A2-6E1E-4516-9ECE-FB8A95168CFD}" type="presParOf" srcId="{51C5DB54-E947-4980-A409-4528B3EA551D}" destId="{EFC98430-6501-47F2-A2EA-1A7F0F9BBD87}" srcOrd="0" destOrd="0" presId="urn:microsoft.com/office/officeart/2005/8/layout/lProcess2"/>
    <dgm:cxn modelId="{F2335470-FBE5-4364-B729-D402D649D560}" type="presParOf" srcId="{EFC98430-6501-47F2-A2EA-1A7F0F9BBD87}" destId="{B0147217-C450-441F-9F2A-11874F49FE32}" srcOrd="0" destOrd="0" presId="urn:microsoft.com/office/officeart/2005/8/layout/lProcess2"/>
    <dgm:cxn modelId="{AD7B122B-DD65-435E-84A9-B739EBC27A19}" type="presParOf" srcId="{9B4514D7-9345-4317-AB27-3BDEFB38E711}" destId="{FF866C44-B22B-4A8E-8D7D-1E023D1A31A7}" srcOrd="1" destOrd="0" presId="urn:microsoft.com/office/officeart/2005/8/layout/lProcess2"/>
    <dgm:cxn modelId="{E9B96E7B-56FB-4DA3-9435-F5F7C16D4574}" type="presParOf" srcId="{9B4514D7-9345-4317-AB27-3BDEFB38E711}" destId="{A685C9F6-55F5-4E0D-BFC0-6E6B3221EA5A}" srcOrd="2" destOrd="0" presId="urn:microsoft.com/office/officeart/2005/8/layout/lProcess2"/>
    <dgm:cxn modelId="{101CDE4D-2111-4309-8729-6F55AF576ADA}" type="presParOf" srcId="{A685C9F6-55F5-4E0D-BFC0-6E6B3221EA5A}" destId="{B2BE7C95-08F6-4F7A-A0F8-942CC7264580}" srcOrd="0" destOrd="0" presId="urn:microsoft.com/office/officeart/2005/8/layout/lProcess2"/>
    <dgm:cxn modelId="{BEAA2255-0967-4B74-8318-685FBD183170}" type="presParOf" srcId="{A685C9F6-55F5-4E0D-BFC0-6E6B3221EA5A}" destId="{14F8F8CB-F726-4506-9BBC-552A698E7FF6}" srcOrd="1" destOrd="0" presId="urn:microsoft.com/office/officeart/2005/8/layout/lProcess2"/>
    <dgm:cxn modelId="{A43FD00D-A9A1-48CB-94AB-FEDD7DB1C08F}" type="presParOf" srcId="{A685C9F6-55F5-4E0D-BFC0-6E6B3221EA5A}" destId="{CCD6C4B2-DD60-42B2-B1A0-20D825C01F7A}" srcOrd="2" destOrd="0" presId="urn:microsoft.com/office/officeart/2005/8/layout/lProcess2"/>
    <dgm:cxn modelId="{14F19BF7-26AE-44E6-A787-4C1D30015F95}" type="presParOf" srcId="{CCD6C4B2-DD60-42B2-B1A0-20D825C01F7A}" destId="{41A07111-E809-43E3-9A4C-4460E3B5045A}" srcOrd="0" destOrd="0" presId="urn:microsoft.com/office/officeart/2005/8/layout/lProcess2"/>
    <dgm:cxn modelId="{7262B8F1-CC84-491C-930B-FC0BF896E6BB}" type="presParOf" srcId="{41A07111-E809-43E3-9A4C-4460E3B5045A}" destId="{53052457-8FD5-47C7-88B6-B1FA84410137}" srcOrd="0" destOrd="0" presId="urn:microsoft.com/office/officeart/2005/8/layout/lProcess2"/>
    <dgm:cxn modelId="{2B214A5C-576F-4B4F-9C11-0CDEC3248C18}" type="presParOf" srcId="{9B4514D7-9345-4317-AB27-3BDEFB38E711}" destId="{4F9BFBBF-60BD-4B63-B427-C03D0D5E8DCC}" srcOrd="3" destOrd="0" presId="urn:microsoft.com/office/officeart/2005/8/layout/lProcess2"/>
    <dgm:cxn modelId="{30B8C61B-4625-49F4-B370-430B6A0CA0D3}" type="presParOf" srcId="{9B4514D7-9345-4317-AB27-3BDEFB38E711}" destId="{3DB410BF-3399-4037-9197-90E174FC1C0C}" srcOrd="4" destOrd="0" presId="urn:microsoft.com/office/officeart/2005/8/layout/lProcess2"/>
    <dgm:cxn modelId="{E8760B58-327E-4008-84F8-53CBF3FF2C1F}" type="presParOf" srcId="{3DB410BF-3399-4037-9197-90E174FC1C0C}" destId="{0CE5C59A-E5E1-4D56-85F4-F8C3B81EDE51}" srcOrd="0" destOrd="0" presId="urn:microsoft.com/office/officeart/2005/8/layout/lProcess2"/>
    <dgm:cxn modelId="{987CA704-55D9-4B8F-9F74-6B7AEA9CAE30}" type="presParOf" srcId="{3DB410BF-3399-4037-9197-90E174FC1C0C}" destId="{AAB7A93D-DF24-4EC0-8470-1939D9A68340}" srcOrd="1" destOrd="0" presId="urn:microsoft.com/office/officeart/2005/8/layout/lProcess2"/>
    <dgm:cxn modelId="{5B2170B4-6D21-4482-812F-91926A5F7CCA}" type="presParOf" srcId="{3DB410BF-3399-4037-9197-90E174FC1C0C}" destId="{1BA6FCAB-B242-42DC-AED8-496C184A2012}" srcOrd="2" destOrd="0" presId="urn:microsoft.com/office/officeart/2005/8/layout/lProcess2"/>
    <dgm:cxn modelId="{C57BC51D-4B7B-4C22-9FDE-B4B4F98B0A48}" type="presParOf" srcId="{1BA6FCAB-B242-42DC-AED8-496C184A2012}" destId="{03C1A044-A57B-41C9-ACFF-AF2CC801B0AB}" srcOrd="0" destOrd="0" presId="urn:microsoft.com/office/officeart/2005/8/layout/lProcess2"/>
    <dgm:cxn modelId="{75E77ACB-9C9A-4D6F-A3C1-63C9EC3DEDDC}" type="presParOf" srcId="{03C1A044-A57B-41C9-ACFF-AF2CC801B0AB}" destId="{DAA02D74-1D6D-4DFD-BA02-830160B84EC3}"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CDFC9E-B70C-453B-BB5B-586D8FDA6DF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8FE9A84-EE98-412E-9A26-8B7333EAB258}">
      <dgm:prSet phldrT="[Tex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scene3d>
            <a:camera prst="orthographicFront"/>
            <a:lightRig rig="soft" dir="t">
              <a:rot lat="0" lon="0" rev="10800000"/>
            </a:lightRig>
          </a:scene3d>
          <a:sp3d>
            <a:bevelT w="27940" h="12700"/>
            <a:contourClr>
              <a:srgbClr val="DDDDDD"/>
            </a:contourClr>
          </a:sp3d>
        </a:bodyPr>
        <a:lstStyle/>
        <a:p>
          <a:pPr algn="l"/>
          <a:r>
            <a:rPr lang="en-US" sz="1600" b="1" cap="none" spc="150" dirty="0" smtClean="0">
              <a:ln w="11430"/>
              <a:solidFill>
                <a:srgbClr val="FFFFFF"/>
              </a:solidFill>
              <a:effectLst>
                <a:outerShdw blurRad="25400" algn="tl" rotWithShape="0">
                  <a:srgbClr val="000000">
                    <a:alpha val="43000"/>
                  </a:srgbClr>
                </a:outerShdw>
              </a:effectLst>
            </a:rPr>
            <a:t>RU FAIR ADVANCE</a:t>
          </a:r>
        </a:p>
        <a:p>
          <a:pPr algn="l"/>
          <a:r>
            <a:rPr lang="en-US" sz="1600" b="1" cap="none" spc="150" dirty="0" smtClean="0">
              <a:ln w="11430"/>
              <a:solidFill>
                <a:srgbClr val="FFFFFF"/>
              </a:solidFill>
              <a:effectLst>
                <a:outerShdw blurRad="25400" algn="tl" rotWithShape="0">
                  <a:srgbClr val="000000">
                    <a:alpha val="43000"/>
                  </a:srgbClr>
                </a:outerShdw>
              </a:effectLst>
            </a:rPr>
            <a:t>2008-</a:t>
          </a:r>
          <a:endParaRPr lang="en-US" sz="1600" b="1" cap="none" spc="150" dirty="0">
            <a:ln w="11430"/>
            <a:solidFill>
              <a:srgbClr val="FFFFFF"/>
            </a:solidFill>
            <a:effectLst>
              <a:outerShdw blurRad="25400" algn="tl" rotWithShape="0">
                <a:srgbClr val="000000">
                  <a:alpha val="43000"/>
                </a:srgbClr>
              </a:outerShdw>
            </a:effectLst>
          </a:endParaRPr>
        </a:p>
      </dgm:t>
    </dgm:pt>
    <dgm:pt modelId="{68D64835-D1CF-4BC0-869A-496D1EC59D30}" type="parTrans" cxnId="{865C8FCE-D1D7-4E05-BFA2-C945EA68FB08}">
      <dgm:prSet/>
      <dgm:spPr/>
      <dgm:t>
        <a:bodyPr/>
        <a:lstStyle/>
        <a:p>
          <a:endParaRPr lang="en-US"/>
        </a:p>
      </dgm:t>
    </dgm:pt>
    <dgm:pt modelId="{F5A33815-3DB4-4B01-A4C3-9C2108500E89}" type="sibTrans" cxnId="{865C8FCE-D1D7-4E05-BFA2-C945EA68FB08}">
      <dgm:prSet/>
      <dgm:spPr/>
      <dgm:t>
        <a:bodyPr/>
        <a:lstStyle/>
        <a:p>
          <a:endParaRPr lang="en-US"/>
        </a:p>
      </dgm:t>
    </dgm:pt>
    <dgm:pt modelId="{6EB6BBB3-39EE-4108-9E78-8CF22F48D262}" type="pres">
      <dgm:prSet presAssocID="{20CDFC9E-B70C-453B-BB5B-586D8FDA6DF7}" presName="linear" presStyleCnt="0">
        <dgm:presLayoutVars>
          <dgm:dir/>
          <dgm:animLvl val="lvl"/>
          <dgm:resizeHandles val="exact"/>
        </dgm:presLayoutVars>
      </dgm:prSet>
      <dgm:spPr/>
      <dgm:t>
        <a:bodyPr/>
        <a:lstStyle/>
        <a:p>
          <a:endParaRPr lang="en-US"/>
        </a:p>
      </dgm:t>
    </dgm:pt>
    <dgm:pt modelId="{7A527BB1-36A2-4431-AD80-EFB3E16A8646}" type="pres">
      <dgm:prSet presAssocID="{28FE9A84-EE98-412E-9A26-8B7333EAB258}" presName="parentLin" presStyleCnt="0"/>
      <dgm:spPr/>
    </dgm:pt>
    <dgm:pt modelId="{F4A73F62-5B5C-4DE5-A2AB-8EB3E0444CC0}" type="pres">
      <dgm:prSet presAssocID="{28FE9A84-EE98-412E-9A26-8B7333EAB258}" presName="parentLeftMargin" presStyleLbl="node1" presStyleIdx="0" presStyleCnt="1"/>
      <dgm:spPr/>
      <dgm:t>
        <a:bodyPr/>
        <a:lstStyle/>
        <a:p>
          <a:endParaRPr lang="en-US"/>
        </a:p>
      </dgm:t>
    </dgm:pt>
    <dgm:pt modelId="{90963652-D0E3-4470-8F44-D0173A5FC9D9}" type="pres">
      <dgm:prSet presAssocID="{28FE9A84-EE98-412E-9A26-8B7333EAB258}" presName="parentText" presStyleLbl="node1" presStyleIdx="0" presStyleCnt="1" custLinFactNeighborX="-31033" custLinFactNeighborY="-246">
        <dgm:presLayoutVars>
          <dgm:chMax val="0"/>
          <dgm:bulletEnabled val="1"/>
        </dgm:presLayoutVars>
      </dgm:prSet>
      <dgm:spPr/>
      <dgm:t>
        <a:bodyPr/>
        <a:lstStyle/>
        <a:p>
          <a:endParaRPr lang="en-US"/>
        </a:p>
      </dgm:t>
    </dgm:pt>
    <dgm:pt modelId="{C8F9AF91-8D3E-460B-9C48-E5228D9B6A40}" type="pres">
      <dgm:prSet presAssocID="{28FE9A84-EE98-412E-9A26-8B7333EAB258}" presName="negativeSpace" presStyleCnt="0"/>
      <dgm:spPr/>
    </dgm:pt>
    <dgm:pt modelId="{CCC4A58B-1348-4E90-A108-3B14F6989005}" type="pres">
      <dgm:prSet presAssocID="{28FE9A84-EE98-412E-9A26-8B7333EAB258}" presName="childText" presStyleLbl="conFgAcc1" presStyleIdx="0" presStyleCnt="1">
        <dgm:presLayoutVars>
          <dgm:bulletEnabled val="1"/>
        </dgm:presLayoutVars>
      </dgm:prSet>
      <dgm:spPr/>
    </dgm:pt>
  </dgm:ptLst>
  <dgm:cxnLst>
    <dgm:cxn modelId="{F3A4B848-0841-4882-BAB9-5AF37ACB85DD}" type="presOf" srcId="{20CDFC9E-B70C-453B-BB5B-586D8FDA6DF7}" destId="{6EB6BBB3-39EE-4108-9E78-8CF22F48D262}" srcOrd="0" destOrd="0" presId="urn:microsoft.com/office/officeart/2005/8/layout/list1"/>
    <dgm:cxn modelId="{FD08B113-3CEA-49B2-B5CC-40BEFAF93709}" type="presOf" srcId="{28FE9A84-EE98-412E-9A26-8B7333EAB258}" destId="{F4A73F62-5B5C-4DE5-A2AB-8EB3E0444CC0}" srcOrd="0" destOrd="0" presId="urn:microsoft.com/office/officeart/2005/8/layout/list1"/>
    <dgm:cxn modelId="{A8C9B161-1D04-4A3F-8D9D-A842FB67732C}" type="presOf" srcId="{28FE9A84-EE98-412E-9A26-8B7333EAB258}" destId="{90963652-D0E3-4470-8F44-D0173A5FC9D9}" srcOrd="1" destOrd="0" presId="urn:microsoft.com/office/officeart/2005/8/layout/list1"/>
    <dgm:cxn modelId="{865C8FCE-D1D7-4E05-BFA2-C945EA68FB08}" srcId="{20CDFC9E-B70C-453B-BB5B-586D8FDA6DF7}" destId="{28FE9A84-EE98-412E-9A26-8B7333EAB258}" srcOrd="0" destOrd="0" parTransId="{68D64835-D1CF-4BC0-869A-496D1EC59D30}" sibTransId="{F5A33815-3DB4-4B01-A4C3-9C2108500E89}"/>
    <dgm:cxn modelId="{9D26C742-6E76-4801-8456-FE34190477B2}" type="presParOf" srcId="{6EB6BBB3-39EE-4108-9E78-8CF22F48D262}" destId="{7A527BB1-36A2-4431-AD80-EFB3E16A8646}" srcOrd="0" destOrd="0" presId="urn:microsoft.com/office/officeart/2005/8/layout/list1"/>
    <dgm:cxn modelId="{BA0E1A1D-7438-4AEF-B0D6-A8A52832173F}" type="presParOf" srcId="{7A527BB1-36A2-4431-AD80-EFB3E16A8646}" destId="{F4A73F62-5B5C-4DE5-A2AB-8EB3E0444CC0}" srcOrd="0" destOrd="0" presId="urn:microsoft.com/office/officeart/2005/8/layout/list1"/>
    <dgm:cxn modelId="{37B85147-CCCE-4673-A343-22D8AAFB7D79}" type="presParOf" srcId="{7A527BB1-36A2-4431-AD80-EFB3E16A8646}" destId="{90963652-D0E3-4470-8F44-D0173A5FC9D9}" srcOrd="1" destOrd="0" presId="urn:microsoft.com/office/officeart/2005/8/layout/list1"/>
    <dgm:cxn modelId="{A4881E4E-7291-4D27-9DB8-99424B76B0FD}" type="presParOf" srcId="{6EB6BBB3-39EE-4108-9E78-8CF22F48D262}" destId="{C8F9AF91-8D3E-460B-9C48-E5228D9B6A40}" srcOrd="1" destOrd="0" presId="urn:microsoft.com/office/officeart/2005/8/layout/list1"/>
    <dgm:cxn modelId="{A41CB2DB-2744-4AD0-A22A-A9D377217BAE}" type="presParOf" srcId="{6EB6BBB3-39EE-4108-9E78-8CF22F48D262}" destId="{CCC4A58B-1348-4E90-A108-3B14F698900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529C08-FE52-430E-93FC-D0508A925C8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0686C5CC-A6EB-4825-9381-25C2FBD8CD9C}">
      <dgm:prSet custT="1"/>
      <dgm:spPr>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b="1" dirty="0" smtClean="0">
              <a:solidFill>
                <a:srgbClr val="000000"/>
              </a:solidFill>
            </a:rPr>
            <a:t>RU FAIR Staff</a:t>
          </a:r>
          <a:endParaRPr lang="en-US" sz="2400" b="1" dirty="0">
            <a:solidFill>
              <a:srgbClr val="000000"/>
            </a:solidFill>
          </a:endParaRPr>
        </a:p>
      </dgm:t>
    </dgm:pt>
    <dgm:pt modelId="{C74E98E1-1E8F-49AF-99AA-E8DC33A8AC8C}" type="parTrans" cxnId="{C136BA10-5DA5-4A18-A3A7-EBB37EC364A0}">
      <dgm:prSet/>
      <dgm:spPr/>
      <dgm:t>
        <a:bodyPr/>
        <a:lstStyle/>
        <a:p>
          <a:endParaRPr lang="en-US"/>
        </a:p>
      </dgm:t>
    </dgm:pt>
    <dgm:pt modelId="{4F251166-624A-4D4A-9EDC-322E44688CC0}" type="sibTrans" cxnId="{C136BA10-5DA5-4A18-A3A7-EBB37EC364A0}">
      <dgm:prSet/>
      <dgm:spPr/>
      <dgm:t>
        <a:bodyPr/>
        <a:lstStyle/>
        <a:p>
          <a:endParaRPr lang="en-US"/>
        </a:p>
      </dgm:t>
    </dgm:pt>
    <dgm:pt modelId="{60A36F61-876A-4BB0-9933-6E36C77F3EAD}">
      <dgm:prSet custT="1"/>
      <dgm:spPr>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b="1" dirty="0" smtClean="0">
              <a:solidFill>
                <a:srgbClr val="000000"/>
              </a:solidFill>
            </a:rPr>
            <a:t>RU FAIR Professors</a:t>
          </a:r>
          <a:endParaRPr lang="en-US" sz="2400" b="1" dirty="0">
            <a:solidFill>
              <a:srgbClr val="000000"/>
            </a:solidFill>
          </a:endParaRPr>
        </a:p>
      </dgm:t>
    </dgm:pt>
    <dgm:pt modelId="{00CE8791-8D4D-4D9B-9F82-7CD7205A87D7}" type="parTrans" cxnId="{A046E902-2667-4ABC-BC09-CCB49F05282D}">
      <dgm:prSet/>
      <dgm:spPr/>
      <dgm:t>
        <a:bodyPr/>
        <a:lstStyle/>
        <a:p>
          <a:endParaRPr lang="en-US"/>
        </a:p>
      </dgm:t>
    </dgm:pt>
    <dgm:pt modelId="{75BE0B59-70E6-4918-8DAD-EA1D1BCF5D1C}" type="sibTrans" cxnId="{A046E902-2667-4ABC-BC09-CCB49F05282D}">
      <dgm:prSet/>
      <dgm:spPr/>
      <dgm:t>
        <a:bodyPr/>
        <a:lstStyle/>
        <a:p>
          <a:endParaRPr lang="en-US"/>
        </a:p>
      </dgm:t>
    </dgm:pt>
    <dgm:pt modelId="{090E0684-2602-46D1-BC04-AFC1EB05CB3A}">
      <dgm:prSet custT="1"/>
      <dgm:spPr>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n-US" sz="2400" b="1" dirty="0" smtClean="0">
              <a:solidFill>
                <a:srgbClr val="000000"/>
              </a:solidFill>
            </a:rPr>
            <a:t>Mini Grants</a:t>
          </a:r>
          <a:endParaRPr lang="en-US" sz="2400" b="1" dirty="0">
            <a:solidFill>
              <a:srgbClr val="000000"/>
            </a:solidFill>
          </a:endParaRPr>
        </a:p>
      </dgm:t>
    </dgm:pt>
    <dgm:pt modelId="{2D64BE70-B2F4-4740-9175-746680DF8DB5}" type="parTrans" cxnId="{AD701D03-352B-4AA8-8162-D5E41A889D8F}">
      <dgm:prSet/>
      <dgm:spPr/>
      <dgm:t>
        <a:bodyPr/>
        <a:lstStyle/>
        <a:p>
          <a:endParaRPr lang="en-US"/>
        </a:p>
      </dgm:t>
    </dgm:pt>
    <dgm:pt modelId="{F906E514-7755-489D-9949-4819510F183C}" type="sibTrans" cxnId="{AD701D03-352B-4AA8-8162-D5E41A889D8F}">
      <dgm:prSet/>
      <dgm:spPr/>
      <dgm:t>
        <a:bodyPr/>
        <a:lstStyle/>
        <a:p>
          <a:endParaRPr lang="en-US"/>
        </a:p>
      </dgm:t>
    </dgm:pt>
    <dgm:pt modelId="{F36903AE-EFD8-45A3-851D-8ACFDEE0D1B8}">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ctr"/>
        <a:lstStyle/>
        <a:p>
          <a:pPr marL="169863" indent="-169863" algn="l" rtl="0"/>
          <a:r>
            <a:rPr lang="en-US" sz="1500" baseline="0" dirty="0" smtClean="0">
              <a:solidFill>
                <a:schemeClr val="bg1"/>
              </a:solidFill>
              <a:latin typeface="Arial"/>
              <a:cs typeface="Arial"/>
            </a:rPr>
            <a:t>• </a:t>
          </a:r>
          <a:r>
            <a:rPr lang="en-US" sz="1600" baseline="0" dirty="0" smtClean="0">
              <a:solidFill>
                <a:schemeClr val="bg1"/>
              </a:solidFill>
            </a:rPr>
            <a:t>Exit, entrance, </a:t>
          </a:r>
          <a:r>
            <a:rPr lang="en-US" sz="1600" baseline="0" dirty="0" err="1" smtClean="0">
              <a:solidFill>
                <a:schemeClr val="bg1"/>
              </a:solidFill>
            </a:rPr>
            <a:t>stayer</a:t>
          </a:r>
          <a:r>
            <a:rPr lang="en-US" sz="1600" baseline="0" dirty="0" smtClean="0">
              <a:solidFill>
                <a:schemeClr val="bg1"/>
              </a:solidFill>
            </a:rPr>
            <a:t> interviews</a:t>
          </a:r>
        </a:p>
        <a:p>
          <a:pPr marL="169863" indent="-169863" algn="l" rtl="0"/>
          <a:r>
            <a:rPr lang="en-US" sz="1600" baseline="0" dirty="0" smtClean="0">
              <a:solidFill>
                <a:schemeClr val="bg1"/>
              </a:solidFill>
              <a:latin typeface="Arial"/>
              <a:cs typeface="Arial"/>
            </a:rPr>
            <a:t>• </a:t>
          </a:r>
          <a:r>
            <a:rPr lang="en-US" sz="1600" baseline="0" dirty="0" smtClean="0">
              <a:solidFill>
                <a:schemeClr val="bg1"/>
              </a:solidFill>
            </a:rPr>
            <a:t>Department chair interviews</a:t>
          </a:r>
        </a:p>
        <a:p>
          <a:pPr marL="169863" indent="-169863" algn="l" rtl="0"/>
          <a:r>
            <a:rPr lang="en-US" sz="1600" baseline="0" dirty="0" smtClean="0">
              <a:solidFill>
                <a:schemeClr val="bg1"/>
              </a:solidFill>
              <a:latin typeface="Arial"/>
              <a:cs typeface="Arial"/>
            </a:rPr>
            <a:t>• </a:t>
          </a:r>
          <a:r>
            <a:rPr lang="en-US" sz="1600" baseline="0" dirty="0" smtClean="0">
              <a:solidFill>
                <a:schemeClr val="bg1"/>
              </a:solidFill>
            </a:rPr>
            <a:t>Space allocation study</a:t>
          </a:r>
        </a:p>
        <a:p>
          <a:pPr marL="169863" indent="-169863" algn="l" rtl="0"/>
          <a:r>
            <a:rPr lang="en-US" sz="1600" baseline="0" dirty="0" smtClean="0">
              <a:solidFill>
                <a:schemeClr val="bg1"/>
              </a:solidFill>
              <a:latin typeface="Arial"/>
              <a:cs typeface="Arial"/>
            </a:rPr>
            <a:t>• </a:t>
          </a:r>
          <a:r>
            <a:rPr lang="en-US" sz="1600" baseline="0" dirty="0" smtClean="0">
              <a:solidFill>
                <a:schemeClr val="bg1"/>
              </a:solidFill>
            </a:rPr>
            <a:t>Career trajectory study</a:t>
          </a:r>
        </a:p>
        <a:p>
          <a:pPr marL="169863" indent="-169863" algn="l" rtl="0"/>
          <a:r>
            <a:rPr lang="en-US" sz="1600" baseline="0" dirty="0" smtClean="0">
              <a:solidFill>
                <a:schemeClr val="bg1"/>
              </a:solidFill>
              <a:latin typeface="Arial"/>
              <a:cs typeface="Arial"/>
            </a:rPr>
            <a:t>• </a:t>
          </a:r>
          <a:r>
            <a:rPr lang="en-US" sz="1600" baseline="0" dirty="0" smtClean="0">
              <a:solidFill>
                <a:schemeClr val="bg1"/>
              </a:solidFill>
            </a:rPr>
            <a:t>Agents of change study</a:t>
          </a:r>
          <a:endParaRPr lang="en-US" sz="1600" baseline="0" dirty="0">
            <a:solidFill>
              <a:schemeClr val="bg1"/>
            </a:solidFill>
          </a:endParaRPr>
        </a:p>
      </dgm:t>
    </dgm:pt>
    <dgm:pt modelId="{C1270B8D-23E4-47AD-8EA0-C28CFB7B3C6A}" type="parTrans" cxnId="{5FCC8E5A-288E-4B30-B120-3A2A29638F29}">
      <dgm:prSet/>
      <dgm:spPr/>
      <dgm:t>
        <a:bodyPr/>
        <a:lstStyle/>
        <a:p>
          <a:endParaRPr lang="en-US"/>
        </a:p>
      </dgm:t>
    </dgm:pt>
    <dgm:pt modelId="{8FADE723-A16D-409E-9C7D-A7B13FC73CD4}" type="sibTrans" cxnId="{5FCC8E5A-288E-4B30-B120-3A2A29638F29}">
      <dgm:prSet/>
      <dgm:spPr/>
      <dgm:t>
        <a:bodyPr/>
        <a:lstStyle/>
        <a:p>
          <a:endParaRPr lang="en-US"/>
        </a:p>
      </dgm:t>
    </dgm:pt>
    <dgm:pt modelId="{49DA2C02-125F-48F5-8648-BFE7C345A4BA}">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ctr"/>
        <a:lstStyle/>
        <a:p>
          <a:pPr marL="169863" indent="-169863" algn="l" rtl="0"/>
          <a:r>
            <a:rPr lang="en-US" sz="2000" baseline="0" dirty="0" smtClean="0">
              <a:solidFill>
                <a:schemeClr val="bg1"/>
              </a:solidFill>
              <a:latin typeface="Arial"/>
              <a:cs typeface="Arial"/>
            </a:rPr>
            <a:t>• </a:t>
          </a:r>
          <a:r>
            <a:rPr lang="en-US" sz="1600" baseline="0" dirty="0" smtClean="0">
              <a:solidFill>
                <a:schemeClr val="bg1"/>
              </a:solidFill>
            </a:rPr>
            <a:t>Newark earnings study</a:t>
          </a:r>
        </a:p>
        <a:p>
          <a:pPr marL="169863" indent="-169863" algn="l" rtl="0"/>
          <a:r>
            <a:rPr lang="en-US" sz="1600" baseline="0" dirty="0" smtClean="0">
              <a:solidFill>
                <a:schemeClr val="bg1"/>
              </a:solidFill>
              <a:latin typeface="Arial"/>
              <a:cs typeface="Arial"/>
            </a:rPr>
            <a:t>• </a:t>
          </a:r>
          <a:r>
            <a:rPr lang="en-US" sz="1600" baseline="0" dirty="0" smtClean="0">
              <a:solidFill>
                <a:schemeClr val="bg1"/>
              </a:solidFill>
            </a:rPr>
            <a:t>Camden time management study</a:t>
          </a:r>
        </a:p>
        <a:p>
          <a:pPr marL="169863" indent="-169863" algn="l" rtl="0"/>
          <a:r>
            <a:rPr lang="en-US" sz="1600" baseline="0" dirty="0" smtClean="0">
              <a:solidFill>
                <a:schemeClr val="bg1"/>
              </a:solidFill>
              <a:latin typeface="Arial"/>
              <a:cs typeface="Arial"/>
            </a:rPr>
            <a:t>• </a:t>
          </a:r>
          <a:r>
            <a:rPr lang="en-US" sz="1600" baseline="0" dirty="0" smtClean="0">
              <a:solidFill>
                <a:schemeClr val="bg1"/>
              </a:solidFill>
            </a:rPr>
            <a:t>NB teaching evaluation study</a:t>
          </a:r>
        </a:p>
      </dgm:t>
    </dgm:pt>
    <dgm:pt modelId="{7125465D-EDAC-46C7-8316-2DA05BF79517}" type="parTrans" cxnId="{AEF83E51-0E7A-462D-B316-DB555CE54CE1}">
      <dgm:prSet/>
      <dgm:spPr/>
      <dgm:t>
        <a:bodyPr/>
        <a:lstStyle/>
        <a:p>
          <a:endParaRPr lang="en-US"/>
        </a:p>
      </dgm:t>
    </dgm:pt>
    <dgm:pt modelId="{E34328F5-2C4C-47A0-A3BC-6404A3C6A9CB}" type="sibTrans" cxnId="{AEF83E51-0E7A-462D-B316-DB555CE54CE1}">
      <dgm:prSet/>
      <dgm:spPr/>
      <dgm:t>
        <a:bodyPr/>
        <a:lstStyle/>
        <a:p>
          <a:endParaRPr lang="en-US"/>
        </a:p>
      </dgm:t>
    </dgm:pt>
    <dgm:pt modelId="{092870A8-D2DE-4D9E-BF7F-16657B86F348}">
      <dgm:prSet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ctr"/>
        <a:lstStyle/>
        <a:p>
          <a:pPr marL="169863" indent="-169863" algn="l" rtl="0"/>
          <a:r>
            <a:rPr lang="en-US" sz="2100" baseline="0" dirty="0" smtClean="0">
              <a:solidFill>
                <a:schemeClr val="bg1"/>
              </a:solidFill>
              <a:latin typeface="Arial"/>
              <a:cs typeface="Arial"/>
            </a:rPr>
            <a:t>• </a:t>
          </a:r>
          <a:r>
            <a:rPr lang="en-US" sz="1600" baseline="0" dirty="0" smtClean="0">
              <a:solidFill>
                <a:schemeClr val="bg1"/>
              </a:solidFill>
            </a:rPr>
            <a:t>Associate professor project (Dana Britton)</a:t>
          </a:r>
        </a:p>
        <a:p>
          <a:pPr marL="169863" indent="-169863" algn="l" rtl="0"/>
          <a:r>
            <a:rPr lang="en-US" sz="1600" baseline="0" dirty="0" smtClean="0">
              <a:solidFill>
                <a:schemeClr val="bg1"/>
              </a:solidFill>
              <a:latin typeface="Arial"/>
              <a:cs typeface="Arial"/>
            </a:rPr>
            <a:t>• </a:t>
          </a:r>
          <a:r>
            <a:rPr lang="en-US" sz="1600" baseline="0" dirty="0" smtClean="0">
              <a:solidFill>
                <a:schemeClr val="bg1"/>
              </a:solidFill>
            </a:rPr>
            <a:t>Network study</a:t>
          </a:r>
        </a:p>
        <a:p>
          <a:pPr marL="169863" indent="-169863" algn="l" rtl="0"/>
          <a:r>
            <a:rPr lang="en-US" sz="1600" baseline="0" dirty="0" smtClean="0">
              <a:solidFill>
                <a:schemeClr val="bg1"/>
              </a:solidFill>
              <a:latin typeface="Arial"/>
              <a:cs typeface="Arial"/>
            </a:rPr>
            <a:t>• </a:t>
          </a:r>
          <a:r>
            <a:rPr lang="en-US" sz="1600" baseline="0" dirty="0" smtClean="0">
              <a:solidFill>
                <a:schemeClr val="bg1"/>
              </a:solidFill>
            </a:rPr>
            <a:t>Diversity study </a:t>
          </a:r>
        </a:p>
        <a:p>
          <a:pPr marL="169863" indent="-169863" algn="l" rtl="0"/>
          <a:r>
            <a:rPr lang="en-US" sz="1600" baseline="0" dirty="0" smtClean="0">
              <a:solidFill>
                <a:schemeClr val="bg1"/>
              </a:solidFill>
              <a:latin typeface="Arial"/>
              <a:cs typeface="Arial"/>
            </a:rPr>
            <a:t>• </a:t>
          </a:r>
          <a:r>
            <a:rPr lang="en-US" sz="1600" baseline="0" dirty="0" smtClean="0">
              <a:solidFill>
                <a:schemeClr val="bg1"/>
              </a:solidFill>
            </a:rPr>
            <a:t>Multivariate earnings study</a:t>
          </a:r>
          <a:endParaRPr lang="en-US" sz="1600" baseline="0" dirty="0">
            <a:solidFill>
              <a:schemeClr val="bg1"/>
            </a:solidFill>
          </a:endParaRPr>
        </a:p>
      </dgm:t>
    </dgm:pt>
    <dgm:pt modelId="{E781802D-05FE-4910-82F2-59F5B6E3C99E}" type="parTrans" cxnId="{B34BDA3F-CAFB-454C-B833-CB7F1805BCCB}">
      <dgm:prSet/>
      <dgm:spPr/>
      <dgm:t>
        <a:bodyPr/>
        <a:lstStyle/>
        <a:p>
          <a:endParaRPr lang="en-US"/>
        </a:p>
      </dgm:t>
    </dgm:pt>
    <dgm:pt modelId="{118268B7-2368-41D1-AF97-67EC5C819B16}" type="sibTrans" cxnId="{B34BDA3F-CAFB-454C-B833-CB7F1805BCCB}">
      <dgm:prSet/>
      <dgm:spPr/>
      <dgm:t>
        <a:bodyPr/>
        <a:lstStyle/>
        <a:p>
          <a:endParaRPr lang="en-US"/>
        </a:p>
      </dgm:t>
    </dgm:pt>
    <dgm:pt modelId="{9B4514D7-9345-4317-AB27-3BDEFB38E711}" type="pres">
      <dgm:prSet presAssocID="{54529C08-FE52-430E-93FC-D0508A925C89}" presName="theList" presStyleCnt="0">
        <dgm:presLayoutVars>
          <dgm:dir/>
          <dgm:animLvl val="lvl"/>
          <dgm:resizeHandles val="exact"/>
        </dgm:presLayoutVars>
      </dgm:prSet>
      <dgm:spPr/>
      <dgm:t>
        <a:bodyPr/>
        <a:lstStyle/>
        <a:p>
          <a:endParaRPr lang="en-US"/>
        </a:p>
      </dgm:t>
    </dgm:pt>
    <dgm:pt modelId="{45714290-C28C-4084-8B9E-3B7E926C0771}" type="pres">
      <dgm:prSet presAssocID="{0686C5CC-A6EB-4825-9381-25C2FBD8CD9C}" presName="compNode" presStyleCnt="0"/>
      <dgm:spPr/>
    </dgm:pt>
    <dgm:pt modelId="{59447B46-12D5-40B8-ACD0-2C04F9737AC1}" type="pres">
      <dgm:prSet presAssocID="{0686C5CC-A6EB-4825-9381-25C2FBD8CD9C}" presName="aNode" presStyleLbl="bgShp" presStyleIdx="0" presStyleCnt="3" custScaleX="110589"/>
      <dgm:spPr/>
      <dgm:t>
        <a:bodyPr/>
        <a:lstStyle/>
        <a:p>
          <a:endParaRPr lang="en-US"/>
        </a:p>
      </dgm:t>
    </dgm:pt>
    <dgm:pt modelId="{5B43F3E0-983A-4AB3-A6D1-321DD0DD8A8E}" type="pres">
      <dgm:prSet presAssocID="{0686C5CC-A6EB-4825-9381-25C2FBD8CD9C}" presName="textNode" presStyleLbl="bgShp" presStyleIdx="0" presStyleCnt="3"/>
      <dgm:spPr/>
      <dgm:t>
        <a:bodyPr/>
        <a:lstStyle/>
        <a:p>
          <a:endParaRPr lang="en-US"/>
        </a:p>
      </dgm:t>
    </dgm:pt>
    <dgm:pt modelId="{51C5DB54-E947-4980-A409-4528B3EA551D}" type="pres">
      <dgm:prSet presAssocID="{0686C5CC-A6EB-4825-9381-25C2FBD8CD9C}" presName="compChildNode" presStyleCnt="0"/>
      <dgm:spPr/>
    </dgm:pt>
    <dgm:pt modelId="{EFC98430-6501-47F2-A2EA-1A7F0F9BBD87}" type="pres">
      <dgm:prSet presAssocID="{0686C5CC-A6EB-4825-9381-25C2FBD8CD9C}" presName="theInnerList" presStyleCnt="0"/>
      <dgm:spPr/>
    </dgm:pt>
    <dgm:pt modelId="{B0147217-C450-441F-9F2A-11874F49FE32}" type="pres">
      <dgm:prSet presAssocID="{F36903AE-EFD8-45A3-851D-8ACFDEE0D1B8}" presName="childNode" presStyleLbl="node1" presStyleIdx="0" presStyleCnt="3" custScaleX="127376" custScaleY="99460">
        <dgm:presLayoutVars>
          <dgm:bulletEnabled val="1"/>
        </dgm:presLayoutVars>
      </dgm:prSet>
      <dgm:spPr/>
      <dgm:t>
        <a:bodyPr/>
        <a:lstStyle/>
        <a:p>
          <a:endParaRPr lang="en-US"/>
        </a:p>
      </dgm:t>
    </dgm:pt>
    <dgm:pt modelId="{FF866C44-B22B-4A8E-8D7D-1E023D1A31A7}" type="pres">
      <dgm:prSet presAssocID="{0686C5CC-A6EB-4825-9381-25C2FBD8CD9C}" presName="aSpace" presStyleCnt="0"/>
      <dgm:spPr/>
    </dgm:pt>
    <dgm:pt modelId="{A685C9F6-55F5-4E0D-BFC0-6E6B3221EA5A}" type="pres">
      <dgm:prSet presAssocID="{60A36F61-876A-4BB0-9933-6E36C77F3EAD}" presName="compNode" presStyleCnt="0"/>
      <dgm:spPr/>
    </dgm:pt>
    <dgm:pt modelId="{B2BE7C95-08F6-4F7A-A0F8-942CC7264580}" type="pres">
      <dgm:prSet presAssocID="{60A36F61-876A-4BB0-9933-6E36C77F3EAD}" presName="aNode" presStyleLbl="bgShp" presStyleIdx="1" presStyleCnt="3" custScaleX="112238"/>
      <dgm:spPr/>
      <dgm:t>
        <a:bodyPr/>
        <a:lstStyle/>
        <a:p>
          <a:endParaRPr lang="en-US"/>
        </a:p>
      </dgm:t>
    </dgm:pt>
    <dgm:pt modelId="{14F8F8CB-F726-4506-9BBC-552A698E7FF6}" type="pres">
      <dgm:prSet presAssocID="{60A36F61-876A-4BB0-9933-6E36C77F3EAD}" presName="textNode" presStyleLbl="bgShp" presStyleIdx="1" presStyleCnt="3"/>
      <dgm:spPr/>
      <dgm:t>
        <a:bodyPr/>
        <a:lstStyle/>
        <a:p>
          <a:endParaRPr lang="en-US"/>
        </a:p>
      </dgm:t>
    </dgm:pt>
    <dgm:pt modelId="{CCD6C4B2-DD60-42B2-B1A0-20D825C01F7A}" type="pres">
      <dgm:prSet presAssocID="{60A36F61-876A-4BB0-9933-6E36C77F3EAD}" presName="compChildNode" presStyleCnt="0"/>
      <dgm:spPr/>
    </dgm:pt>
    <dgm:pt modelId="{41A07111-E809-43E3-9A4C-4460E3B5045A}" type="pres">
      <dgm:prSet presAssocID="{60A36F61-876A-4BB0-9933-6E36C77F3EAD}" presName="theInnerList" presStyleCnt="0"/>
      <dgm:spPr/>
    </dgm:pt>
    <dgm:pt modelId="{53052457-8FD5-47C7-88B6-B1FA84410137}" type="pres">
      <dgm:prSet presAssocID="{49DA2C02-125F-48F5-8648-BFE7C345A4BA}" presName="childNode" presStyleLbl="node1" presStyleIdx="1" presStyleCnt="3" custScaleX="125468">
        <dgm:presLayoutVars>
          <dgm:bulletEnabled val="1"/>
        </dgm:presLayoutVars>
      </dgm:prSet>
      <dgm:spPr/>
      <dgm:t>
        <a:bodyPr/>
        <a:lstStyle/>
        <a:p>
          <a:endParaRPr lang="en-US"/>
        </a:p>
      </dgm:t>
    </dgm:pt>
    <dgm:pt modelId="{4F9BFBBF-60BD-4B63-B427-C03D0D5E8DCC}" type="pres">
      <dgm:prSet presAssocID="{60A36F61-876A-4BB0-9933-6E36C77F3EAD}" presName="aSpace" presStyleCnt="0"/>
      <dgm:spPr/>
    </dgm:pt>
    <dgm:pt modelId="{3DB410BF-3399-4037-9197-90E174FC1C0C}" type="pres">
      <dgm:prSet presAssocID="{090E0684-2602-46D1-BC04-AFC1EB05CB3A}" presName="compNode" presStyleCnt="0"/>
      <dgm:spPr/>
    </dgm:pt>
    <dgm:pt modelId="{0CE5C59A-E5E1-4D56-85F4-F8C3B81EDE51}" type="pres">
      <dgm:prSet presAssocID="{090E0684-2602-46D1-BC04-AFC1EB05CB3A}" presName="aNode" presStyleLbl="bgShp" presStyleIdx="2" presStyleCnt="3" custScaleX="107248"/>
      <dgm:spPr/>
      <dgm:t>
        <a:bodyPr/>
        <a:lstStyle/>
        <a:p>
          <a:endParaRPr lang="en-US"/>
        </a:p>
      </dgm:t>
    </dgm:pt>
    <dgm:pt modelId="{AAB7A93D-DF24-4EC0-8470-1939D9A68340}" type="pres">
      <dgm:prSet presAssocID="{090E0684-2602-46D1-BC04-AFC1EB05CB3A}" presName="textNode" presStyleLbl="bgShp" presStyleIdx="2" presStyleCnt="3"/>
      <dgm:spPr/>
      <dgm:t>
        <a:bodyPr/>
        <a:lstStyle/>
        <a:p>
          <a:endParaRPr lang="en-US"/>
        </a:p>
      </dgm:t>
    </dgm:pt>
    <dgm:pt modelId="{1BA6FCAB-B242-42DC-AED8-496C184A2012}" type="pres">
      <dgm:prSet presAssocID="{090E0684-2602-46D1-BC04-AFC1EB05CB3A}" presName="compChildNode" presStyleCnt="0"/>
      <dgm:spPr/>
    </dgm:pt>
    <dgm:pt modelId="{03C1A044-A57B-41C9-ACFF-AF2CC801B0AB}" type="pres">
      <dgm:prSet presAssocID="{090E0684-2602-46D1-BC04-AFC1EB05CB3A}" presName="theInnerList" presStyleCnt="0"/>
      <dgm:spPr/>
    </dgm:pt>
    <dgm:pt modelId="{DAA02D74-1D6D-4DFD-BA02-830160B84EC3}" type="pres">
      <dgm:prSet presAssocID="{092870A8-D2DE-4D9E-BF7F-16657B86F348}" presName="childNode" presStyleLbl="node1" presStyleIdx="2" presStyleCnt="3" custScaleX="127737">
        <dgm:presLayoutVars>
          <dgm:bulletEnabled val="1"/>
        </dgm:presLayoutVars>
      </dgm:prSet>
      <dgm:spPr/>
      <dgm:t>
        <a:bodyPr/>
        <a:lstStyle/>
        <a:p>
          <a:endParaRPr lang="en-US"/>
        </a:p>
      </dgm:t>
    </dgm:pt>
  </dgm:ptLst>
  <dgm:cxnLst>
    <dgm:cxn modelId="{E34123A1-F8A4-44D8-A566-607B3D47BBEA}" type="presOf" srcId="{60A36F61-876A-4BB0-9933-6E36C77F3EAD}" destId="{B2BE7C95-08F6-4F7A-A0F8-942CC7264580}" srcOrd="0" destOrd="0" presId="urn:microsoft.com/office/officeart/2005/8/layout/lProcess2"/>
    <dgm:cxn modelId="{8F7FF064-0986-4A45-A290-E4FE149A4A5D}" type="presOf" srcId="{49DA2C02-125F-48F5-8648-BFE7C345A4BA}" destId="{53052457-8FD5-47C7-88B6-B1FA84410137}" srcOrd="0" destOrd="0" presId="urn:microsoft.com/office/officeart/2005/8/layout/lProcess2"/>
    <dgm:cxn modelId="{25ABF763-0557-4914-AEE8-41209451D962}" type="presOf" srcId="{60A36F61-876A-4BB0-9933-6E36C77F3EAD}" destId="{14F8F8CB-F726-4506-9BBC-552A698E7FF6}" srcOrd="1" destOrd="0" presId="urn:microsoft.com/office/officeart/2005/8/layout/lProcess2"/>
    <dgm:cxn modelId="{23D5FFBC-C06E-420F-BB0D-22B345505A64}" type="presOf" srcId="{F36903AE-EFD8-45A3-851D-8ACFDEE0D1B8}" destId="{B0147217-C450-441F-9F2A-11874F49FE32}" srcOrd="0" destOrd="0" presId="urn:microsoft.com/office/officeart/2005/8/layout/lProcess2"/>
    <dgm:cxn modelId="{C136BA10-5DA5-4A18-A3A7-EBB37EC364A0}" srcId="{54529C08-FE52-430E-93FC-D0508A925C89}" destId="{0686C5CC-A6EB-4825-9381-25C2FBD8CD9C}" srcOrd="0" destOrd="0" parTransId="{C74E98E1-1E8F-49AF-99AA-E8DC33A8AC8C}" sibTransId="{4F251166-624A-4D4A-9EDC-322E44688CC0}"/>
    <dgm:cxn modelId="{AECBE205-0C9D-447B-846C-070F84D7FD8A}" type="presOf" srcId="{54529C08-FE52-430E-93FC-D0508A925C89}" destId="{9B4514D7-9345-4317-AB27-3BDEFB38E711}" srcOrd="0" destOrd="0" presId="urn:microsoft.com/office/officeart/2005/8/layout/lProcess2"/>
    <dgm:cxn modelId="{5FCC8E5A-288E-4B30-B120-3A2A29638F29}" srcId="{0686C5CC-A6EB-4825-9381-25C2FBD8CD9C}" destId="{F36903AE-EFD8-45A3-851D-8ACFDEE0D1B8}" srcOrd="0" destOrd="0" parTransId="{C1270B8D-23E4-47AD-8EA0-C28CFB7B3C6A}" sibTransId="{8FADE723-A16D-409E-9C7D-A7B13FC73CD4}"/>
    <dgm:cxn modelId="{A046E902-2667-4ABC-BC09-CCB49F05282D}" srcId="{54529C08-FE52-430E-93FC-D0508A925C89}" destId="{60A36F61-876A-4BB0-9933-6E36C77F3EAD}" srcOrd="1" destOrd="0" parTransId="{00CE8791-8D4D-4D9B-9F82-7CD7205A87D7}" sibTransId="{75BE0B59-70E6-4918-8DAD-EA1D1BCF5D1C}"/>
    <dgm:cxn modelId="{AEF83E51-0E7A-462D-B316-DB555CE54CE1}" srcId="{60A36F61-876A-4BB0-9933-6E36C77F3EAD}" destId="{49DA2C02-125F-48F5-8648-BFE7C345A4BA}" srcOrd="0" destOrd="0" parTransId="{7125465D-EDAC-46C7-8316-2DA05BF79517}" sibTransId="{E34328F5-2C4C-47A0-A3BC-6404A3C6A9CB}"/>
    <dgm:cxn modelId="{B34BDA3F-CAFB-454C-B833-CB7F1805BCCB}" srcId="{090E0684-2602-46D1-BC04-AFC1EB05CB3A}" destId="{092870A8-D2DE-4D9E-BF7F-16657B86F348}" srcOrd="0" destOrd="0" parTransId="{E781802D-05FE-4910-82F2-59F5B6E3C99E}" sibTransId="{118268B7-2368-41D1-AF97-67EC5C819B16}"/>
    <dgm:cxn modelId="{AD701D03-352B-4AA8-8162-D5E41A889D8F}" srcId="{54529C08-FE52-430E-93FC-D0508A925C89}" destId="{090E0684-2602-46D1-BC04-AFC1EB05CB3A}" srcOrd="2" destOrd="0" parTransId="{2D64BE70-B2F4-4740-9175-746680DF8DB5}" sibTransId="{F906E514-7755-489D-9949-4819510F183C}"/>
    <dgm:cxn modelId="{6955834D-D432-40AB-AC34-39487442557F}" type="presOf" srcId="{0686C5CC-A6EB-4825-9381-25C2FBD8CD9C}" destId="{5B43F3E0-983A-4AB3-A6D1-321DD0DD8A8E}" srcOrd="1" destOrd="0" presId="urn:microsoft.com/office/officeart/2005/8/layout/lProcess2"/>
    <dgm:cxn modelId="{56E95F95-BF82-45EB-987E-52E3DDF78B70}" type="presOf" srcId="{0686C5CC-A6EB-4825-9381-25C2FBD8CD9C}" destId="{59447B46-12D5-40B8-ACD0-2C04F9737AC1}" srcOrd="0" destOrd="0" presId="urn:microsoft.com/office/officeart/2005/8/layout/lProcess2"/>
    <dgm:cxn modelId="{B22E8973-359D-4918-B9BD-A79F4EC82858}" type="presOf" srcId="{090E0684-2602-46D1-BC04-AFC1EB05CB3A}" destId="{AAB7A93D-DF24-4EC0-8470-1939D9A68340}" srcOrd="1" destOrd="0" presId="urn:microsoft.com/office/officeart/2005/8/layout/lProcess2"/>
    <dgm:cxn modelId="{732360EE-F8C7-4AA5-8BB3-F0EE4D1838DD}" type="presOf" srcId="{092870A8-D2DE-4D9E-BF7F-16657B86F348}" destId="{DAA02D74-1D6D-4DFD-BA02-830160B84EC3}" srcOrd="0" destOrd="0" presId="urn:microsoft.com/office/officeart/2005/8/layout/lProcess2"/>
    <dgm:cxn modelId="{A52811E2-125D-474A-80B9-B18041F98864}" type="presOf" srcId="{090E0684-2602-46D1-BC04-AFC1EB05CB3A}" destId="{0CE5C59A-E5E1-4D56-85F4-F8C3B81EDE51}" srcOrd="0" destOrd="0" presId="urn:microsoft.com/office/officeart/2005/8/layout/lProcess2"/>
    <dgm:cxn modelId="{E7F48CDF-47EB-4CC8-9158-A0ED1868EDAF}" type="presParOf" srcId="{9B4514D7-9345-4317-AB27-3BDEFB38E711}" destId="{45714290-C28C-4084-8B9E-3B7E926C0771}" srcOrd="0" destOrd="0" presId="urn:microsoft.com/office/officeart/2005/8/layout/lProcess2"/>
    <dgm:cxn modelId="{A2DEE9AC-C00D-4E34-87F3-C4456EE9B82F}" type="presParOf" srcId="{45714290-C28C-4084-8B9E-3B7E926C0771}" destId="{59447B46-12D5-40B8-ACD0-2C04F9737AC1}" srcOrd="0" destOrd="0" presId="urn:microsoft.com/office/officeart/2005/8/layout/lProcess2"/>
    <dgm:cxn modelId="{E163C3F4-D74C-4DF7-8BA5-D02E75416535}" type="presParOf" srcId="{45714290-C28C-4084-8B9E-3B7E926C0771}" destId="{5B43F3E0-983A-4AB3-A6D1-321DD0DD8A8E}" srcOrd="1" destOrd="0" presId="urn:microsoft.com/office/officeart/2005/8/layout/lProcess2"/>
    <dgm:cxn modelId="{75E81E47-694D-4E24-8E67-C3E70FD41563}" type="presParOf" srcId="{45714290-C28C-4084-8B9E-3B7E926C0771}" destId="{51C5DB54-E947-4980-A409-4528B3EA551D}" srcOrd="2" destOrd="0" presId="urn:microsoft.com/office/officeart/2005/8/layout/lProcess2"/>
    <dgm:cxn modelId="{F218C30C-A0A8-4DA0-A312-994DBAB63473}" type="presParOf" srcId="{51C5DB54-E947-4980-A409-4528B3EA551D}" destId="{EFC98430-6501-47F2-A2EA-1A7F0F9BBD87}" srcOrd="0" destOrd="0" presId="urn:microsoft.com/office/officeart/2005/8/layout/lProcess2"/>
    <dgm:cxn modelId="{4A2FAE50-F381-4F83-8AA6-3B76DAA2127C}" type="presParOf" srcId="{EFC98430-6501-47F2-A2EA-1A7F0F9BBD87}" destId="{B0147217-C450-441F-9F2A-11874F49FE32}" srcOrd="0" destOrd="0" presId="urn:microsoft.com/office/officeart/2005/8/layout/lProcess2"/>
    <dgm:cxn modelId="{B793875E-6843-4AB4-A47D-AF3F835CE2BB}" type="presParOf" srcId="{9B4514D7-9345-4317-AB27-3BDEFB38E711}" destId="{FF866C44-B22B-4A8E-8D7D-1E023D1A31A7}" srcOrd="1" destOrd="0" presId="urn:microsoft.com/office/officeart/2005/8/layout/lProcess2"/>
    <dgm:cxn modelId="{F4B979DA-6E69-4960-A581-CF6B86A632BD}" type="presParOf" srcId="{9B4514D7-9345-4317-AB27-3BDEFB38E711}" destId="{A685C9F6-55F5-4E0D-BFC0-6E6B3221EA5A}" srcOrd="2" destOrd="0" presId="urn:microsoft.com/office/officeart/2005/8/layout/lProcess2"/>
    <dgm:cxn modelId="{C9546565-D7FD-4488-9828-30B70804B018}" type="presParOf" srcId="{A685C9F6-55F5-4E0D-BFC0-6E6B3221EA5A}" destId="{B2BE7C95-08F6-4F7A-A0F8-942CC7264580}" srcOrd="0" destOrd="0" presId="urn:microsoft.com/office/officeart/2005/8/layout/lProcess2"/>
    <dgm:cxn modelId="{487818BF-6765-44C0-8837-D6589C48C23D}" type="presParOf" srcId="{A685C9F6-55F5-4E0D-BFC0-6E6B3221EA5A}" destId="{14F8F8CB-F726-4506-9BBC-552A698E7FF6}" srcOrd="1" destOrd="0" presId="urn:microsoft.com/office/officeart/2005/8/layout/lProcess2"/>
    <dgm:cxn modelId="{108A6E17-ED58-4D30-9325-DD443B20D307}" type="presParOf" srcId="{A685C9F6-55F5-4E0D-BFC0-6E6B3221EA5A}" destId="{CCD6C4B2-DD60-42B2-B1A0-20D825C01F7A}" srcOrd="2" destOrd="0" presId="urn:microsoft.com/office/officeart/2005/8/layout/lProcess2"/>
    <dgm:cxn modelId="{4E412FBB-1082-4267-88A5-C4CB677B9121}" type="presParOf" srcId="{CCD6C4B2-DD60-42B2-B1A0-20D825C01F7A}" destId="{41A07111-E809-43E3-9A4C-4460E3B5045A}" srcOrd="0" destOrd="0" presId="urn:microsoft.com/office/officeart/2005/8/layout/lProcess2"/>
    <dgm:cxn modelId="{212A0D69-E36A-49DF-9B8B-C65A25FA97A4}" type="presParOf" srcId="{41A07111-E809-43E3-9A4C-4460E3B5045A}" destId="{53052457-8FD5-47C7-88B6-B1FA84410137}" srcOrd="0" destOrd="0" presId="urn:microsoft.com/office/officeart/2005/8/layout/lProcess2"/>
    <dgm:cxn modelId="{8E952B31-0743-4A27-BD84-4F8BE6607F85}" type="presParOf" srcId="{9B4514D7-9345-4317-AB27-3BDEFB38E711}" destId="{4F9BFBBF-60BD-4B63-B427-C03D0D5E8DCC}" srcOrd="3" destOrd="0" presId="urn:microsoft.com/office/officeart/2005/8/layout/lProcess2"/>
    <dgm:cxn modelId="{37B08EA9-B819-42D0-84D2-8F22F5B48EB3}" type="presParOf" srcId="{9B4514D7-9345-4317-AB27-3BDEFB38E711}" destId="{3DB410BF-3399-4037-9197-90E174FC1C0C}" srcOrd="4" destOrd="0" presId="urn:microsoft.com/office/officeart/2005/8/layout/lProcess2"/>
    <dgm:cxn modelId="{CB28D757-95C0-449E-BC7F-ADF89030E1D8}" type="presParOf" srcId="{3DB410BF-3399-4037-9197-90E174FC1C0C}" destId="{0CE5C59A-E5E1-4D56-85F4-F8C3B81EDE51}" srcOrd="0" destOrd="0" presId="urn:microsoft.com/office/officeart/2005/8/layout/lProcess2"/>
    <dgm:cxn modelId="{1022DB8C-800B-4573-9C57-CE64420876E7}" type="presParOf" srcId="{3DB410BF-3399-4037-9197-90E174FC1C0C}" destId="{AAB7A93D-DF24-4EC0-8470-1939D9A68340}" srcOrd="1" destOrd="0" presId="urn:microsoft.com/office/officeart/2005/8/layout/lProcess2"/>
    <dgm:cxn modelId="{742CC7F9-F710-485E-ADBC-F49A3FD27CC5}" type="presParOf" srcId="{3DB410BF-3399-4037-9197-90E174FC1C0C}" destId="{1BA6FCAB-B242-42DC-AED8-496C184A2012}" srcOrd="2" destOrd="0" presId="urn:microsoft.com/office/officeart/2005/8/layout/lProcess2"/>
    <dgm:cxn modelId="{A7F0E5D1-AD84-40E6-9E62-F49518B3106B}" type="presParOf" srcId="{1BA6FCAB-B242-42DC-AED8-496C184A2012}" destId="{03C1A044-A57B-41C9-ACFF-AF2CC801B0AB}" srcOrd="0" destOrd="0" presId="urn:microsoft.com/office/officeart/2005/8/layout/lProcess2"/>
    <dgm:cxn modelId="{AA4B2FD1-36C1-4324-B55D-0A8DBBEFF540}" type="presParOf" srcId="{03C1A044-A57B-41C9-ACFF-AF2CC801B0AB}" destId="{DAA02D74-1D6D-4DFD-BA02-830160B84EC3}"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CF805-1007-4B04-98BE-8738C05C44E6}">
      <dsp:nvSpPr>
        <dsp:cNvPr id="0" name=""/>
        <dsp:cNvSpPr/>
      </dsp:nvSpPr>
      <dsp:spPr>
        <a:xfrm rot="5400000">
          <a:off x="5136688" y="-2165245"/>
          <a:ext cx="643148" cy="5137188"/>
        </a:xfrm>
        <a:prstGeom prst="round2SameRect">
          <a:avLst/>
        </a:prstGeom>
        <a:solidFill>
          <a:srgbClr val="FFFFFF"/>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b="1" kern="1200" dirty="0" smtClean="0"/>
            <a:t>Rutgers University and the Office for the Promotion of Women in SEM</a:t>
          </a:r>
          <a:endParaRPr lang="en-US" sz="1900" kern="1200" dirty="0"/>
        </a:p>
      </dsp:txBody>
      <dsp:txXfrm rot="-5400000">
        <a:off x="2889668" y="113171"/>
        <a:ext cx="5105792" cy="580356"/>
      </dsp:txXfrm>
    </dsp:sp>
    <dsp:sp modelId="{0D78C732-646D-4755-9626-4A690BAFFEAD}">
      <dsp:nvSpPr>
        <dsp:cNvPr id="0" name=""/>
        <dsp:cNvSpPr/>
      </dsp:nvSpPr>
      <dsp:spPr>
        <a:xfrm>
          <a:off x="0" y="1380"/>
          <a:ext cx="2889668" cy="80393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smtClean="0"/>
            <a:t>Joan W. Bennett</a:t>
          </a:r>
          <a:r>
            <a:rPr lang="en-US" sz="2300" kern="1200" dirty="0" smtClean="0"/>
            <a:t>  PI</a:t>
          </a:r>
          <a:endParaRPr lang="en-US" sz="2300" kern="1200" dirty="0"/>
        </a:p>
      </dsp:txBody>
      <dsp:txXfrm>
        <a:off x="39245" y="40625"/>
        <a:ext cx="2811178" cy="725445"/>
      </dsp:txXfrm>
    </dsp:sp>
    <dsp:sp modelId="{86E2ED8D-3DDC-4494-BDF1-D8ACC1C98C25}">
      <dsp:nvSpPr>
        <dsp:cNvPr id="0" name=""/>
        <dsp:cNvSpPr/>
      </dsp:nvSpPr>
      <dsp:spPr>
        <a:xfrm rot="5400000">
          <a:off x="5136688" y="-1321113"/>
          <a:ext cx="643148" cy="5137188"/>
        </a:xfrm>
        <a:prstGeom prst="round2SameRect">
          <a:avLst/>
        </a:prstGeom>
        <a:solidFill>
          <a:srgbClr val="FFFFFF"/>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b="1" kern="1200" dirty="0" smtClean="0"/>
            <a:t>Architecture of RU FAIR ADVANCE</a:t>
          </a:r>
          <a:endParaRPr lang="en-US" sz="1900" kern="1200" dirty="0"/>
        </a:p>
      </dsp:txBody>
      <dsp:txXfrm rot="-5400000">
        <a:off x="2889668" y="957303"/>
        <a:ext cx="5105792" cy="580356"/>
      </dsp:txXfrm>
    </dsp:sp>
    <dsp:sp modelId="{5161B6F6-850B-49C8-B754-6A6802F7786E}">
      <dsp:nvSpPr>
        <dsp:cNvPr id="0" name=""/>
        <dsp:cNvSpPr/>
      </dsp:nvSpPr>
      <dsp:spPr>
        <a:xfrm>
          <a:off x="0" y="845512"/>
          <a:ext cx="2889668" cy="80393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smtClean="0"/>
            <a:t>Doreen Valentine </a:t>
          </a:r>
          <a:r>
            <a:rPr lang="en-US" sz="2300" kern="1200" dirty="0" smtClean="0"/>
            <a:t>Director</a:t>
          </a:r>
          <a:endParaRPr lang="en-US" sz="2300" kern="1200" dirty="0"/>
        </a:p>
      </dsp:txBody>
      <dsp:txXfrm>
        <a:off x="39245" y="884757"/>
        <a:ext cx="2811178" cy="725445"/>
      </dsp:txXfrm>
    </dsp:sp>
    <dsp:sp modelId="{A95D2471-F0D6-4690-BEF7-E07EF54D2CA2}">
      <dsp:nvSpPr>
        <dsp:cNvPr id="0" name=""/>
        <dsp:cNvSpPr/>
      </dsp:nvSpPr>
      <dsp:spPr>
        <a:xfrm rot="5400000">
          <a:off x="5136688" y="-476981"/>
          <a:ext cx="643148" cy="5137188"/>
        </a:xfrm>
        <a:prstGeom prst="round2SameRect">
          <a:avLst/>
        </a:prstGeom>
        <a:solidFill>
          <a:srgbClr val="FFFFFF"/>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b="1" kern="1200" smtClean="0"/>
            <a:t>Research</a:t>
          </a:r>
          <a:r>
            <a:rPr lang="en-US" sz="1900" b="1" kern="1200" dirty="0" smtClean="0"/>
            <a:t>: From Toolkit Indicators to Mixed Methods Approaches</a:t>
          </a:r>
          <a:endParaRPr lang="en-US" sz="1900" kern="1200" dirty="0"/>
        </a:p>
      </dsp:txBody>
      <dsp:txXfrm rot="-5400000">
        <a:off x="2889668" y="1801435"/>
        <a:ext cx="5105792" cy="580356"/>
      </dsp:txXfrm>
    </dsp:sp>
    <dsp:sp modelId="{FE4A9A89-BF79-460B-B344-1E188CD5BBBA}">
      <dsp:nvSpPr>
        <dsp:cNvPr id="0" name=""/>
        <dsp:cNvSpPr/>
      </dsp:nvSpPr>
      <dsp:spPr>
        <a:xfrm>
          <a:off x="0" y="1689645"/>
          <a:ext cx="2889668" cy="80393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smtClean="0"/>
            <a:t>Patricia </a:t>
          </a:r>
          <a:r>
            <a:rPr lang="en-US" sz="2300" b="1" kern="1200" dirty="0" err="1" smtClean="0"/>
            <a:t>Roos</a:t>
          </a:r>
          <a:r>
            <a:rPr lang="en-US" sz="2300" b="1" kern="1200" dirty="0" smtClean="0"/>
            <a:t>     </a:t>
          </a:r>
          <a:r>
            <a:rPr lang="en-US" sz="2300" b="0" kern="1200" dirty="0" smtClean="0"/>
            <a:t>C</a:t>
          </a:r>
          <a:r>
            <a:rPr lang="en-US" sz="2300" kern="1200" dirty="0" smtClean="0"/>
            <a:t>o-PI</a:t>
          </a:r>
          <a:endParaRPr lang="en-US" sz="2300" kern="1200" dirty="0"/>
        </a:p>
      </dsp:txBody>
      <dsp:txXfrm>
        <a:off x="39245" y="1728890"/>
        <a:ext cx="2811178" cy="725445"/>
      </dsp:txXfrm>
    </dsp:sp>
    <dsp:sp modelId="{15A60EEF-1A1E-4BC8-A755-FF9C3EFA78F9}">
      <dsp:nvSpPr>
        <dsp:cNvPr id="0" name=""/>
        <dsp:cNvSpPr/>
      </dsp:nvSpPr>
      <dsp:spPr>
        <a:xfrm rot="5400000">
          <a:off x="5136688" y="367150"/>
          <a:ext cx="643148" cy="5137188"/>
        </a:xfrm>
        <a:prstGeom prst="round2SameRect">
          <a:avLst/>
        </a:prstGeom>
        <a:solidFill>
          <a:srgbClr val="FFFFFF"/>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b="1" kern="1200" smtClean="0"/>
            <a:t>Recruitment </a:t>
          </a:r>
          <a:r>
            <a:rPr lang="en-US" sz="1900" b="1" kern="1200" dirty="0" smtClean="0"/>
            <a:t>and Retention</a:t>
          </a:r>
          <a:endParaRPr lang="en-US" sz="1900" kern="1200" dirty="0"/>
        </a:p>
      </dsp:txBody>
      <dsp:txXfrm rot="-5400000">
        <a:off x="2889668" y="2645566"/>
        <a:ext cx="5105792" cy="580356"/>
      </dsp:txXfrm>
    </dsp:sp>
    <dsp:sp modelId="{EA8A5013-C743-4FC5-A0C0-1F8244170E54}">
      <dsp:nvSpPr>
        <dsp:cNvPr id="0" name=""/>
        <dsp:cNvSpPr/>
      </dsp:nvSpPr>
      <dsp:spPr>
        <a:xfrm>
          <a:off x="0" y="2533777"/>
          <a:ext cx="2889668" cy="80393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smtClean="0"/>
            <a:t>Doreen Valentine </a:t>
          </a:r>
          <a:r>
            <a:rPr lang="en-US" sz="2300" kern="1200" dirty="0" smtClean="0"/>
            <a:t>Director</a:t>
          </a:r>
          <a:endParaRPr lang="en-US" sz="2300" kern="1200" dirty="0"/>
        </a:p>
      </dsp:txBody>
      <dsp:txXfrm>
        <a:off x="39245" y="2573022"/>
        <a:ext cx="2811178" cy="725445"/>
      </dsp:txXfrm>
    </dsp:sp>
    <dsp:sp modelId="{9D1FF439-9A0B-4AC4-BF69-2E1DFCC2393D}">
      <dsp:nvSpPr>
        <dsp:cNvPr id="0" name=""/>
        <dsp:cNvSpPr/>
      </dsp:nvSpPr>
      <dsp:spPr>
        <a:xfrm rot="5400000">
          <a:off x="5136688" y="1211283"/>
          <a:ext cx="643148" cy="5137188"/>
        </a:xfrm>
        <a:prstGeom prst="round2SameRect">
          <a:avLst/>
        </a:prstGeom>
        <a:solidFill>
          <a:srgbClr val="FFFFFF"/>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b="1" kern="1200" smtClean="0"/>
            <a:t>Leadership </a:t>
          </a:r>
          <a:r>
            <a:rPr lang="en-US" sz="1900" b="1" kern="1200" dirty="0" smtClean="0"/>
            <a:t>and Professional Development</a:t>
          </a:r>
          <a:endParaRPr lang="en-US" sz="1900" kern="1200" dirty="0"/>
        </a:p>
      </dsp:txBody>
      <dsp:txXfrm rot="-5400000">
        <a:off x="2889668" y="3489699"/>
        <a:ext cx="5105792" cy="580356"/>
      </dsp:txXfrm>
    </dsp:sp>
    <dsp:sp modelId="{F8536131-06F5-4FB0-A62A-0DAED90B8CA4}">
      <dsp:nvSpPr>
        <dsp:cNvPr id="0" name=""/>
        <dsp:cNvSpPr/>
      </dsp:nvSpPr>
      <dsp:spPr>
        <a:xfrm>
          <a:off x="0" y="3377909"/>
          <a:ext cx="2889668" cy="80393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smtClean="0"/>
            <a:t>Natalie </a:t>
          </a:r>
          <a:r>
            <a:rPr lang="en-US" sz="2300" b="1" kern="1200" dirty="0" err="1" smtClean="0"/>
            <a:t>Batmanian</a:t>
          </a:r>
          <a:r>
            <a:rPr lang="en-US" sz="2300" b="1" kern="1200" dirty="0" smtClean="0"/>
            <a:t> </a:t>
          </a:r>
          <a:r>
            <a:rPr lang="en-US" sz="2300" kern="1200" dirty="0" smtClean="0"/>
            <a:t>Director</a:t>
          </a:r>
          <a:endParaRPr lang="en-US" sz="2300" kern="1200" dirty="0"/>
        </a:p>
      </dsp:txBody>
      <dsp:txXfrm>
        <a:off x="39245" y="3417154"/>
        <a:ext cx="2811178" cy="725445"/>
      </dsp:txXfrm>
    </dsp:sp>
    <dsp:sp modelId="{C5470DE8-3369-49DF-967B-4C60B68A9D1D}">
      <dsp:nvSpPr>
        <dsp:cNvPr id="0" name=""/>
        <dsp:cNvSpPr/>
      </dsp:nvSpPr>
      <dsp:spPr>
        <a:xfrm rot="5400000">
          <a:off x="5136688" y="2055415"/>
          <a:ext cx="643148" cy="5137188"/>
        </a:xfrm>
        <a:prstGeom prst="round2SameRect">
          <a:avLst/>
        </a:prstGeom>
        <a:solidFill>
          <a:srgbClr val="FFFFFF"/>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b="1" kern="1200" smtClean="0"/>
            <a:t>RU </a:t>
          </a:r>
          <a:r>
            <a:rPr lang="en-US" sz="1900" b="1" kern="1200" dirty="0" smtClean="0"/>
            <a:t>FAIR Professors and Concluding Thoughts</a:t>
          </a:r>
          <a:endParaRPr lang="en-US" sz="1900" kern="1200" dirty="0"/>
        </a:p>
      </dsp:txBody>
      <dsp:txXfrm rot="-5400000">
        <a:off x="2889668" y="4333831"/>
        <a:ext cx="5105792" cy="580356"/>
      </dsp:txXfrm>
    </dsp:sp>
    <dsp:sp modelId="{95A7B0E3-1014-4D02-83E4-2061B7F8B940}">
      <dsp:nvSpPr>
        <dsp:cNvPr id="0" name=""/>
        <dsp:cNvSpPr/>
      </dsp:nvSpPr>
      <dsp:spPr>
        <a:xfrm>
          <a:off x="0" y="4222041"/>
          <a:ext cx="2889668" cy="803935"/>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smtClean="0"/>
            <a:t>Helen </a:t>
          </a:r>
          <a:r>
            <a:rPr lang="en-US" sz="2300" b="1" kern="1200" dirty="0" err="1" smtClean="0"/>
            <a:t>Buettner</a:t>
          </a:r>
          <a:r>
            <a:rPr lang="en-US" sz="2300" b="1" kern="1200" dirty="0" smtClean="0"/>
            <a:t>    </a:t>
          </a:r>
          <a:r>
            <a:rPr lang="en-US" sz="2300" b="0" kern="1200" dirty="0" smtClean="0"/>
            <a:t>C</a:t>
          </a:r>
          <a:r>
            <a:rPr lang="en-US" sz="2300" kern="1200" dirty="0" smtClean="0"/>
            <a:t>o-PI</a:t>
          </a:r>
          <a:endParaRPr lang="en-US" sz="2300" kern="1200" dirty="0"/>
        </a:p>
      </dsp:txBody>
      <dsp:txXfrm>
        <a:off x="39245" y="4261286"/>
        <a:ext cx="2811178" cy="72544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844F9-D54E-4881-B9C0-FFE130F05FAB}">
      <dsp:nvSpPr>
        <dsp:cNvPr id="0" name=""/>
        <dsp:cNvSpPr/>
      </dsp:nvSpPr>
      <dsp:spPr>
        <a:xfrm rot="5400000">
          <a:off x="4495903" y="-2380709"/>
          <a:ext cx="1303270" cy="6392099"/>
        </a:xfrm>
        <a:prstGeom prst="round2SameRect">
          <a:avLst/>
        </a:prstGeom>
        <a:solidFill>
          <a:schemeClr val="bg1"/>
        </a:solidFill>
        <a:ln w="254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smtClean="0">
              <a:solidFill>
                <a:srgbClr val="000000"/>
              </a:solidFill>
            </a:rPr>
            <a:t>Enhance women’s full participation advancement and leadership</a:t>
          </a:r>
        </a:p>
      </dsp:txBody>
      <dsp:txXfrm rot="-5400000">
        <a:off x="1951489" y="227325"/>
        <a:ext cx="6328479" cy="1176030"/>
      </dsp:txXfrm>
    </dsp:sp>
    <dsp:sp modelId="{AFE0BCBA-705F-4014-A71F-ACF9FEB10074}">
      <dsp:nvSpPr>
        <dsp:cNvPr id="0" name=""/>
        <dsp:cNvSpPr/>
      </dsp:nvSpPr>
      <dsp:spPr>
        <a:xfrm>
          <a:off x="76177" y="0"/>
          <a:ext cx="1913077" cy="1629087"/>
        </a:xfrm>
        <a:prstGeom prst="roundRect">
          <a:avLst/>
        </a:prstGeom>
        <a:solidFill>
          <a:schemeClr val="accent1">
            <a:lumMod val="75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rtl="0">
            <a:lnSpc>
              <a:spcPct val="90000"/>
            </a:lnSpc>
            <a:spcBef>
              <a:spcPct val="0"/>
            </a:spcBef>
            <a:spcAft>
              <a:spcPct val="35000"/>
            </a:spcAft>
          </a:pPr>
          <a:r>
            <a:rPr lang="en-US" sz="3600" kern="1200" dirty="0" smtClean="0"/>
            <a:t>Goal</a:t>
          </a:r>
          <a:endParaRPr lang="en-US" sz="3600" kern="1200" dirty="0"/>
        </a:p>
      </dsp:txBody>
      <dsp:txXfrm>
        <a:off x="155702" y="79525"/>
        <a:ext cx="1754027" cy="147003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9BACC-528E-7348-A1BF-C7FB3EF57181}">
      <dsp:nvSpPr>
        <dsp:cNvPr id="0" name=""/>
        <dsp:cNvSpPr/>
      </dsp:nvSpPr>
      <dsp:spPr>
        <a:xfrm rot="16200000">
          <a:off x="11402" y="-11402"/>
          <a:ext cx="1283014" cy="1305818"/>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Mentor 1</a:t>
          </a:r>
          <a:endParaRPr lang="en-US" sz="2000" kern="1200" dirty="0"/>
        </a:p>
      </dsp:txBody>
      <dsp:txXfrm rot="5400000">
        <a:off x="-1" y="1"/>
        <a:ext cx="1305818" cy="962260"/>
      </dsp:txXfrm>
    </dsp:sp>
    <dsp:sp modelId="{07703A05-5157-094E-9DC5-4893C4DDE582}">
      <dsp:nvSpPr>
        <dsp:cNvPr id="0" name=""/>
        <dsp:cNvSpPr/>
      </dsp:nvSpPr>
      <dsp:spPr>
        <a:xfrm>
          <a:off x="1305818" y="0"/>
          <a:ext cx="1305818" cy="1283014"/>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Mentor 2</a:t>
          </a:r>
          <a:endParaRPr lang="en-US" sz="2000" kern="1200" dirty="0"/>
        </a:p>
      </dsp:txBody>
      <dsp:txXfrm>
        <a:off x="1305818" y="0"/>
        <a:ext cx="1305818" cy="962260"/>
      </dsp:txXfrm>
    </dsp:sp>
    <dsp:sp modelId="{BD5EE7DA-3C72-7442-AEFA-96B1089059E1}">
      <dsp:nvSpPr>
        <dsp:cNvPr id="0" name=""/>
        <dsp:cNvSpPr/>
      </dsp:nvSpPr>
      <dsp:spPr>
        <a:xfrm rot="10800000">
          <a:off x="0" y="1283014"/>
          <a:ext cx="1305818" cy="1283014"/>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Mentor 3</a:t>
          </a:r>
          <a:endParaRPr lang="en-US" sz="2000" kern="1200" dirty="0"/>
        </a:p>
      </dsp:txBody>
      <dsp:txXfrm rot="10800000">
        <a:off x="0" y="1603767"/>
        <a:ext cx="1305818" cy="962260"/>
      </dsp:txXfrm>
    </dsp:sp>
    <dsp:sp modelId="{A5882381-DE04-1E40-9CE3-9142B0F8EB56}">
      <dsp:nvSpPr>
        <dsp:cNvPr id="0" name=""/>
        <dsp:cNvSpPr/>
      </dsp:nvSpPr>
      <dsp:spPr>
        <a:xfrm rot="5400000">
          <a:off x="1317220" y="1271611"/>
          <a:ext cx="1283014" cy="1305818"/>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Mentor 4</a:t>
          </a:r>
          <a:endParaRPr lang="en-US" sz="2000" kern="1200" dirty="0"/>
        </a:p>
      </dsp:txBody>
      <dsp:txXfrm rot="-5400000">
        <a:off x="1305818" y="1603767"/>
        <a:ext cx="1305818" cy="962260"/>
      </dsp:txXfrm>
    </dsp:sp>
    <dsp:sp modelId="{F60E04DD-7F21-4942-9F4C-C7069D440E70}">
      <dsp:nvSpPr>
        <dsp:cNvPr id="0" name=""/>
        <dsp:cNvSpPr/>
      </dsp:nvSpPr>
      <dsp:spPr>
        <a:xfrm>
          <a:off x="829702" y="962260"/>
          <a:ext cx="1078859" cy="641507"/>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Protégé</a:t>
          </a:r>
          <a:endParaRPr lang="en-US" sz="1800" kern="1200" dirty="0"/>
        </a:p>
      </dsp:txBody>
      <dsp:txXfrm>
        <a:off x="861018" y="993576"/>
        <a:ext cx="1016227" cy="578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A9CB2-6EB2-4AF3-81EE-FEA98F5419D4}">
      <dsp:nvSpPr>
        <dsp:cNvPr id="0" name=""/>
        <dsp:cNvSpPr/>
      </dsp:nvSpPr>
      <dsp:spPr>
        <a:xfrm>
          <a:off x="158957" y="42417"/>
          <a:ext cx="1950192" cy="780077"/>
        </a:xfrm>
        <a:prstGeom prst="chevron">
          <a:avLst/>
        </a:prstGeom>
        <a:solidFill>
          <a:schemeClr val="accent1"/>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21590" tIns="10795" rIns="0" bIns="10795" numCol="1" spcCol="1270" anchor="ctr" anchorCtr="0">
          <a:noAutofit/>
        </a:bodyPr>
        <a:lstStyle/>
        <a:p>
          <a:pPr lvl="0" algn="r" defTabSz="755650" rtl="0">
            <a:lnSpc>
              <a:spcPct val="90000"/>
            </a:lnSpc>
            <a:spcBef>
              <a:spcPct val="0"/>
            </a:spcBef>
            <a:spcAft>
              <a:spcPct val="35000"/>
            </a:spcAft>
          </a:pPr>
          <a:r>
            <a:rPr lang="en-US" sz="1700" kern="1200" dirty="0" smtClean="0">
              <a:solidFill>
                <a:schemeClr val="bg1"/>
              </a:solidFill>
            </a:rPr>
            <a:t>INCREASE</a:t>
          </a:r>
          <a:endParaRPr lang="en-US" sz="1700" kern="1200" dirty="0">
            <a:solidFill>
              <a:schemeClr val="bg1"/>
            </a:solidFill>
          </a:endParaRPr>
        </a:p>
      </dsp:txBody>
      <dsp:txXfrm>
        <a:off x="548996" y="42417"/>
        <a:ext cx="1170115" cy="780077"/>
      </dsp:txXfrm>
    </dsp:sp>
    <dsp:sp modelId="{61AD472E-D50B-48DD-8FE9-2E9283671B3E}">
      <dsp:nvSpPr>
        <dsp:cNvPr id="0" name=""/>
        <dsp:cNvSpPr/>
      </dsp:nvSpPr>
      <dsp:spPr>
        <a:xfrm>
          <a:off x="1855625" y="374"/>
          <a:ext cx="5949514" cy="864163"/>
        </a:xfrm>
        <a:prstGeom prst="chevron">
          <a:avLst/>
        </a:prstGeom>
        <a:solidFill>
          <a:schemeClr val="bg1">
            <a:alpha val="90000"/>
          </a:schemeClr>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rtl="0">
            <a:lnSpc>
              <a:spcPct val="90000"/>
            </a:lnSpc>
            <a:spcBef>
              <a:spcPct val="0"/>
            </a:spcBef>
            <a:spcAft>
              <a:spcPct val="35000"/>
            </a:spcAft>
          </a:pPr>
          <a:r>
            <a:rPr lang="en-US" sz="2300" kern="1200" baseline="0" dirty="0" smtClean="0">
              <a:solidFill>
                <a:schemeClr val="tx2"/>
              </a:solidFill>
            </a:rPr>
            <a:t>the NUMBER of WOMEN in SEM disciplines, particularly women of color</a:t>
          </a:r>
          <a:endParaRPr lang="en-US" sz="2300" kern="1200" baseline="0" dirty="0">
            <a:solidFill>
              <a:schemeClr val="tx2"/>
            </a:solidFill>
          </a:endParaRPr>
        </a:p>
      </dsp:txBody>
      <dsp:txXfrm>
        <a:off x="2287707" y="374"/>
        <a:ext cx="5085351" cy="864163"/>
      </dsp:txXfrm>
    </dsp:sp>
    <dsp:sp modelId="{1F0B8B0F-E6F7-42E5-875E-24085BC443C4}">
      <dsp:nvSpPr>
        <dsp:cNvPr id="0" name=""/>
        <dsp:cNvSpPr/>
      </dsp:nvSpPr>
      <dsp:spPr>
        <a:xfrm>
          <a:off x="158957" y="1006177"/>
          <a:ext cx="1950192" cy="780077"/>
        </a:xfrm>
        <a:prstGeom prst="chevron">
          <a:avLst/>
        </a:prstGeom>
        <a:solidFill>
          <a:schemeClr val="accent1"/>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21590" tIns="10795" rIns="0" bIns="10795" numCol="1" spcCol="1270" anchor="ctr" anchorCtr="0">
          <a:noAutofit/>
        </a:bodyPr>
        <a:lstStyle/>
        <a:p>
          <a:pPr lvl="0" algn="ctr" defTabSz="755650" rtl="0">
            <a:lnSpc>
              <a:spcPct val="90000"/>
            </a:lnSpc>
            <a:spcBef>
              <a:spcPct val="0"/>
            </a:spcBef>
            <a:spcAft>
              <a:spcPct val="35000"/>
            </a:spcAft>
          </a:pPr>
          <a:r>
            <a:rPr lang="en-US" sz="1700" kern="1200" dirty="0" smtClean="0">
              <a:solidFill>
                <a:schemeClr val="bg1"/>
              </a:solidFill>
            </a:rPr>
            <a:t>INCREASE</a:t>
          </a:r>
          <a:endParaRPr lang="en-US" sz="1700" kern="1200" dirty="0">
            <a:solidFill>
              <a:schemeClr val="bg1"/>
            </a:solidFill>
          </a:endParaRPr>
        </a:p>
      </dsp:txBody>
      <dsp:txXfrm>
        <a:off x="548996" y="1006177"/>
        <a:ext cx="1170115" cy="780077"/>
      </dsp:txXfrm>
    </dsp:sp>
    <dsp:sp modelId="{17A4B455-939D-419E-9F34-A5857CB6BB73}">
      <dsp:nvSpPr>
        <dsp:cNvPr id="0" name=""/>
        <dsp:cNvSpPr/>
      </dsp:nvSpPr>
      <dsp:spPr>
        <a:xfrm>
          <a:off x="1855625" y="985604"/>
          <a:ext cx="5901731" cy="844934"/>
        </a:xfrm>
        <a:prstGeom prst="chevron">
          <a:avLst/>
        </a:prstGeom>
        <a:solidFill>
          <a:schemeClr val="bg1">
            <a:alpha val="90000"/>
          </a:schemeClr>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rtl="0">
            <a:lnSpc>
              <a:spcPct val="90000"/>
            </a:lnSpc>
            <a:spcBef>
              <a:spcPct val="0"/>
            </a:spcBef>
            <a:spcAft>
              <a:spcPct val="35000"/>
            </a:spcAft>
          </a:pPr>
          <a:r>
            <a:rPr lang="en-US" sz="2300" kern="1200" baseline="0" dirty="0" smtClean="0">
              <a:solidFill>
                <a:schemeClr val="tx2"/>
              </a:solidFill>
            </a:rPr>
            <a:t>the gender and racial DIVERSITY of UNIVERSITY LEADERS</a:t>
          </a:r>
          <a:endParaRPr lang="en-US" sz="2300" kern="1200" baseline="0" dirty="0">
            <a:solidFill>
              <a:schemeClr val="tx2"/>
            </a:solidFill>
          </a:endParaRPr>
        </a:p>
      </dsp:txBody>
      <dsp:txXfrm>
        <a:off x="2278092" y="985604"/>
        <a:ext cx="5056797" cy="844934"/>
      </dsp:txXfrm>
    </dsp:sp>
    <dsp:sp modelId="{85C6A44A-51EA-4B54-9EB6-AF1E326732B3}">
      <dsp:nvSpPr>
        <dsp:cNvPr id="0" name=""/>
        <dsp:cNvSpPr/>
      </dsp:nvSpPr>
      <dsp:spPr>
        <a:xfrm>
          <a:off x="158957" y="1972174"/>
          <a:ext cx="1950192" cy="780077"/>
        </a:xfrm>
        <a:prstGeom prst="chevron">
          <a:avLst/>
        </a:prstGeom>
        <a:solidFill>
          <a:schemeClr val="accent1"/>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21590" tIns="10795" rIns="0" bIns="10795" numCol="1" spcCol="1270" anchor="ctr" anchorCtr="0">
          <a:noAutofit/>
        </a:bodyPr>
        <a:lstStyle/>
        <a:p>
          <a:pPr lvl="0" algn="ctr" defTabSz="755650" rtl="0">
            <a:lnSpc>
              <a:spcPct val="90000"/>
            </a:lnSpc>
            <a:spcBef>
              <a:spcPct val="0"/>
            </a:spcBef>
            <a:spcAft>
              <a:spcPct val="35000"/>
            </a:spcAft>
          </a:pPr>
          <a:r>
            <a:rPr lang="en-US" sz="1700" kern="1200" dirty="0" smtClean="0">
              <a:solidFill>
                <a:schemeClr val="bg1"/>
              </a:solidFill>
            </a:rPr>
            <a:t>RECRUIT</a:t>
          </a:r>
          <a:endParaRPr lang="en-US" sz="1700" kern="1200" dirty="0">
            <a:solidFill>
              <a:schemeClr val="bg1"/>
            </a:solidFill>
          </a:endParaRPr>
        </a:p>
      </dsp:txBody>
      <dsp:txXfrm>
        <a:off x="548996" y="1972174"/>
        <a:ext cx="1170115" cy="780077"/>
      </dsp:txXfrm>
    </dsp:sp>
    <dsp:sp modelId="{1F22DC71-D4B7-40F8-B326-5CF7519D875D}">
      <dsp:nvSpPr>
        <dsp:cNvPr id="0" name=""/>
        <dsp:cNvSpPr/>
      </dsp:nvSpPr>
      <dsp:spPr>
        <a:xfrm>
          <a:off x="1855625" y="1939748"/>
          <a:ext cx="5949514" cy="868637"/>
        </a:xfrm>
        <a:prstGeom prst="chevron">
          <a:avLst/>
        </a:prstGeom>
        <a:solidFill>
          <a:schemeClr val="bg1">
            <a:alpha val="90000"/>
          </a:schemeClr>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rtl="0">
            <a:lnSpc>
              <a:spcPct val="90000"/>
            </a:lnSpc>
            <a:spcBef>
              <a:spcPct val="0"/>
            </a:spcBef>
            <a:spcAft>
              <a:spcPct val="35000"/>
            </a:spcAft>
          </a:pPr>
          <a:r>
            <a:rPr lang="en-US" sz="2300" kern="1200" baseline="0" dirty="0" smtClean="0">
              <a:solidFill>
                <a:schemeClr val="tx2"/>
              </a:solidFill>
            </a:rPr>
            <a:t>for EXCELLENCE as a leading-edge research university</a:t>
          </a:r>
          <a:endParaRPr lang="en-US" sz="2300" kern="1200" baseline="0" dirty="0">
            <a:solidFill>
              <a:schemeClr val="tx2"/>
            </a:solidFill>
          </a:endParaRPr>
        </a:p>
      </dsp:txBody>
      <dsp:txXfrm>
        <a:off x="2289944" y="1939748"/>
        <a:ext cx="5080877" cy="868637"/>
      </dsp:txXfrm>
    </dsp:sp>
    <dsp:sp modelId="{E5866CB5-2787-4EEC-ABFD-F4E3A854E932}">
      <dsp:nvSpPr>
        <dsp:cNvPr id="0" name=""/>
        <dsp:cNvSpPr/>
      </dsp:nvSpPr>
      <dsp:spPr>
        <a:xfrm>
          <a:off x="158957" y="2941819"/>
          <a:ext cx="1950192" cy="780077"/>
        </a:xfrm>
        <a:prstGeom prst="chevron">
          <a:avLst/>
        </a:prstGeom>
        <a:solidFill>
          <a:schemeClr val="accent1"/>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21590" tIns="10795" rIns="0" bIns="10795" numCol="1" spcCol="1270" anchor="ctr" anchorCtr="0">
          <a:noAutofit/>
        </a:bodyPr>
        <a:lstStyle/>
        <a:p>
          <a:pPr lvl="0" algn="ctr" defTabSz="755650" rtl="0">
            <a:lnSpc>
              <a:spcPct val="90000"/>
            </a:lnSpc>
            <a:spcBef>
              <a:spcPct val="0"/>
            </a:spcBef>
            <a:spcAft>
              <a:spcPct val="35000"/>
            </a:spcAft>
          </a:pPr>
          <a:r>
            <a:rPr lang="en-US" sz="1700" kern="1200" dirty="0" smtClean="0">
              <a:solidFill>
                <a:schemeClr val="bg1"/>
              </a:solidFill>
            </a:rPr>
            <a:t>MATCH</a:t>
          </a:r>
          <a:endParaRPr lang="en-US" sz="1700" kern="1200" dirty="0">
            <a:solidFill>
              <a:schemeClr val="bg1"/>
            </a:solidFill>
          </a:endParaRPr>
        </a:p>
      </dsp:txBody>
      <dsp:txXfrm>
        <a:off x="548996" y="2941819"/>
        <a:ext cx="1170115" cy="780077"/>
      </dsp:txXfrm>
    </dsp:sp>
    <dsp:sp modelId="{65AD3ECE-0049-4C20-B1CD-C89AAAFE6123}">
      <dsp:nvSpPr>
        <dsp:cNvPr id="0" name=""/>
        <dsp:cNvSpPr/>
      </dsp:nvSpPr>
      <dsp:spPr>
        <a:xfrm>
          <a:off x="1855625" y="2917597"/>
          <a:ext cx="5949514" cy="852230"/>
        </a:xfrm>
        <a:prstGeom prst="chevron">
          <a:avLst/>
        </a:prstGeom>
        <a:solidFill>
          <a:schemeClr val="bg1">
            <a:alpha val="90000"/>
          </a:schemeClr>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rtl="0">
            <a:lnSpc>
              <a:spcPct val="90000"/>
            </a:lnSpc>
            <a:spcBef>
              <a:spcPct val="0"/>
            </a:spcBef>
            <a:spcAft>
              <a:spcPct val="35000"/>
            </a:spcAft>
          </a:pPr>
          <a:r>
            <a:rPr lang="en-US" sz="2300" kern="1200" baseline="0" dirty="0" smtClean="0">
              <a:solidFill>
                <a:schemeClr val="tx2"/>
              </a:solidFill>
            </a:rPr>
            <a:t>FACULTY DIVERSITY with Rutgers’ achievement in student diversity</a:t>
          </a:r>
          <a:endParaRPr lang="en-US" sz="2300" kern="1200" baseline="0" dirty="0">
            <a:solidFill>
              <a:schemeClr val="tx2"/>
            </a:solidFill>
          </a:endParaRPr>
        </a:p>
      </dsp:txBody>
      <dsp:txXfrm>
        <a:off x="2281740" y="2917597"/>
        <a:ext cx="5097284" cy="852230"/>
      </dsp:txXfrm>
    </dsp:sp>
    <dsp:sp modelId="{5774D3B4-B128-4E1E-A965-B836CD64732B}">
      <dsp:nvSpPr>
        <dsp:cNvPr id="0" name=""/>
        <dsp:cNvSpPr/>
      </dsp:nvSpPr>
      <dsp:spPr>
        <a:xfrm>
          <a:off x="158957" y="3893374"/>
          <a:ext cx="1950192" cy="780077"/>
        </a:xfrm>
        <a:prstGeom prst="chevron">
          <a:avLst/>
        </a:prstGeom>
        <a:solidFill>
          <a:schemeClr val="accent1"/>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2">
          <a:scrgbClr r="0" g="0" b="0"/>
        </a:effectRef>
        <a:fontRef idx="minor">
          <a:schemeClr val="lt1"/>
        </a:fontRef>
      </dsp:style>
      <dsp:txBody>
        <a:bodyPr spcFirstLastPara="0" vert="horz" wrap="square" lIns="21590" tIns="10795" rIns="0" bIns="10795" numCol="1" spcCol="1270" anchor="ctr" anchorCtr="0">
          <a:noAutofit/>
        </a:bodyPr>
        <a:lstStyle/>
        <a:p>
          <a:pPr lvl="0" algn="ctr" defTabSz="755650" rtl="0">
            <a:lnSpc>
              <a:spcPct val="90000"/>
            </a:lnSpc>
            <a:spcBef>
              <a:spcPct val="0"/>
            </a:spcBef>
            <a:spcAft>
              <a:spcPct val="35000"/>
            </a:spcAft>
          </a:pPr>
          <a:r>
            <a:rPr lang="en-US" sz="1700" kern="1200" dirty="0" smtClean="0">
              <a:solidFill>
                <a:schemeClr val="bg1"/>
              </a:solidFill>
            </a:rPr>
            <a:t>CREATE</a:t>
          </a:r>
          <a:endParaRPr lang="en-US" sz="1700" kern="1200" dirty="0">
            <a:solidFill>
              <a:schemeClr val="bg1"/>
            </a:solidFill>
          </a:endParaRPr>
        </a:p>
      </dsp:txBody>
      <dsp:txXfrm>
        <a:off x="548996" y="3893374"/>
        <a:ext cx="1170115" cy="780077"/>
      </dsp:txXfrm>
    </dsp:sp>
    <dsp:sp modelId="{E876F87D-1BF6-42E7-837B-4AB11330BB60}">
      <dsp:nvSpPr>
        <dsp:cNvPr id="0" name=""/>
        <dsp:cNvSpPr/>
      </dsp:nvSpPr>
      <dsp:spPr>
        <a:xfrm>
          <a:off x="1855625" y="3867558"/>
          <a:ext cx="5949514" cy="832457"/>
        </a:xfrm>
        <a:prstGeom prst="chevron">
          <a:avLst/>
        </a:prstGeom>
        <a:solidFill>
          <a:schemeClr val="bg1">
            <a:alpha val="90000"/>
          </a:schemeClr>
        </a:solidFill>
        <a:ln>
          <a:solidFill>
            <a:schemeClr val="accent1"/>
          </a:solidFill>
        </a:ln>
        <a:effectLst>
          <a:outerShdw blurRad="44450" dist="27940" dir="5400000" algn="ctr" rotWithShape="0">
            <a:srgbClr val="000000">
              <a:alpha val="3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lvl="0" algn="ctr" defTabSz="1022350" rtl="0">
            <a:lnSpc>
              <a:spcPct val="90000"/>
            </a:lnSpc>
            <a:spcBef>
              <a:spcPct val="0"/>
            </a:spcBef>
            <a:spcAft>
              <a:spcPct val="35000"/>
            </a:spcAft>
          </a:pPr>
          <a:r>
            <a:rPr lang="en-US" sz="2300" kern="1200" dirty="0" smtClean="0">
              <a:solidFill>
                <a:schemeClr val="tx2"/>
              </a:solidFill>
            </a:rPr>
            <a:t>a high-skill, innovation-driven WORKFORCE for the 21</a:t>
          </a:r>
          <a:r>
            <a:rPr lang="en-US" sz="2300" kern="1200" baseline="30000" dirty="0" smtClean="0">
              <a:solidFill>
                <a:schemeClr val="tx2"/>
              </a:solidFill>
            </a:rPr>
            <a:t>st</a:t>
          </a:r>
          <a:r>
            <a:rPr lang="en-US" sz="2300" kern="1200" dirty="0" smtClean="0">
              <a:solidFill>
                <a:schemeClr val="tx2"/>
              </a:solidFill>
            </a:rPr>
            <a:t> CENTURY</a:t>
          </a:r>
          <a:endParaRPr lang="en-US" sz="2300" kern="1200" dirty="0">
            <a:solidFill>
              <a:schemeClr val="tx2"/>
            </a:solidFill>
          </a:endParaRPr>
        </a:p>
      </dsp:txBody>
      <dsp:txXfrm>
        <a:off x="2271854" y="3867558"/>
        <a:ext cx="5117057" cy="83245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F97EB-B1E2-BA4D-9093-6C00B3F585BC}">
      <dsp:nvSpPr>
        <dsp:cNvPr id="0" name=""/>
        <dsp:cNvSpPr/>
      </dsp:nvSpPr>
      <dsp:spPr>
        <a:xfrm>
          <a:off x="1098787" y="345362"/>
          <a:ext cx="2335242" cy="2335242"/>
        </a:xfrm>
        <a:prstGeom prst="blockArc">
          <a:avLst>
            <a:gd name="adj1" fmla="val 10788720"/>
            <a:gd name="adj2" fmla="val 16466022"/>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7D17F9-EEC3-EB48-87CD-ADE144C6CF57}">
      <dsp:nvSpPr>
        <dsp:cNvPr id="0" name=""/>
        <dsp:cNvSpPr/>
      </dsp:nvSpPr>
      <dsp:spPr>
        <a:xfrm>
          <a:off x="1098788" y="352518"/>
          <a:ext cx="2335242" cy="2335242"/>
        </a:xfrm>
        <a:prstGeom prst="blockArc">
          <a:avLst>
            <a:gd name="adj1" fmla="val 5133981"/>
            <a:gd name="adj2" fmla="val 10810287"/>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CC3406-A31D-DD4D-BDFB-03165125EDF0}">
      <dsp:nvSpPr>
        <dsp:cNvPr id="0" name=""/>
        <dsp:cNvSpPr/>
      </dsp:nvSpPr>
      <dsp:spPr>
        <a:xfrm>
          <a:off x="1257493" y="351288"/>
          <a:ext cx="2335242" cy="2335242"/>
        </a:xfrm>
        <a:prstGeom prst="blockArc">
          <a:avLst>
            <a:gd name="adj1" fmla="val 21593420"/>
            <a:gd name="adj2" fmla="val 5612732"/>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1E3840-164F-2D49-B729-070F6D52FF7B}">
      <dsp:nvSpPr>
        <dsp:cNvPr id="0" name=""/>
        <dsp:cNvSpPr/>
      </dsp:nvSpPr>
      <dsp:spPr>
        <a:xfrm>
          <a:off x="1257493" y="346592"/>
          <a:ext cx="2335242" cy="2335242"/>
        </a:xfrm>
        <a:prstGeom prst="blockArc">
          <a:avLst>
            <a:gd name="adj1" fmla="val 15987266"/>
            <a:gd name="adj2" fmla="val 7573"/>
            <a:gd name="adj3" fmla="val 46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751D72-9486-1045-A9D1-ADCE0961EDD1}">
      <dsp:nvSpPr>
        <dsp:cNvPr id="0" name=""/>
        <dsp:cNvSpPr/>
      </dsp:nvSpPr>
      <dsp:spPr>
        <a:xfrm>
          <a:off x="1741741" y="892640"/>
          <a:ext cx="1225676" cy="12481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Senior-rank </a:t>
          </a:r>
        </a:p>
        <a:p>
          <a:pPr lvl="0" algn="ctr" defTabSz="711200">
            <a:lnSpc>
              <a:spcPct val="90000"/>
            </a:lnSpc>
            <a:spcBef>
              <a:spcPct val="0"/>
            </a:spcBef>
            <a:spcAft>
              <a:spcPct val="35000"/>
            </a:spcAft>
          </a:pPr>
          <a:r>
            <a:rPr lang="en-US" sz="1600" kern="1200" dirty="0" smtClean="0"/>
            <a:t>Faculty</a:t>
          </a:r>
          <a:endParaRPr lang="en-US" sz="1600" kern="1200" dirty="0"/>
        </a:p>
      </dsp:txBody>
      <dsp:txXfrm>
        <a:off x="1921237" y="1075431"/>
        <a:ext cx="866684" cy="882590"/>
      </dsp:txXfrm>
    </dsp:sp>
    <dsp:sp modelId="{0B8D6E2B-CB55-2B45-B409-760DE28C5B97}">
      <dsp:nvSpPr>
        <dsp:cNvPr id="0" name=""/>
        <dsp:cNvSpPr/>
      </dsp:nvSpPr>
      <dsp:spPr>
        <a:xfrm>
          <a:off x="1852042" y="0"/>
          <a:ext cx="1005075" cy="7516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Junior</a:t>
          </a:r>
          <a:endParaRPr lang="en-US" sz="1800" kern="1200" dirty="0"/>
        </a:p>
      </dsp:txBody>
      <dsp:txXfrm>
        <a:off x="1999232" y="110080"/>
        <a:ext cx="710695" cy="531512"/>
      </dsp:txXfrm>
    </dsp:sp>
    <dsp:sp modelId="{5EC6F7FA-2C73-5344-9982-A8CD5AC956EB}">
      <dsp:nvSpPr>
        <dsp:cNvPr id="0" name=""/>
        <dsp:cNvSpPr/>
      </dsp:nvSpPr>
      <dsp:spPr>
        <a:xfrm>
          <a:off x="3063135" y="1140890"/>
          <a:ext cx="1005075" cy="7516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Junior</a:t>
          </a:r>
          <a:endParaRPr lang="en-US" sz="1800" kern="1200" dirty="0"/>
        </a:p>
      </dsp:txBody>
      <dsp:txXfrm>
        <a:off x="3210325" y="1250970"/>
        <a:ext cx="710695" cy="531512"/>
      </dsp:txXfrm>
    </dsp:sp>
    <dsp:sp modelId="{A41210B3-E02B-064F-BFA1-4C286741DF12}">
      <dsp:nvSpPr>
        <dsp:cNvPr id="0" name=""/>
        <dsp:cNvSpPr/>
      </dsp:nvSpPr>
      <dsp:spPr>
        <a:xfrm>
          <a:off x="1852042" y="2281451"/>
          <a:ext cx="1005075" cy="7516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Junior</a:t>
          </a:r>
          <a:endParaRPr lang="en-US" sz="1800" kern="1200" dirty="0"/>
        </a:p>
      </dsp:txBody>
      <dsp:txXfrm>
        <a:off x="1999232" y="2391531"/>
        <a:ext cx="710695" cy="531512"/>
      </dsp:txXfrm>
    </dsp:sp>
    <dsp:sp modelId="{5572920D-8E0C-5C41-9233-D93DF831EE47}">
      <dsp:nvSpPr>
        <dsp:cNvPr id="0" name=""/>
        <dsp:cNvSpPr/>
      </dsp:nvSpPr>
      <dsp:spPr>
        <a:xfrm>
          <a:off x="623315" y="1140890"/>
          <a:ext cx="1005075" cy="7516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Junior</a:t>
          </a:r>
          <a:endParaRPr lang="en-US" sz="1800" kern="1200" dirty="0"/>
        </a:p>
      </dsp:txBody>
      <dsp:txXfrm>
        <a:off x="770505" y="1250970"/>
        <a:ext cx="710695" cy="53151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A52B4-7A55-2741-95FD-7A8A12E6BFF0}">
      <dsp:nvSpPr>
        <dsp:cNvPr id="0" name=""/>
        <dsp:cNvSpPr/>
      </dsp:nvSpPr>
      <dsp:spPr>
        <a:xfrm>
          <a:off x="1514444" y="746"/>
          <a:ext cx="824008" cy="8240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latin typeface="+mn-lt"/>
              <a:cs typeface="Calibri" pitchFamily="34" charset="0"/>
            </a:rPr>
            <a:t>Peer</a:t>
          </a:r>
          <a:endParaRPr lang="en-US" sz="1900" kern="1200" dirty="0">
            <a:latin typeface="+mn-lt"/>
            <a:cs typeface="Calibri" pitchFamily="34" charset="0"/>
          </a:endParaRPr>
        </a:p>
      </dsp:txBody>
      <dsp:txXfrm>
        <a:off x="1635117" y="121419"/>
        <a:ext cx="582662" cy="582662"/>
      </dsp:txXfrm>
    </dsp:sp>
    <dsp:sp modelId="{B5DF465C-C8C5-C34A-9F54-135AA41E550A}">
      <dsp:nvSpPr>
        <dsp:cNvPr id="0" name=""/>
        <dsp:cNvSpPr/>
      </dsp:nvSpPr>
      <dsp:spPr>
        <a:xfrm rot="2699999">
          <a:off x="2256676" y="736164"/>
          <a:ext cx="264476" cy="278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268296" y="763732"/>
        <a:ext cx="185133" cy="166862"/>
      </dsp:txXfrm>
    </dsp:sp>
    <dsp:sp modelId="{9CBAD227-A601-C248-910D-BA70793C9596}">
      <dsp:nvSpPr>
        <dsp:cNvPr id="0" name=""/>
        <dsp:cNvSpPr/>
      </dsp:nvSpPr>
      <dsp:spPr>
        <a:xfrm>
          <a:off x="2449962" y="936263"/>
          <a:ext cx="824008" cy="8240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Peer</a:t>
          </a:r>
          <a:endParaRPr lang="en-US" sz="1900" kern="1200" dirty="0"/>
        </a:p>
      </dsp:txBody>
      <dsp:txXfrm>
        <a:off x="2570635" y="1056936"/>
        <a:ext cx="582662" cy="582662"/>
      </dsp:txXfrm>
    </dsp:sp>
    <dsp:sp modelId="{0459A112-5B3A-A542-A089-CFDE24AC9B53}">
      <dsp:nvSpPr>
        <dsp:cNvPr id="0" name=""/>
        <dsp:cNvSpPr/>
      </dsp:nvSpPr>
      <dsp:spPr>
        <a:xfrm rot="8337265">
          <a:off x="2288566" y="1612384"/>
          <a:ext cx="220703" cy="278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2346639" y="1646265"/>
        <a:ext cx="154492" cy="166862"/>
      </dsp:txXfrm>
    </dsp:sp>
    <dsp:sp modelId="{F4DEAA0B-0735-6C40-ADB9-7C83BAAAABA3}">
      <dsp:nvSpPr>
        <dsp:cNvPr id="0" name=""/>
        <dsp:cNvSpPr/>
      </dsp:nvSpPr>
      <dsp:spPr>
        <a:xfrm>
          <a:off x="1514444" y="1750804"/>
          <a:ext cx="824008" cy="8240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Peer</a:t>
          </a:r>
          <a:endParaRPr lang="en-US" sz="1900" kern="1200" dirty="0"/>
        </a:p>
      </dsp:txBody>
      <dsp:txXfrm>
        <a:off x="1635117" y="1871477"/>
        <a:ext cx="582662" cy="582662"/>
      </dsp:txXfrm>
    </dsp:sp>
    <dsp:sp modelId="{0D280F21-818C-CD43-9620-EFB4C21A8AB0}">
      <dsp:nvSpPr>
        <dsp:cNvPr id="0" name=""/>
        <dsp:cNvSpPr/>
      </dsp:nvSpPr>
      <dsp:spPr>
        <a:xfrm rot="13500000">
          <a:off x="1383750" y="1590627"/>
          <a:ext cx="219138" cy="278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1439863" y="1669490"/>
        <a:ext cx="153397" cy="166862"/>
      </dsp:txXfrm>
    </dsp:sp>
    <dsp:sp modelId="{E1FBE95E-9319-4362-926E-409F766A6A9D}">
      <dsp:nvSpPr>
        <dsp:cNvPr id="0" name=""/>
        <dsp:cNvSpPr/>
      </dsp:nvSpPr>
      <dsp:spPr>
        <a:xfrm>
          <a:off x="639416" y="875775"/>
          <a:ext cx="824008" cy="8240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smtClean="0"/>
            <a:t>Peer </a:t>
          </a:r>
          <a:endParaRPr lang="en-US" sz="1900" kern="1200" dirty="0"/>
        </a:p>
      </dsp:txBody>
      <dsp:txXfrm>
        <a:off x="760089" y="996448"/>
        <a:ext cx="582662" cy="582662"/>
      </dsp:txXfrm>
    </dsp:sp>
    <dsp:sp modelId="{85157047-D437-49D4-A989-6DD32D54BE6D}">
      <dsp:nvSpPr>
        <dsp:cNvPr id="0" name=""/>
        <dsp:cNvSpPr/>
      </dsp:nvSpPr>
      <dsp:spPr>
        <a:xfrm rot="18900000">
          <a:off x="1374979" y="715599"/>
          <a:ext cx="219138" cy="2781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384607" y="794462"/>
        <a:ext cx="153397" cy="16686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9BAAB-0BC5-4523-AB6B-AFE38E405668}">
      <dsp:nvSpPr>
        <dsp:cNvPr id="0" name=""/>
        <dsp:cNvSpPr/>
      </dsp:nvSpPr>
      <dsp:spPr>
        <a:xfrm>
          <a:off x="6352" y="29874"/>
          <a:ext cx="2061349" cy="824539"/>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kern="1200" dirty="0" smtClean="0"/>
            <a:t>INCREASE</a:t>
          </a:r>
          <a:endParaRPr lang="en-US" sz="1800" kern="1200" dirty="0"/>
        </a:p>
      </dsp:txBody>
      <dsp:txXfrm>
        <a:off x="418622" y="29874"/>
        <a:ext cx="1236810" cy="824539"/>
      </dsp:txXfrm>
    </dsp:sp>
    <dsp:sp modelId="{8A3D8D4B-EA79-4B10-B23F-E873713A87F0}">
      <dsp:nvSpPr>
        <dsp:cNvPr id="0" name=""/>
        <dsp:cNvSpPr/>
      </dsp:nvSpPr>
      <dsp:spPr>
        <a:xfrm>
          <a:off x="1799726" y="12409"/>
          <a:ext cx="6177876" cy="859470"/>
        </a:xfrm>
        <a:prstGeom prst="chevron">
          <a:avLst/>
        </a:prstGeom>
        <a:solidFill>
          <a:schemeClr val="bg1">
            <a:lumMod val="95000"/>
          </a:schemeClr>
        </a:solidFill>
        <a:ln>
          <a:solidFill>
            <a:schemeClr val="accent1"/>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US" sz="2000" kern="1200" baseline="0" dirty="0" smtClean="0">
              <a:solidFill>
                <a:schemeClr val="tx2"/>
              </a:solidFill>
            </a:rPr>
            <a:t>RECRUITMENT of female and under-represented faculty</a:t>
          </a:r>
          <a:endParaRPr lang="en-US" sz="2000" kern="1200" baseline="0" dirty="0">
            <a:solidFill>
              <a:schemeClr val="tx2"/>
            </a:solidFill>
          </a:endParaRPr>
        </a:p>
      </dsp:txBody>
      <dsp:txXfrm>
        <a:off x="2229461" y="12409"/>
        <a:ext cx="5318406" cy="859470"/>
      </dsp:txXfrm>
    </dsp:sp>
    <dsp:sp modelId="{3F67C7DB-56B3-4143-B82D-5FF7E312AC4E}">
      <dsp:nvSpPr>
        <dsp:cNvPr id="0" name=""/>
        <dsp:cNvSpPr/>
      </dsp:nvSpPr>
      <dsp:spPr>
        <a:xfrm>
          <a:off x="6352" y="1028497"/>
          <a:ext cx="2061349" cy="824539"/>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kern="1200" dirty="0" smtClean="0"/>
            <a:t>REDUCE</a:t>
          </a:r>
          <a:endParaRPr lang="en-US" sz="1800" kern="1200" dirty="0"/>
        </a:p>
      </dsp:txBody>
      <dsp:txXfrm>
        <a:off x="418622" y="1028497"/>
        <a:ext cx="1236810" cy="824539"/>
      </dsp:txXfrm>
    </dsp:sp>
    <dsp:sp modelId="{54BA570C-BCA8-45C5-BCFB-58836EC749A3}">
      <dsp:nvSpPr>
        <dsp:cNvPr id="0" name=""/>
        <dsp:cNvSpPr/>
      </dsp:nvSpPr>
      <dsp:spPr>
        <a:xfrm>
          <a:off x="1799726" y="987315"/>
          <a:ext cx="6189459" cy="906904"/>
        </a:xfrm>
        <a:prstGeom prst="chevron">
          <a:avLst/>
        </a:prstGeom>
        <a:solidFill>
          <a:schemeClr val="bg1">
            <a:lumMod val="95000"/>
          </a:schemeClr>
        </a:solidFill>
        <a:ln>
          <a:solidFill>
            <a:schemeClr val="accent1"/>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US" sz="2000" kern="1200" baseline="0" dirty="0" smtClean="0">
              <a:solidFill>
                <a:schemeClr val="tx2"/>
              </a:solidFill>
            </a:rPr>
            <a:t>ATTRITION of female and under-represented faculty</a:t>
          </a:r>
          <a:endParaRPr lang="en-US" sz="2000" kern="1200" baseline="0" dirty="0">
            <a:solidFill>
              <a:schemeClr val="tx2"/>
            </a:solidFill>
          </a:endParaRPr>
        </a:p>
      </dsp:txBody>
      <dsp:txXfrm>
        <a:off x="2253178" y="987315"/>
        <a:ext cx="5282555" cy="906904"/>
      </dsp:txXfrm>
    </dsp:sp>
    <dsp:sp modelId="{6B49E9A9-DBC6-4487-B3ED-B8629F2B850B}">
      <dsp:nvSpPr>
        <dsp:cNvPr id="0" name=""/>
        <dsp:cNvSpPr/>
      </dsp:nvSpPr>
      <dsp:spPr>
        <a:xfrm>
          <a:off x="6352" y="2050837"/>
          <a:ext cx="2061349" cy="824539"/>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kern="1200" dirty="0" smtClean="0"/>
            <a:t>INCREASE</a:t>
          </a:r>
          <a:endParaRPr lang="en-US" sz="1800" kern="1200" dirty="0"/>
        </a:p>
      </dsp:txBody>
      <dsp:txXfrm>
        <a:off x="418622" y="2050837"/>
        <a:ext cx="1236810" cy="824539"/>
      </dsp:txXfrm>
    </dsp:sp>
    <dsp:sp modelId="{CF1F9B44-85E2-421F-818C-4E8D21215BAC}">
      <dsp:nvSpPr>
        <dsp:cNvPr id="0" name=""/>
        <dsp:cNvSpPr/>
      </dsp:nvSpPr>
      <dsp:spPr>
        <a:xfrm>
          <a:off x="1799726" y="2009655"/>
          <a:ext cx="6177876" cy="906904"/>
        </a:xfrm>
        <a:prstGeom prst="chevron">
          <a:avLst/>
        </a:prstGeom>
        <a:solidFill>
          <a:schemeClr val="bg1">
            <a:lumMod val="95000"/>
          </a:schemeClr>
        </a:solidFill>
        <a:ln>
          <a:solidFill>
            <a:schemeClr val="accent1"/>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US" sz="2000" kern="1200" baseline="0" dirty="0" smtClean="0">
              <a:solidFill>
                <a:schemeClr val="tx2"/>
              </a:solidFill>
            </a:rPr>
            <a:t>the VISIBILITY of female Rutgers SEM faculty</a:t>
          </a:r>
          <a:endParaRPr lang="en-US" sz="2000" kern="1200" baseline="0" dirty="0">
            <a:solidFill>
              <a:schemeClr val="tx2"/>
            </a:solidFill>
          </a:endParaRPr>
        </a:p>
      </dsp:txBody>
      <dsp:txXfrm>
        <a:off x="2253178" y="2009655"/>
        <a:ext cx="5270972" cy="906904"/>
      </dsp:txXfrm>
    </dsp:sp>
    <dsp:sp modelId="{003FE0A7-66B7-4744-B18C-ABB3D46CDF4C}">
      <dsp:nvSpPr>
        <dsp:cNvPr id="0" name=""/>
        <dsp:cNvSpPr/>
      </dsp:nvSpPr>
      <dsp:spPr>
        <a:xfrm>
          <a:off x="6352" y="3073177"/>
          <a:ext cx="2061349" cy="824539"/>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kern="1200" dirty="0" smtClean="0"/>
            <a:t>INCREASE</a:t>
          </a:r>
          <a:endParaRPr lang="en-US" sz="1800" kern="1200" dirty="0"/>
        </a:p>
      </dsp:txBody>
      <dsp:txXfrm>
        <a:off x="418622" y="3073177"/>
        <a:ext cx="1236810" cy="824539"/>
      </dsp:txXfrm>
    </dsp:sp>
    <dsp:sp modelId="{D3F9254E-6F42-4586-82C8-A9FE364F251E}">
      <dsp:nvSpPr>
        <dsp:cNvPr id="0" name=""/>
        <dsp:cNvSpPr/>
      </dsp:nvSpPr>
      <dsp:spPr>
        <a:xfrm>
          <a:off x="1799726" y="3031995"/>
          <a:ext cx="6177876" cy="906904"/>
        </a:xfrm>
        <a:prstGeom prst="chevron">
          <a:avLst/>
        </a:prstGeom>
        <a:solidFill>
          <a:schemeClr val="bg1">
            <a:lumMod val="95000"/>
          </a:schemeClr>
        </a:solidFill>
        <a:ln>
          <a:solidFill>
            <a:schemeClr val="accent1"/>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lvl="0" algn="ctr" defTabSz="889000" rtl="0">
            <a:lnSpc>
              <a:spcPct val="90000"/>
            </a:lnSpc>
            <a:spcBef>
              <a:spcPct val="0"/>
            </a:spcBef>
            <a:spcAft>
              <a:spcPct val="35000"/>
            </a:spcAft>
          </a:pPr>
          <a:r>
            <a:rPr lang="en-US" sz="2000" kern="1200" baseline="0" dirty="0" smtClean="0">
              <a:solidFill>
                <a:schemeClr val="tx2"/>
              </a:solidFill>
            </a:rPr>
            <a:t>FACULTY SATISFACTION through collaborative projects and opportunities</a:t>
          </a:r>
          <a:endParaRPr lang="en-US" sz="2000" kern="1200" baseline="0" dirty="0">
            <a:solidFill>
              <a:schemeClr val="tx2"/>
            </a:solidFill>
          </a:endParaRPr>
        </a:p>
      </dsp:txBody>
      <dsp:txXfrm>
        <a:off x="2253178" y="3031995"/>
        <a:ext cx="5270972" cy="906904"/>
      </dsp:txXfrm>
    </dsp:sp>
    <dsp:sp modelId="{84A51FEE-984A-4426-8B98-A23CF47BDC76}">
      <dsp:nvSpPr>
        <dsp:cNvPr id="0" name=""/>
        <dsp:cNvSpPr/>
      </dsp:nvSpPr>
      <dsp:spPr>
        <a:xfrm>
          <a:off x="6352" y="4153010"/>
          <a:ext cx="2061349" cy="824539"/>
        </a:xfrm>
        <a:prstGeom prst="chevron">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rtl="0">
            <a:lnSpc>
              <a:spcPct val="90000"/>
            </a:lnSpc>
            <a:spcBef>
              <a:spcPct val="0"/>
            </a:spcBef>
            <a:spcAft>
              <a:spcPct val="35000"/>
            </a:spcAft>
          </a:pPr>
          <a:r>
            <a:rPr lang="en-US" sz="1800" kern="1200" dirty="0" smtClean="0"/>
            <a:t>INCREASE</a:t>
          </a:r>
          <a:endParaRPr lang="en-US" sz="1800" kern="1200" dirty="0"/>
        </a:p>
      </dsp:txBody>
      <dsp:txXfrm>
        <a:off x="418622" y="4153010"/>
        <a:ext cx="1236810" cy="824539"/>
      </dsp:txXfrm>
    </dsp:sp>
    <dsp:sp modelId="{CD21810C-6E2D-483F-BCFE-A08A491E785D}">
      <dsp:nvSpPr>
        <dsp:cNvPr id="0" name=""/>
        <dsp:cNvSpPr/>
      </dsp:nvSpPr>
      <dsp:spPr>
        <a:xfrm>
          <a:off x="1717171" y="4054334"/>
          <a:ext cx="6177876" cy="1021891"/>
        </a:xfrm>
        <a:prstGeom prst="chevron">
          <a:avLst/>
        </a:prstGeom>
        <a:solidFill>
          <a:schemeClr val="bg1">
            <a:lumMod val="95000"/>
          </a:schemeClr>
        </a:solidFill>
        <a:ln>
          <a:solidFill>
            <a:schemeClr val="accent1"/>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5400" tIns="12700" rIns="0" bIns="12700" numCol="1" spcCol="1270" anchor="t" anchorCtr="0">
          <a:noAutofit/>
        </a:bodyPr>
        <a:lstStyle/>
        <a:p>
          <a:pPr lvl="0" algn="l" defTabSz="889000" rtl="0">
            <a:lnSpc>
              <a:spcPct val="90000"/>
            </a:lnSpc>
            <a:spcBef>
              <a:spcPct val="0"/>
            </a:spcBef>
            <a:spcAft>
              <a:spcPts val="0"/>
            </a:spcAft>
          </a:pPr>
          <a:r>
            <a:rPr lang="en-US" sz="2000" kern="1200" baseline="0" dirty="0" smtClean="0">
              <a:solidFill>
                <a:schemeClr val="tx2"/>
              </a:solidFill>
            </a:rPr>
            <a:t>the NUMBER OF WOMEN IN RANK and in</a:t>
          </a:r>
          <a:endParaRPr lang="en-US" sz="2000" kern="1200" baseline="0" dirty="0">
            <a:solidFill>
              <a:schemeClr val="tx2"/>
            </a:solidFill>
          </a:endParaRPr>
        </a:p>
        <a:p>
          <a:pPr marL="171450" lvl="1" indent="-171450" algn="ctr" defTabSz="755650" rtl="0">
            <a:lnSpc>
              <a:spcPct val="90000"/>
            </a:lnSpc>
            <a:spcBef>
              <a:spcPct val="0"/>
            </a:spcBef>
            <a:spcAft>
              <a:spcPts val="0"/>
            </a:spcAft>
            <a:buChar char="••"/>
          </a:pPr>
          <a:r>
            <a:rPr lang="en-US" sz="1700" kern="1200" baseline="0" dirty="0" smtClean="0">
              <a:solidFill>
                <a:schemeClr val="tx2"/>
              </a:solidFill>
            </a:rPr>
            <a:t>leadership positions</a:t>
          </a:r>
          <a:endParaRPr lang="en-US" sz="1700" kern="1200" baseline="0" dirty="0">
            <a:solidFill>
              <a:schemeClr val="tx2"/>
            </a:solidFill>
          </a:endParaRPr>
        </a:p>
        <a:p>
          <a:pPr marL="171450" lvl="1" indent="-171450" algn="ctr" defTabSz="755650" rtl="0">
            <a:lnSpc>
              <a:spcPct val="90000"/>
            </a:lnSpc>
            <a:spcBef>
              <a:spcPct val="0"/>
            </a:spcBef>
            <a:spcAft>
              <a:spcPts val="0"/>
            </a:spcAft>
            <a:buChar char="••"/>
          </a:pPr>
          <a:r>
            <a:rPr lang="en-US" sz="1700" kern="1200" baseline="0" dirty="0" smtClean="0">
              <a:solidFill>
                <a:schemeClr val="tx2"/>
              </a:solidFill>
            </a:rPr>
            <a:t>academic administration</a:t>
          </a:r>
          <a:endParaRPr lang="en-US" sz="1700" kern="1200" baseline="0" dirty="0">
            <a:solidFill>
              <a:schemeClr val="tx2"/>
            </a:solidFill>
          </a:endParaRPr>
        </a:p>
        <a:p>
          <a:pPr marL="171450" lvl="1" indent="-171450" algn="ctr" defTabSz="755650">
            <a:lnSpc>
              <a:spcPct val="90000"/>
            </a:lnSpc>
            <a:spcBef>
              <a:spcPct val="0"/>
            </a:spcBef>
            <a:spcAft>
              <a:spcPts val="0"/>
            </a:spcAft>
            <a:buChar char="••"/>
          </a:pPr>
          <a:r>
            <a:rPr lang="en-US" sz="1700" kern="1200" baseline="0" dirty="0" smtClean="0">
              <a:solidFill>
                <a:schemeClr val="tx2"/>
              </a:solidFill>
            </a:rPr>
            <a:t>areas of scholarly leadership</a:t>
          </a:r>
          <a:endParaRPr lang="en-US" sz="1700" kern="1200" baseline="0" dirty="0">
            <a:solidFill>
              <a:schemeClr val="tx2"/>
            </a:solidFill>
          </a:endParaRPr>
        </a:p>
      </dsp:txBody>
      <dsp:txXfrm>
        <a:off x="2228117" y="4054334"/>
        <a:ext cx="5155985" cy="102189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91CA-94B8-41A0-8EAF-56BD8A87B993}">
      <dsp:nvSpPr>
        <dsp:cNvPr id="0" name=""/>
        <dsp:cNvSpPr/>
      </dsp:nvSpPr>
      <dsp:spPr>
        <a:xfrm>
          <a:off x="3249475" y="1302636"/>
          <a:ext cx="1677432" cy="1677432"/>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52180731-BBCB-4695-A5B7-0B639F2F221A}">
      <dsp:nvSpPr>
        <dsp:cNvPr id="0" name=""/>
        <dsp:cNvSpPr/>
      </dsp:nvSpPr>
      <dsp:spPr>
        <a:xfrm>
          <a:off x="3017698" y="-26691"/>
          <a:ext cx="2177568" cy="112627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US" sz="1800" kern="1200" baseline="0" dirty="0" smtClean="0">
              <a:solidFill>
                <a:schemeClr val="tx2"/>
              </a:solidFill>
            </a:rPr>
            <a:t>Provide resources and support for engagement and success in science</a:t>
          </a:r>
          <a:endParaRPr lang="en-US" sz="1800" kern="1200" baseline="0" dirty="0">
            <a:solidFill>
              <a:schemeClr val="tx2"/>
            </a:solidFill>
          </a:endParaRPr>
        </a:p>
      </dsp:txBody>
      <dsp:txXfrm>
        <a:off x="3017698" y="-26691"/>
        <a:ext cx="2177568" cy="1126275"/>
      </dsp:txXfrm>
    </dsp:sp>
    <dsp:sp modelId="{A22C8C7C-8E56-444D-894C-E7E656A36D9A}">
      <dsp:nvSpPr>
        <dsp:cNvPr id="0" name=""/>
        <dsp:cNvSpPr/>
      </dsp:nvSpPr>
      <dsp:spPr>
        <a:xfrm>
          <a:off x="3887570" y="1766086"/>
          <a:ext cx="1677432" cy="1677432"/>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FBBE5197-8D15-45BF-99D9-FBF6AF2549AD}">
      <dsp:nvSpPr>
        <dsp:cNvPr id="0" name=""/>
        <dsp:cNvSpPr/>
      </dsp:nvSpPr>
      <dsp:spPr>
        <a:xfrm>
          <a:off x="5568881" y="1331013"/>
          <a:ext cx="2113549" cy="122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US" sz="1800" kern="1200" baseline="0" dirty="0" smtClean="0">
              <a:solidFill>
                <a:schemeClr val="tx2"/>
              </a:solidFill>
            </a:rPr>
            <a:t>Contribute to the development of visionary leaders</a:t>
          </a:r>
          <a:endParaRPr lang="en-US" sz="1800" kern="1200" baseline="0" dirty="0">
            <a:solidFill>
              <a:schemeClr val="tx2"/>
            </a:solidFill>
          </a:endParaRPr>
        </a:p>
      </dsp:txBody>
      <dsp:txXfrm>
        <a:off x="5568881" y="1331013"/>
        <a:ext cx="2113549" cy="1222129"/>
      </dsp:txXfrm>
    </dsp:sp>
    <dsp:sp modelId="{466ACB4B-18D7-4076-819E-6B024B472A30}">
      <dsp:nvSpPr>
        <dsp:cNvPr id="0" name=""/>
        <dsp:cNvSpPr/>
      </dsp:nvSpPr>
      <dsp:spPr>
        <a:xfrm>
          <a:off x="3644007" y="2516617"/>
          <a:ext cx="1677432" cy="1677432"/>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DE6CEB6E-CB7A-4E3B-A11F-C954AB4C5455}">
      <dsp:nvSpPr>
        <dsp:cNvPr id="0" name=""/>
        <dsp:cNvSpPr/>
      </dsp:nvSpPr>
      <dsp:spPr>
        <a:xfrm>
          <a:off x="5323895" y="3289276"/>
          <a:ext cx="2432501" cy="14752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US" sz="1800" kern="1200" baseline="0" dirty="0" smtClean="0">
              <a:solidFill>
                <a:srgbClr val="080604"/>
              </a:solidFill>
            </a:rPr>
            <a:t>Serve as a national model for the advancement of women in science within higher education</a:t>
          </a:r>
          <a:endParaRPr lang="en-US" sz="1800" kern="1200" baseline="0" dirty="0">
            <a:solidFill>
              <a:srgbClr val="080604"/>
            </a:solidFill>
          </a:endParaRPr>
        </a:p>
      </dsp:txBody>
      <dsp:txXfrm>
        <a:off x="5323895" y="3289276"/>
        <a:ext cx="2432501" cy="1475219"/>
      </dsp:txXfrm>
    </dsp:sp>
    <dsp:sp modelId="{F497E1E8-192D-4CF9-AE86-66490E32B7B4}">
      <dsp:nvSpPr>
        <dsp:cNvPr id="0" name=""/>
        <dsp:cNvSpPr/>
      </dsp:nvSpPr>
      <dsp:spPr>
        <a:xfrm>
          <a:off x="2854943" y="2516617"/>
          <a:ext cx="1677432" cy="1677432"/>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F4A063FA-9D46-417D-8578-B748CB781620}">
      <dsp:nvSpPr>
        <dsp:cNvPr id="0" name=""/>
        <dsp:cNvSpPr/>
      </dsp:nvSpPr>
      <dsp:spPr>
        <a:xfrm>
          <a:off x="568401" y="3360947"/>
          <a:ext cx="2135670" cy="122212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US" sz="1800" kern="1200" baseline="0" dirty="0" smtClean="0">
              <a:solidFill>
                <a:srgbClr val="000000"/>
              </a:solidFill>
            </a:rPr>
            <a:t>Increase visibility and celebrate the success of distinguished women</a:t>
          </a:r>
          <a:endParaRPr lang="en-US" sz="1800" kern="1200" baseline="0" dirty="0">
            <a:solidFill>
              <a:srgbClr val="000000"/>
            </a:solidFill>
          </a:endParaRPr>
        </a:p>
      </dsp:txBody>
      <dsp:txXfrm>
        <a:off x="568401" y="3360947"/>
        <a:ext cx="2135670" cy="1222129"/>
      </dsp:txXfrm>
    </dsp:sp>
    <dsp:sp modelId="{6C70CD11-F7AA-4E74-996D-A390EE0C46E6}">
      <dsp:nvSpPr>
        <dsp:cNvPr id="0" name=""/>
        <dsp:cNvSpPr/>
      </dsp:nvSpPr>
      <dsp:spPr>
        <a:xfrm>
          <a:off x="2611380" y="1766086"/>
          <a:ext cx="1677432" cy="1677432"/>
        </a:xfrm>
        <a:prstGeom prst="ellipse">
          <a:avLst/>
        </a:prstGeom>
        <a:solidFill>
          <a:schemeClr val="accent1">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A9615045-E2A7-40DB-81B9-3179584FB225}">
      <dsp:nvSpPr>
        <dsp:cNvPr id="0" name=""/>
        <dsp:cNvSpPr/>
      </dsp:nvSpPr>
      <dsp:spPr>
        <a:xfrm>
          <a:off x="528886" y="1344694"/>
          <a:ext cx="2007115" cy="12679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US" sz="1800" kern="1200" baseline="0" dirty="0" smtClean="0">
              <a:solidFill>
                <a:schemeClr val="tx2"/>
              </a:solidFill>
            </a:rPr>
            <a:t>Make the university a more family-friendly institution</a:t>
          </a:r>
          <a:r>
            <a:rPr lang="en-US" sz="1800" kern="1200" dirty="0" smtClean="0"/>
            <a:t>	</a:t>
          </a:r>
          <a:endParaRPr lang="en-US" sz="1800" kern="1200" dirty="0"/>
        </a:p>
      </dsp:txBody>
      <dsp:txXfrm>
        <a:off x="528886" y="1344694"/>
        <a:ext cx="2007115" cy="12679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0FB45-4456-4C86-90DA-F17677FA2B1E}">
      <dsp:nvSpPr>
        <dsp:cNvPr id="0" name=""/>
        <dsp:cNvSpPr/>
      </dsp:nvSpPr>
      <dsp:spPr>
        <a:xfrm>
          <a:off x="0" y="324919"/>
          <a:ext cx="8229600" cy="1004850"/>
        </a:xfrm>
        <a:prstGeom prst="roundRect">
          <a:avLst/>
        </a:prstGeom>
        <a:solidFill>
          <a:srgbClr val="FFFFFF"/>
        </a:solidFill>
        <a:ln w="254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638708" tIns="458216" rIns="638708" bIns="156464"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smtClean="0">
              <a:solidFill>
                <a:schemeClr val="tx2"/>
              </a:solidFill>
            </a:rPr>
            <a:t>Mary Gatta (2008-2010) and Ronnie </a:t>
          </a:r>
          <a:r>
            <a:rPr lang="en-US" sz="2200" kern="1200" dirty="0" err="1" smtClean="0">
              <a:solidFill>
                <a:schemeClr val="tx2"/>
              </a:solidFill>
            </a:rPr>
            <a:t>Kauder</a:t>
          </a:r>
          <a:r>
            <a:rPr lang="en-US" sz="2200" kern="1200" dirty="0" smtClean="0">
              <a:solidFill>
                <a:schemeClr val="tx2"/>
              </a:solidFill>
            </a:rPr>
            <a:t> (2011-)</a:t>
          </a:r>
          <a:endParaRPr lang="en-US" sz="2200" kern="1200" dirty="0">
            <a:solidFill>
              <a:schemeClr val="tx2"/>
            </a:solidFill>
          </a:endParaRPr>
        </a:p>
      </dsp:txBody>
      <dsp:txXfrm>
        <a:off x="49053" y="373972"/>
        <a:ext cx="8131494" cy="906744"/>
      </dsp:txXfrm>
    </dsp:sp>
    <dsp:sp modelId="{FDFE730C-808D-47C9-A5E3-A47AC57FA3A7}">
      <dsp:nvSpPr>
        <dsp:cNvPr id="0" name=""/>
        <dsp:cNvSpPr/>
      </dsp:nvSpPr>
      <dsp:spPr>
        <a:xfrm>
          <a:off x="411480" y="199"/>
          <a:ext cx="5760720" cy="649440"/>
        </a:xfrm>
        <a:prstGeom prst="roundRect">
          <a:avLst/>
        </a:prstGeom>
        <a:solidFill>
          <a:schemeClr val="accent1">
            <a:hueOff val="0"/>
            <a:satOff val="0"/>
            <a:lumOff val="0"/>
            <a:alphaOff val="0"/>
          </a:schemeClr>
        </a:solidFill>
        <a:ln w="254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977900" rtl="0">
            <a:lnSpc>
              <a:spcPct val="90000"/>
            </a:lnSpc>
            <a:spcBef>
              <a:spcPct val="0"/>
            </a:spcBef>
            <a:spcAft>
              <a:spcPct val="35000"/>
            </a:spcAft>
          </a:pPr>
          <a:r>
            <a:rPr lang="en-US" sz="2200" b="1" kern="1200" dirty="0" smtClean="0"/>
            <a:t>Formative (Internal) Evaluation</a:t>
          </a:r>
          <a:endParaRPr lang="en-US" sz="2200" b="1" kern="1200" dirty="0"/>
        </a:p>
      </dsp:txBody>
      <dsp:txXfrm>
        <a:off x="443183" y="31902"/>
        <a:ext cx="5697314" cy="586034"/>
      </dsp:txXfrm>
    </dsp:sp>
    <dsp:sp modelId="{5AFFCFEB-F246-4748-889C-63DF078C30C5}">
      <dsp:nvSpPr>
        <dsp:cNvPr id="0" name=""/>
        <dsp:cNvSpPr/>
      </dsp:nvSpPr>
      <dsp:spPr>
        <a:xfrm>
          <a:off x="0" y="1773289"/>
          <a:ext cx="8229600" cy="1004850"/>
        </a:xfrm>
        <a:prstGeom prst="roundRect">
          <a:avLst/>
        </a:prstGeom>
        <a:solidFill>
          <a:srgbClr val="FFFFFF"/>
        </a:solidFill>
        <a:ln w="254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638708" tIns="458216" rIns="638708" bIns="156464"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smtClean="0">
              <a:solidFill>
                <a:schemeClr val="tx2"/>
              </a:solidFill>
            </a:rPr>
            <a:t>Mary McCain (2009-)</a:t>
          </a:r>
          <a:endParaRPr lang="en-US" sz="2200" kern="1200" dirty="0">
            <a:solidFill>
              <a:schemeClr val="tx2"/>
            </a:solidFill>
          </a:endParaRPr>
        </a:p>
      </dsp:txBody>
      <dsp:txXfrm>
        <a:off x="49053" y="1822342"/>
        <a:ext cx="8131494" cy="906744"/>
      </dsp:txXfrm>
    </dsp:sp>
    <dsp:sp modelId="{E59E035B-07D6-4BBA-B771-3EDF41E4888C}">
      <dsp:nvSpPr>
        <dsp:cNvPr id="0" name=""/>
        <dsp:cNvSpPr/>
      </dsp:nvSpPr>
      <dsp:spPr>
        <a:xfrm>
          <a:off x="411480" y="1448569"/>
          <a:ext cx="5760720" cy="649440"/>
        </a:xfrm>
        <a:prstGeom prst="roundRect">
          <a:avLst/>
        </a:prstGeom>
        <a:solidFill>
          <a:schemeClr val="accent1">
            <a:hueOff val="0"/>
            <a:satOff val="0"/>
            <a:lumOff val="0"/>
            <a:alphaOff val="0"/>
          </a:schemeClr>
        </a:solidFill>
        <a:ln w="254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977900" rtl="0">
            <a:lnSpc>
              <a:spcPct val="90000"/>
            </a:lnSpc>
            <a:spcBef>
              <a:spcPct val="0"/>
            </a:spcBef>
            <a:spcAft>
              <a:spcPct val="35000"/>
            </a:spcAft>
          </a:pPr>
          <a:r>
            <a:rPr lang="en-US" sz="2200" b="1" kern="1200" dirty="0" smtClean="0"/>
            <a:t>Summative (External) Evaluation  </a:t>
          </a:r>
          <a:endParaRPr lang="en-US" sz="2200" b="1" kern="1200" dirty="0"/>
        </a:p>
      </dsp:txBody>
      <dsp:txXfrm>
        <a:off x="443183" y="1480272"/>
        <a:ext cx="5697314" cy="586034"/>
      </dsp:txXfrm>
    </dsp:sp>
    <dsp:sp modelId="{D82F28E5-A0AA-41D3-B751-FF5912013596}">
      <dsp:nvSpPr>
        <dsp:cNvPr id="0" name=""/>
        <dsp:cNvSpPr/>
      </dsp:nvSpPr>
      <dsp:spPr>
        <a:xfrm>
          <a:off x="0" y="3221659"/>
          <a:ext cx="8229600" cy="1386000"/>
        </a:xfrm>
        <a:prstGeom prst="roundRect">
          <a:avLst/>
        </a:prstGeom>
        <a:solidFill>
          <a:srgbClr val="FFFFFF"/>
        </a:solidFill>
        <a:ln w="254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638708" tIns="458216" rIns="638708" bIns="156464"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smtClean="0">
              <a:solidFill>
                <a:schemeClr val="tx2"/>
              </a:solidFill>
            </a:rPr>
            <a:t>Event surveys</a:t>
          </a:r>
          <a:endParaRPr lang="en-US" sz="2200" kern="1200" dirty="0">
            <a:solidFill>
              <a:schemeClr val="tx2"/>
            </a:solidFill>
          </a:endParaRPr>
        </a:p>
        <a:p>
          <a:pPr marL="228600" lvl="1" indent="-228600" algn="l" defTabSz="977900" rtl="0">
            <a:lnSpc>
              <a:spcPct val="90000"/>
            </a:lnSpc>
            <a:spcBef>
              <a:spcPct val="0"/>
            </a:spcBef>
            <a:spcAft>
              <a:spcPct val="15000"/>
            </a:spcAft>
            <a:buChar char="••"/>
          </a:pPr>
          <a:r>
            <a:rPr lang="en-US" sz="2200" kern="1200" dirty="0" smtClean="0">
              <a:solidFill>
                <a:schemeClr val="tx2"/>
              </a:solidFill>
            </a:rPr>
            <a:t>Focus groups and interviews</a:t>
          </a:r>
          <a:endParaRPr lang="en-US" sz="2200" kern="1200" dirty="0">
            <a:solidFill>
              <a:schemeClr val="tx2"/>
            </a:solidFill>
          </a:endParaRPr>
        </a:p>
      </dsp:txBody>
      <dsp:txXfrm>
        <a:off x="67659" y="3289318"/>
        <a:ext cx="8094282" cy="1250682"/>
      </dsp:txXfrm>
    </dsp:sp>
    <dsp:sp modelId="{FD14344D-7F54-4239-B442-A58D4121911D}">
      <dsp:nvSpPr>
        <dsp:cNvPr id="0" name=""/>
        <dsp:cNvSpPr/>
      </dsp:nvSpPr>
      <dsp:spPr>
        <a:xfrm>
          <a:off x="411480" y="2896939"/>
          <a:ext cx="5760720" cy="649440"/>
        </a:xfrm>
        <a:prstGeom prst="roundRect">
          <a:avLst/>
        </a:prstGeom>
        <a:solidFill>
          <a:schemeClr val="accent1">
            <a:hueOff val="0"/>
            <a:satOff val="0"/>
            <a:lumOff val="0"/>
            <a:alphaOff val="0"/>
          </a:schemeClr>
        </a:solidFill>
        <a:ln w="254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977900" rtl="0">
            <a:lnSpc>
              <a:spcPct val="90000"/>
            </a:lnSpc>
            <a:spcBef>
              <a:spcPct val="0"/>
            </a:spcBef>
            <a:spcAft>
              <a:spcPct val="35000"/>
            </a:spcAft>
          </a:pPr>
          <a:r>
            <a:rPr lang="en-US" sz="2200" b="1" kern="1200" dirty="0" smtClean="0"/>
            <a:t>Program Evaluation</a:t>
          </a:r>
          <a:endParaRPr lang="en-US" sz="2200" b="1" kern="1200" dirty="0"/>
        </a:p>
      </dsp:txBody>
      <dsp:txXfrm>
        <a:off x="443183" y="2928642"/>
        <a:ext cx="5697314" cy="5860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0FB45-4456-4C86-90DA-F17677FA2B1E}">
      <dsp:nvSpPr>
        <dsp:cNvPr id="0" name=""/>
        <dsp:cNvSpPr/>
      </dsp:nvSpPr>
      <dsp:spPr>
        <a:xfrm>
          <a:off x="0" y="273664"/>
          <a:ext cx="8229600" cy="1162350"/>
        </a:xfrm>
        <a:prstGeom prst="roundRect">
          <a:avLst/>
        </a:prstGeom>
        <a:solidFill>
          <a:srgbClr val="FFFFFF"/>
        </a:solidFill>
        <a:ln w="254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638708" tIns="374904" rIns="638708"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tx2"/>
              </a:solidFill>
            </a:rPr>
            <a:t>Increase participation and leadership of women and underrepresented groups</a:t>
          </a:r>
          <a:r>
            <a:rPr lang="en-US" sz="1900" kern="1200" dirty="0" smtClean="0">
              <a:solidFill>
                <a:schemeClr val="tx2"/>
              </a:solidFill>
            </a:rPr>
            <a:t> </a:t>
          </a:r>
          <a:endParaRPr lang="en-US" sz="1900" kern="1200" dirty="0"/>
        </a:p>
      </dsp:txBody>
      <dsp:txXfrm>
        <a:off x="56741" y="330405"/>
        <a:ext cx="8116118" cy="1048868"/>
      </dsp:txXfrm>
    </dsp:sp>
    <dsp:sp modelId="{FDFE730C-808D-47C9-A5E3-A47AC57FA3A7}">
      <dsp:nvSpPr>
        <dsp:cNvPr id="0" name=""/>
        <dsp:cNvSpPr/>
      </dsp:nvSpPr>
      <dsp:spPr>
        <a:xfrm>
          <a:off x="411480" y="7984"/>
          <a:ext cx="5760720" cy="531360"/>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rtl="0">
            <a:lnSpc>
              <a:spcPct val="90000"/>
            </a:lnSpc>
            <a:spcBef>
              <a:spcPct val="0"/>
            </a:spcBef>
            <a:spcAft>
              <a:spcPct val="35000"/>
            </a:spcAft>
          </a:pPr>
          <a:r>
            <a:rPr lang="en-US" sz="2400" kern="1200" dirty="0" smtClean="0"/>
            <a:t>Goal</a:t>
          </a:r>
          <a:endParaRPr lang="en-US" sz="2400" kern="1200" dirty="0"/>
        </a:p>
      </dsp:txBody>
      <dsp:txXfrm>
        <a:off x="437419" y="33923"/>
        <a:ext cx="5708842" cy="479482"/>
      </dsp:txXfrm>
    </dsp:sp>
    <dsp:sp modelId="{5AFFCFEB-F246-4748-889C-63DF078C30C5}">
      <dsp:nvSpPr>
        <dsp:cNvPr id="0" name=""/>
        <dsp:cNvSpPr/>
      </dsp:nvSpPr>
      <dsp:spPr>
        <a:xfrm>
          <a:off x="0" y="1798894"/>
          <a:ext cx="8229600" cy="1219050"/>
        </a:xfrm>
        <a:prstGeom prst="roundRect">
          <a:avLst/>
        </a:prstGeom>
        <a:solidFill>
          <a:srgbClr val="FFFFFF"/>
        </a:solidFill>
        <a:ln w="254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638708" tIns="374904" rIns="638708"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tx2"/>
              </a:solidFill>
            </a:rPr>
            <a:t>Assess progress</a:t>
          </a:r>
          <a:endParaRPr lang="en-US" sz="2000" kern="1200" dirty="0">
            <a:solidFill>
              <a:schemeClr val="tx2"/>
            </a:solidFill>
          </a:endParaRPr>
        </a:p>
        <a:p>
          <a:pPr marL="228600" lvl="1" indent="-228600" algn="l" defTabSz="889000" rtl="0">
            <a:lnSpc>
              <a:spcPct val="90000"/>
            </a:lnSpc>
            <a:spcBef>
              <a:spcPct val="0"/>
            </a:spcBef>
            <a:spcAft>
              <a:spcPct val="15000"/>
            </a:spcAft>
            <a:buChar char="••"/>
          </a:pPr>
          <a:r>
            <a:rPr lang="en-US" sz="2000" kern="1200" dirty="0" smtClean="0">
              <a:solidFill>
                <a:schemeClr val="tx2"/>
              </a:solidFill>
            </a:rPr>
            <a:t>Facilitate gender and race equity research</a:t>
          </a:r>
          <a:r>
            <a:rPr lang="en-US" sz="1800" kern="1200" dirty="0" smtClean="0"/>
            <a:t>  </a:t>
          </a:r>
          <a:endParaRPr lang="en-US" sz="1800" kern="1200" dirty="0"/>
        </a:p>
      </dsp:txBody>
      <dsp:txXfrm>
        <a:off x="59509" y="1858403"/>
        <a:ext cx="8110582" cy="1100032"/>
      </dsp:txXfrm>
    </dsp:sp>
    <dsp:sp modelId="{E59E035B-07D6-4BBA-B771-3EDF41E4888C}">
      <dsp:nvSpPr>
        <dsp:cNvPr id="0" name=""/>
        <dsp:cNvSpPr/>
      </dsp:nvSpPr>
      <dsp:spPr>
        <a:xfrm>
          <a:off x="411480" y="1533214"/>
          <a:ext cx="5760720" cy="531360"/>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rtl="0">
            <a:lnSpc>
              <a:spcPct val="90000"/>
            </a:lnSpc>
            <a:spcBef>
              <a:spcPct val="0"/>
            </a:spcBef>
            <a:spcAft>
              <a:spcPct val="35000"/>
            </a:spcAft>
          </a:pPr>
          <a:r>
            <a:rPr lang="en-US" sz="2400" kern="1200" dirty="0" smtClean="0"/>
            <a:t>Objectives</a:t>
          </a:r>
          <a:r>
            <a:rPr lang="en-US" sz="1900" kern="1200" dirty="0" smtClean="0"/>
            <a:t>  </a:t>
          </a:r>
          <a:endParaRPr lang="en-US" sz="1900" kern="1200" dirty="0"/>
        </a:p>
      </dsp:txBody>
      <dsp:txXfrm>
        <a:off x="437419" y="1559153"/>
        <a:ext cx="5708842" cy="479482"/>
      </dsp:txXfrm>
    </dsp:sp>
    <dsp:sp modelId="{D82F28E5-A0AA-41D3-B751-FF5912013596}">
      <dsp:nvSpPr>
        <dsp:cNvPr id="0" name=""/>
        <dsp:cNvSpPr/>
      </dsp:nvSpPr>
      <dsp:spPr>
        <a:xfrm>
          <a:off x="0" y="3380824"/>
          <a:ext cx="8229600" cy="1219050"/>
        </a:xfrm>
        <a:prstGeom prst="roundRect">
          <a:avLst/>
        </a:prstGeom>
        <a:solidFill>
          <a:srgbClr val="FFFFFF"/>
        </a:solidFill>
        <a:ln w="25400" cap="flat" cmpd="sng" algn="ctr">
          <a:solidFill>
            <a:schemeClr val="accent1"/>
          </a:solid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638708" tIns="374904" rIns="638708" bIns="142240" numCol="1" spcCol="1270" anchor="t" anchorCtr="0">
          <a:noAutofit/>
        </a:bodyPr>
        <a:lstStyle/>
        <a:p>
          <a:pPr marL="228600" lvl="1" indent="-228600" algn="l" defTabSz="889000" rtl="0">
            <a:lnSpc>
              <a:spcPct val="90000"/>
            </a:lnSpc>
            <a:spcBef>
              <a:spcPct val="0"/>
            </a:spcBef>
            <a:spcAft>
              <a:spcPct val="15000"/>
            </a:spcAft>
            <a:buChar char="••"/>
          </a:pPr>
          <a:r>
            <a:rPr lang="en-US" sz="2000" kern="1200" dirty="0" smtClean="0">
              <a:solidFill>
                <a:schemeClr val="tx2"/>
              </a:solidFill>
            </a:rPr>
            <a:t>impact recruitment and retention?</a:t>
          </a:r>
          <a:endParaRPr lang="en-US" sz="2000" kern="1200" dirty="0">
            <a:solidFill>
              <a:schemeClr val="tx2"/>
            </a:solidFill>
          </a:endParaRPr>
        </a:p>
        <a:p>
          <a:pPr marL="228600" lvl="1" indent="-228600" algn="l" defTabSz="889000" rtl="0">
            <a:lnSpc>
              <a:spcPct val="90000"/>
            </a:lnSpc>
            <a:spcBef>
              <a:spcPct val="0"/>
            </a:spcBef>
            <a:spcAft>
              <a:spcPct val="15000"/>
            </a:spcAft>
            <a:buChar char="••"/>
          </a:pPr>
          <a:r>
            <a:rPr lang="en-US" sz="2000" kern="1200" dirty="0" smtClean="0">
              <a:solidFill>
                <a:schemeClr val="tx2"/>
              </a:solidFill>
            </a:rPr>
            <a:t>enhance leadership and professional development?</a:t>
          </a:r>
          <a:endParaRPr lang="en-US" sz="2000" kern="1200" dirty="0">
            <a:solidFill>
              <a:schemeClr val="tx2"/>
            </a:solidFill>
          </a:endParaRPr>
        </a:p>
      </dsp:txBody>
      <dsp:txXfrm>
        <a:off x="59509" y="3440333"/>
        <a:ext cx="8110582" cy="1100032"/>
      </dsp:txXfrm>
    </dsp:sp>
    <dsp:sp modelId="{FD14344D-7F54-4239-B442-A58D4121911D}">
      <dsp:nvSpPr>
        <dsp:cNvPr id="0" name=""/>
        <dsp:cNvSpPr/>
      </dsp:nvSpPr>
      <dsp:spPr>
        <a:xfrm>
          <a:off x="411480" y="3115144"/>
          <a:ext cx="5760720" cy="531360"/>
        </a:xfrm>
        <a:prstGeom prst="roundRect">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066800" rtl="0">
            <a:lnSpc>
              <a:spcPct val="90000"/>
            </a:lnSpc>
            <a:spcBef>
              <a:spcPct val="0"/>
            </a:spcBef>
            <a:spcAft>
              <a:spcPct val="35000"/>
            </a:spcAft>
          </a:pPr>
          <a:r>
            <a:rPr lang="en-US" sz="2400" kern="1200" dirty="0" smtClean="0"/>
            <a:t>Did we…</a:t>
          </a:r>
          <a:endParaRPr lang="en-US" sz="2400" kern="1200" dirty="0"/>
        </a:p>
      </dsp:txBody>
      <dsp:txXfrm>
        <a:off x="437419" y="3141083"/>
        <a:ext cx="5708842" cy="4794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47B46-12D5-40B8-ACD0-2C04F9737AC1}">
      <dsp:nvSpPr>
        <dsp:cNvPr id="0" name=""/>
        <dsp:cNvSpPr/>
      </dsp:nvSpPr>
      <dsp:spPr>
        <a:xfrm>
          <a:off x="1060" y="0"/>
          <a:ext cx="2757041" cy="3866682"/>
        </a:xfrm>
        <a:prstGeom prst="roundRect">
          <a:avLst>
            <a:gd name="adj" fmla="val 10000"/>
          </a:avLst>
        </a:prstGeom>
        <a:solidFill>
          <a:schemeClr val="bg1"/>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rgbClr val="000000"/>
              </a:solidFill>
            </a:rPr>
            <a:t>Enhance</a:t>
          </a:r>
          <a:endParaRPr lang="en-US" sz="2800" b="1" kern="1200" dirty="0">
            <a:solidFill>
              <a:srgbClr val="000000"/>
            </a:solidFill>
          </a:endParaRPr>
        </a:p>
      </dsp:txBody>
      <dsp:txXfrm>
        <a:off x="1060" y="0"/>
        <a:ext cx="2757041" cy="1160004"/>
      </dsp:txXfrm>
    </dsp:sp>
    <dsp:sp modelId="{B0147217-C450-441F-9F2A-11874F49FE32}">
      <dsp:nvSpPr>
        <dsp:cNvPr id="0" name=""/>
        <dsp:cNvSpPr/>
      </dsp:nvSpPr>
      <dsp:spPr>
        <a:xfrm>
          <a:off x="152399" y="1166790"/>
          <a:ext cx="2454362" cy="2499771"/>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rtl="0">
            <a:lnSpc>
              <a:spcPct val="90000"/>
            </a:lnSpc>
            <a:spcBef>
              <a:spcPct val="0"/>
            </a:spcBef>
            <a:spcAft>
              <a:spcPct val="35000"/>
            </a:spcAft>
          </a:pPr>
          <a:r>
            <a:rPr lang="en-US" sz="2200" kern="1200" baseline="0" dirty="0" smtClean="0">
              <a:solidFill>
                <a:schemeClr val="bg1"/>
              </a:solidFill>
            </a:rPr>
            <a:t>the University’s capacity to collect, systemize and analyze data on gender and race/ethnic equity</a:t>
          </a:r>
          <a:endParaRPr lang="en-US" sz="2200" kern="1200" baseline="0" dirty="0">
            <a:solidFill>
              <a:schemeClr val="bg1"/>
            </a:solidFill>
          </a:endParaRPr>
        </a:p>
      </dsp:txBody>
      <dsp:txXfrm>
        <a:off x="224285" y="1238676"/>
        <a:ext cx="2310590" cy="2355999"/>
      </dsp:txXfrm>
    </dsp:sp>
    <dsp:sp modelId="{B2BE7C95-08F6-4F7A-A0F8-942CC7264580}">
      <dsp:nvSpPr>
        <dsp:cNvPr id="0" name=""/>
        <dsp:cNvSpPr/>
      </dsp:nvSpPr>
      <dsp:spPr>
        <a:xfrm>
          <a:off x="2964879" y="0"/>
          <a:ext cx="2757041" cy="3866682"/>
        </a:xfrm>
        <a:prstGeom prst="roundRect">
          <a:avLst>
            <a:gd name="adj" fmla="val 10000"/>
          </a:avLst>
        </a:prstGeom>
        <a:solidFill>
          <a:schemeClr val="bg1"/>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rgbClr val="000000"/>
              </a:solidFill>
            </a:rPr>
            <a:t>Forge</a:t>
          </a:r>
          <a:endParaRPr lang="en-US" sz="2800" b="1" kern="1200" dirty="0">
            <a:solidFill>
              <a:srgbClr val="000000"/>
            </a:solidFill>
          </a:endParaRPr>
        </a:p>
      </dsp:txBody>
      <dsp:txXfrm>
        <a:off x="2964879" y="0"/>
        <a:ext cx="2757041" cy="1160004"/>
      </dsp:txXfrm>
    </dsp:sp>
    <dsp:sp modelId="{53052457-8FD5-47C7-88B6-B1FA84410137}">
      <dsp:nvSpPr>
        <dsp:cNvPr id="0" name=""/>
        <dsp:cNvSpPr/>
      </dsp:nvSpPr>
      <dsp:spPr>
        <a:xfrm>
          <a:off x="3124203" y="1160004"/>
          <a:ext cx="2438393" cy="2513343"/>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rtl="0">
            <a:lnSpc>
              <a:spcPct val="90000"/>
            </a:lnSpc>
            <a:spcBef>
              <a:spcPct val="0"/>
            </a:spcBef>
            <a:spcAft>
              <a:spcPct val="35000"/>
            </a:spcAft>
          </a:pPr>
          <a:r>
            <a:rPr lang="en-US" sz="2200" kern="1200" baseline="0" dirty="0" smtClean="0">
              <a:solidFill>
                <a:schemeClr val="bg1"/>
              </a:solidFill>
            </a:rPr>
            <a:t>lasting partnerships among administrative and academic units</a:t>
          </a:r>
          <a:endParaRPr lang="en-US" sz="2200" kern="1200" baseline="0" dirty="0">
            <a:solidFill>
              <a:schemeClr val="bg1"/>
            </a:solidFill>
          </a:endParaRPr>
        </a:p>
      </dsp:txBody>
      <dsp:txXfrm>
        <a:off x="3195621" y="1231422"/>
        <a:ext cx="2295557" cy="2370507"/>
      </dsp:txXfrm>
    </dsp:sp>
    <dsp:sp modelId="{0CE5C59A-E5E1-4D56-85F4-F8C3B81EDE51}">
      <dsp:nvSpPr>
        <dsp:cNvPr id="0" name=""/>
        <dsp:cNvSpPr/>
      </dsp:nvSpPr>
      <dsp:spPr>
        <a:xfrm>
          <a:off x="5928698" y="0"/>
          <a:ext cx="2757041" cy="3866682"/>
        </a:xfrm>
        <a:prstGeom prst="roundRect">
          <a:avLst>
            <a:gd name="adj" fmla="val 10000"/>
          </a:avLst>
        </a:prstGeom>
        <a:solidFill>
          <a:schemeClr val="bg1"/>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rgbClr val="000000"/>
              </a:solidFill>
            </a:rPr>
            <a:t>Institutionalize</a:t>
          </a:r>
          <a:endParaRPr lang="en-US" sz="2800" b="1" kern="1200" dirty="0">
            <a:solidFill>
              <a:srgbClr val="000000"/>
            </a:solidFill>
          </a:endParaRPr>
        </a:p>
      </dsp:txBody>
      <dsp:txXfrm>
        <a:off x="5928698" y="0"/>
        <a:ext cx="2757041" cy="1160004"/>
      </dsp:txXfrm>
    </dsp:sp>
    <dsp:sp modelId="{DAA02D74-1D6D-4DFD-BA02-830160B84EC3}">
      <dsp:nvSpPr>
        <dsp:cNvPr id="0" name=""/>
        <dsp:cNvSpPr/>
      </dsp:nvSpPr>
      <dsp:spPr>
        <a:xfrm>
          <a:off x="6095995" y="1160004"/>
          <a:ext cx="2422446" cy="2513343"/>
        </a:xfrm>
        <a:prstGeom prst="roundRect">
          <a:avLst>
            <a:gd name="adj" fmla="val 10000"/>
          </a:avLst>
        </a:prstGeom>
        <a:solidFill>
          <a:schemeClr val="accent1">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ctr" defTabSz="977900" rtl="0">
            <a:lnSpc>
              <a:spcPct val="90000"/>
            </a:lnSpc>
            <a:spcBef>
              <a:spcPct val="0"/>
            </a:spcBef>
            <a:spcAft>
              <a:spcPct val="35000"/>
            </a:spcAft>
          </a:pPr>
          <a:r>
            <a:rPr lang="en-US" sz="2200" kern="1200" baseline="0" dirty="0" smtClean="0">
              <a:solidFill>
                <a:schemeClr val="bg1"/>
              </a:solidFill>
            </a:rPr>
            <a:t>a data collection and data analysis capacity for gender and race/ethnic equity studies</a:t>
          </a:r>
          <a:endParaRPr lang="en-US" sz="2200" kern="1200" baseline="0" dirty="0">
            <a:solidFill>
              <a:schemeClr val="bg1"/>
            </a:solidFill>
          </a:endParaRPr>
        </a:p>
      </dsp:txBody>
      <dsp:txXfrm>
        <a:off x="6166946" y="1230955"/>
        <a:ext cx="2280544" cy="23714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List2#9">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List2#3">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4#3">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List2#10">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List2#11">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List2#12">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drawing1.xml><?xml version="1.0" encoding="utf-8"?>
<c:userShapes xmlns:c="http://schemas.openxmlformats.org/drawingml/2006/chart">
  <cdr:relSizeAnchor xmlns:cdr="http://schemas.openxmlformats.org/drawingml/2006/chartDrawing">
    <cdr:from>
      <cdr:x>0.26618</cdr:x>
      <cdr:y>0.82576</cdr:y>
    </cdr:from>
    <cdr:to>
      <cdr:x>0.38506</cdr:x>
      <cdr:y>0.9053</cdr:y>
    </cdr:to>
    <cdr:sp macro="" textlink="">
      <cdr:nvSpPr>
        <cdr:cNvPr id="2" name="TextBox 1"/>
        <cdr:cNvSpPr txBox="1"/>
      </cdr:nvSpPr>
      <cdr:spPr>
        <a:xfrm xmlns:a="http://schemas.openxmlformats.org/drawingml/2006/main">
          <a:off x="1615027" y="4939449"/>
          <a:ext cx="721323" cy="4757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Assistant</a:t>
          </a:r>
          <a:endParaRPr lang="en-US" sz="1200" b="1" baseline="0">
            <a:solidFill>
              <a:sysClr val="windowText" lastClr="000000"/>
            </a:solidFill>
          </a:endParaRPr>
        </a:p>
        <a:p xmlns:a="http://schemas.openxmlformats.org/drawingml/2006/main">
          <a:r>
            <a:rPr lang="en-US" sz="1200" b="1" baseline="0">
              <a:solidFill>
                <a:sysClr val="windowText" lastClr="000000"/>
              </a:solidFill>
            </a:rPr>
            <a:t>Professor</a:t>
          </a:r>
          <a:endParaRPr lang="en-US" sz="1200" b="1">
            <a:solidFill>
              <a:sysClr val="windowText" lastClr="000000"/>
            </a:solidFill>
          </a:endParaRPr>
        </a:p>
      </cdr:txBody>
    </cdr:sp>
  </cdr:relSizeAnchor>
  <cdr:relSizeAnchor xmlns:cdr="http://schemas.openxmlformats.org/drawingml/2006/chartDrawing">
    <cdr:from>
      <cdr:x>0.39905</cdr:x>
      <cdr:y>0.82576</cdr:y>
    </cdr:from>
    <cdr:to>
      <cdr:x>0.51968</cdr:x>
      <cdr:y>0.90909</cdr:y>
    </cdr:to>
    <cdr:sp macro="" textlink="">
      <cdr:nvSpPr>
        <cdr:cNvPr id="3" name="TextBox 2"/>
        <cdr:cNvSpPr txBox="1"/>
      </cdr:nvSpPr>
      <cdr:spPr>
        <a:xfrm xmlns:a="http://schemas.openxmlformats.org/drawingml/2006/main">
          <a:off x="2421211" y="4939449"/>
          <a:ext cx="731931" cy="49845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Associate</a:t>
          </a:r>
        </a:p>
        <a:p xmlns:a="http://schemas.openxmlformats.org/drawingml/2006/main">
          <a:r>
            <a:rPr lang="en-US" sz="1200" b="1">
              <a:solidFill>
                <a:sysClr val="windowText" lastClr="000000"/>
              </a:solidFill>
            </a:rPr>
            <a:t>Professor</a:t>
          </a:r>
        </a:p>
      </cdr:txBody>
    </cdr:sp>
  </cdr:relSizeAnchor>
  <cdr:relSizeAnchor xmlns:cdr="http://schemas.openxmlformats.org/drawingml/2006/chartDrawing">
    <cdr:from>
      <cdr:x>0.52318</cdr:x>
      <cdr:y>0.82576</cdr:y>
    </cdr:from>
    <cdr:to>
      <cdr:x>0.6543</cdr:x>
      <cdr:y>0.89205</cdr:y>
    </cdr:to>
    <cdr:sp macro="" textlink="">
      <cdr:nvSpPr>
        <cdr:cNvPr id="4" name="TextBox 3"/>
        <cdr:cNvSpPr txBox="1"/>
      </cdr:nvSpPr>
      <cdr:spPr>
        <a:xfrm xmlns:a="http://schemas.openxmlformats.org/drawingml/2006/main">
          <a:off x="3174357" y="4939449"/>
          <a:ext cx="795577" cy="39649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Professor I</a:t>
          </a:r>
        </a:p>
      </cdr:txBody>
    </cdr:sp>
  </cdr:relSizeAnchor>
  <cdr:relSizeAnchor xmlns:cdr="http://schemas.openxmlformats.org/drawingml/2006/chartDrawing">
    <cdr:from>
      <cdr:x>0.64731</cdr:x>
      <cdr:y>0.82576</cdr:y>
    </cdr:from>
    <cdr:to>
      <cdr:x>0.81165</cdr:x>
      <cdr:y>0.90151</cdr:y>
    </cdr:to>
    <cdr:sp macro="" textlink="">
      <cdr:nvSpPr>
        <cdr:cNvPr id="5" name="TextBox 4"/>
        <cdr:cNvSpPr txBox="1"/>
      </cdr:nvSpPr>
      <cdr:spPr>
        <a:xfrm xmlns:a="http://schemas.openxmlformats.org/drawingml/2006/main">
          <a:off x="3927503" y="4939449"/>
          <a:ext cx="997123" cy="45314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Professor II</a:t>
          </a:r>
        </a:p>
      </cdr:txBody>
    </cdr:sp>
  </cdr:relSizeAnchor>
</c:userShapes>
</file>

<file path=ppt/drawings/drawing2.xml><?xml version="1.0" encoding="utf-8"?>
<c:userShapes xmlns:c="http://schemas.openxmlformats.org/drawingml/2006/chart">
  <cdr:relSizeAnchor xmlns:cdr="http://schemas.openxmlformats.org/drawingml/2006/chartDrawing">
    <cdr:from>
      <cdr:x>0.21773</cdr:x>
      <cdr:y>0.88419</cdr:y>
    </cdr:from>
    <cdr:to>
      <cdr:x>0.36126</cdr:x>
      <cdr:y>0.96401</cdr:y>
    </cdr:to>
    <cdr:sp macro="" textlink="">
      <cdr:nvSpPr>
        <cdr:cNvPr id="2" name="TextBox 1"/>
        <cdr:cNvSpPr txBox="1"/>
      </cdr:nvSpPr>
      <cdr:spPr>
        <a:xfrm xmlns:a="http://schemas.openxmlformats.org/drawingml/2006/main">
          <a:off x="1333503" y="5381600"/>
          <a:ext cx="879036" cy="485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Assistant</a:t>
          </a:r>
        </a:p>
        <a:p xmlns:a="http://schemas.openxmlformats.org/drawingml/2006/main">
          <a:r>
            <a:rPr lang="en-US" sz="1200" b="1" baseline="0">
              <a:solidFill>
                <a:sysClr val="windowText" lastClr="000000"/>
              </a:solidFill>
            </a:rPr>
            <a:t>Professor</a:t>
          </a:r>
        </a:p>
      </cdr:txBody>
    </cdr:sp>
  </cdr:relSizeAnchor>
  <cdr:relSizeAnchor xmlns:cdr="http://schemas.openxmlformats.org/drawingml/2006/chartDrawing">
    <cdr:from>
      <cdr:x>0.35925</cdr:x>
      <cdr:y>0.88419</cdr:y>
    </cdr:from>
    <cdr:to>
      <cdr:x>0.50466</cdr:x>
      <cdr:y>0.98279</cdr:y>
    </cdr:to>
    <cdr:sp macro="" textlink="">
      <cdr:nvSpPr>
        <cdr:cNvPr id="3" name="TextBox 2"/>
        <cdr:cNvSpPr txBox="1"/>
      </cdr:nvSpPr>
      <cdr:spPr>
        <a:xfrm xmlns:a="http://schemas.openxmlformats.org/drawingml/2006/main">
          <a:off x="2200254" y="5381600"/>
          <a:ext cx="890598" cy="6001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a:solidFill>
                <a:sysClr val="windowText" lastClr="000000"/>
              </a:solidFill>
            </a:rPr>
            <a:t>Associate</a:t>
          </a:r>
        </a:p>
        <a:p xmlns:a="http://schemas.openxmlformats.org/drawingml/2006/main">
          <a:r>
            <a:rPr lang="en-US" sz="1200" b="1" dirty="0">
              <a:solidFill>
                <a:sysClr val="windowText" lastClr="000000"/>
              </a:solidFill>
            </a:rPr>
            <a:t>Professor</a:t>
          </a:r>
        </a:p>
      </cdr:txBody>
    </cdr:sp>
  </cdr:relSizeAnchor>
  <cdr:relSizeAnchor xmlns:cdr="http://schemas.openxmlformats.org/drawingml/2006/chartDrawing">
    <cdr:from>
      <cdr:x>0.50544</cdr:x>
      <cdr:y>0.88419</cdr:y>
    </cdr:from>
    <cdr:to>
      <cdr:x>0.6622</cdr:x>
      <cdr:y>0.9421</cdr:y>
    </cdr:to>
    <cdr:sp macro="" textlink="">
      <cdr:nvSpPr>
        <cdr:cNvPr id="4" name="TextBox 3"/>
        <cdr:cNvSpPr txBox="1"/>
      </cdr:nvSpPr>
      <cdr:spPr>
        <a:xfrm xmlns:a="http://schemas.openxmlformats.org/drawingml/2006/main">
          <a:off x="3095604" y="5381600"/>
          <a:ext cx="960063" cy="3524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Professor I</a:t>
          </a:r>
        </a:p>
      </cdr:txBody>
    </cdr:sp>
  </cdr:relSizeAnchor>
  <cdr:relSizeAnchor xmlns:cdr="http://schemas.openxmlformats.org/drawingml/2006/chartDrawing">
    <cdr:from>
      <cdr:x>0.64697</cdr:x>
      <cdr:y>0.88419</cdr:y>
    </cdr:from>
    <cdr:to>
      <cdr:x>0.77916</cdr:x>
      <cdr:y>0.96244</cdr:y>
    </cdr:to>
    <cdr:sp macro="" textlink="">
      <cdr:nvSpPr>
        <cdr:cNvPr id="5" name="TextBox 4"/>
        <cdr:cNvSpPr txBox="1"/>
      </cdr:nvSpPr>
      <cdr:spPr>
        <a:xfrm xmlns:a="http://schemas.openxmlformats.org/drawingml/2006/main">
          <a:off x="3962415" y="5381600"/>
          <a:ext cx="809609" cy="4762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Professor II</a:t>
          </a:r>
        </a:p>
      </cdr:txBody>
    </cdr:sp>
  </cdr:relSizeAnchor>
  <cdr:relSizeAnchor xmlns:cdr="http://schemas.openxmlformats.org/drawingml/2006/chartDrawing">
    <cdr:from>
      <cdr:x>0.21928</cdr:x>
      <cdr:y>0.75587</cdr:y>
    </cdr:from>
    <cdr:to>
      <cdr:x>0.32037</cdr:x>
      <cdr:y>0.80282</cdr:y>
    </cdr:to>
    <cdr:sp macro="" textlink="">
      <cdr:nvSpPr>
        <cdr:cNvPr id="7" name="TextBox 6"/>
        <cdr:cNvSpPr txBox="1"/>
      </cdr:nvSpPr>
      <cdr:spPr>
        <a:xfrm xmlns:a="http://schemas.openxmlformats.org/drawingml/2006/main">
          <a:off x="1342997" y="4600579"/>
          <a:ext cx="619133" cy="2857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a:solidFill>
                <a:schemeClr val="bg1"/>
              </a:solidFill>
              <a:sym typeface="Wingdings"/>
            </a:rPr>
            <a:t> </a:t>
          </a:r>
          <a:r>
            <a:rPr lang="en-US" sz="1400" b="1">
              <a:solidFill>
                <a:schemeClr val="bg1"/>
              </a:solidFill>
            </a:rPr>
            <a:t>42%</a:t>
          </a:r>
        </a:p>
      </cdr:txBody>
    </cdr:sp>
  </cdr:relSizeAnchor>
  <cdr:relSizeAnchor xmlns:cdr="http://schemas.openxmlformats.org/drawingml/2006/chartDrawing">
    <cdr:from>
      <cdr:x>0.25195</cdr:x>
      <cdr:y>0.6338</cdr:y>
    </cdr:from>
    <cdr:to>
      <cdr:x>0.34215</cdr:x>
      <cdr:y>0.6745</cdr:y>
    </cdr:to>
    <cdr:sp macro="" textlink="">
      <cdr:nvSpPr>
        <cdr:cNvPr id="8" name="TextBox 7"/>
        <cdr:cNvSpPr txBox="1"/>
      </cdr:nvSpPr>
      <cdr:spPr>
        <a:xfrm xmlns:a="http://schemas.openxmlformats.org/drawingml/2006/main">
          <a:off x="1543080" y="3857638"/>
          <a:ext cx="552437" cy="2476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0">
              <a:solidFill>
                <a:schemeClr val="bg1"/>
              </a:solidFill>
              <a:sym typeface="Wingdings"/>
            </a:rPr>
            <a:t></a:t>
          </a:r>
          <a:r>
            <a:rPr lang="en-US" sz="1400" b="1">
              <a:solidFill>
                <a:schemeClr val="bg1"/>
              </a:solidFill>
              <a:sym typeface="Wingdings"/>
            </a:rPr>
            <a:t> 7%</a:t>
          </a:r>
          <a:endParaRPr lang="en-US" sz="1400" b="1">
            <a:solidFill>
              <a:schemeClr val="bg1"/>
            </a:solidFill>
          </a:endParaRPr>
        </a:p>
      </cdr:txBody>
    </cdr:sp>
  </cdr:relSizeAnchor>
  <cdr:relSizeAnchor xmlns:cdr="http://schemas.openxmlformats.org/drawingml/2006/chartDrawing">
    <cdr:from>
      <cdr:x>0.36703</cdr:x>
      <cdr:y>0.73865</cdr:y>
    </cdr:from>
    <cdr:to>
      <cdr:x>0.45101</cdr:x>
      <cdr:y>0.78247</cdr:y>
    </cdr:to>
    <cdr:sp macro="" textlink="">
      <cdr:nvSpPr>
        <cdr:cNvPr id="9" name="TextBox 8"/>
        <cdr:cNvSpPr txBox="1"/>
      </cdr:nvSpPr>
      <cdr:spPr>
        <a:xfrm xmlns:a="http://schemas.openxmlformats.org/drawingml/2006/main">
          <a:off x="2247898" y="4495794"/>
          <a:ext cx="514341" cy="2667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l-GR" sz="1400">
              <a:solidFill>
                <a:schemeClr val="bg1"/>
              </a:solidFill>
              <a:sym typeface="Wingdings"/>
            </a:rPr>
            <a:t></a:t>
          </a:r>
          <a:r>
            <a:rPr lang="en-US" sz="1400">
              <a:solidFill>
                <a:schemeClr val="bg1"/>
              </a:solidFill>
            </a:rPr>
            <a:t> </a:t>
          </a:r>
          <a:r>
            <a:rPr lang="en-US" sz="1400" b="1">
              <a:solidFill>
                <a:schemeClr val="bg1"/>
              </a:solidFill>
            </a:rPr>
            <a:t>1%</a:t>
          </a:r>
        </a:p>
      </cdr:txBody>
    </cdr:sp>
  </cdr:relSizeAnchor>
  <cdr:relSizeAnchor xmlns:cdr="http://schemas.openxmlformats.org/drawingml/2006/chartDrawing">
    <cdr:from>
      <cdr:x>0.50233</cdr:x>
      <cdr:y>0.74491</cdr:y>
    </cdr:from>
    <cdr:to>
      <cdr:x>0.60809</cdr:x>
      <cdr:y>0.7856</cdr:y>
    </cdr:to>
    <cdr:sp macro="" textlink="">
      <cdr:nvSpPr>
        <cdr:cNvPr id="10" name="TextBox 9"/>
        <cdr:cNvSpPr txBox="1"/>
      </cdr:nvSpPr>
      <cdr:spPr>
        <a:xfrm xmlns:a="http://schemas.openxmlformats.org/drawingml/2006/main">
          <a:off x="3076560" y="4533873"/>
          <a:ext cx="647735" cy="24765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0" dirty="0" smtClean="0">
              <a:solidFill>
                <a:schemeClr val="bg1"/>
              </a:solidFill>
              <a:sym typeface="Wingdings"/>
            </a:rPr>
            <a:t> </a:t>
          </a:r>
          <a:r>
            <a:rPr lang="en-US" sz="1400" b="1" dirty="0" smtClean="0">
              <a:solidFill>
                <a:schemeClr val="bg1"/>
              </a:solidFill>
              <a:sym typeface="Wingdings"/>
            </a:rPr>
            <a:t>18</a:t>
          </a:r>
          <a:r>
            <a:rPr lang="en-US" sz="1400" b="1" dirty="0">
              <a:solidFill>
                <a:schemeClr val="bg1"/>
              </a:solidFill>
              <a:sym typeface="Wingdings"/>
            </a:rPr>
            <a:t>%</a:t>
          </a:r>
          <a:endParaRPr lang="en-US" sz="1400" b="1" dirty="0">
            <a:solidFill>
              <a:schemeClr val="bg1"/>
            </a:solidFill>
          </a:endParaRPr>
        </a:p>
      </cdr:txBody>
    </cdr:sp>
  </cdr:relSizeAnchor>
  <cdr:relSizeAnchor xmlns:cdr="http://schemas.openxmlformats.org/drawingml/2006/chartDrawing">
    <cdr:from>
      <cdr:x>0.64697</cdr:x>
      <cdr:y>0.80751</cdr:y>
    </cdr:from>
    <cdr:to>
      <cdr:x>0.75117</cdr:x>
      <cdr:y>0.84976</cdr:y>
    </cdr:to>
    <cdr:sp macro="" textlink="">
      <cdr:nvSpPr>
        <cdr:cNvPr id="11" name="TextBox 10"/>
        <cdr:cNvSpPr txBox="1"/>
      </cdr:nvSpPr>
      <cdr:spPr>
        <a:xfrm xmlns:a="http://schemas.openxmlformats.org/drawingml/2006/main">
          <a:off x="3962416" y="4914918"/>
          <a:ext cx="638181" cy="2571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solidFill>
                <a:schemeClr val="bg1"/>
              </a:solidFill>
              <a:sym typeface="Wingdings"/>
            </a:rPr>
            <a:t> </a:t>
          </a:r>
          <a:r>
            <a:rPr lang="en-US" sz="1400" b="1" dirty="0" smtClean="0">
              <a:solidFill>
                <a:schemeClr val="bg1"/>
              </a:solidFill>
              <a:sym typeface="Wingdings"/>
            </a:rPr>
            <a:t>12</a:t>
          </a:r>
          <a:r>
            <a:rPr lang="en-US" sz="1400" b="1" dirty="0">
              <a:solidFill>
                <a:schemeClr val="bg1"/>
              </a:solidFill>
              <a:sym typeface="Wingdings"/>
            </a:rPr>
            <a:t>%</a:t>
          </a:r>
          <a:endParaRPr lang="en-US" sz="1400" b="1" dirty="0">
            <a:solidFill>
              <a:schemeClr val="bg1"/>
            </a:solidFill>
          </a:endParaRPr>
        </a:p>
      </cdr:txBody>
    </cdr:sp>
  </cdr:relSizeAnchor>
  <cdr:relSizeAnchor xmlns:cdr="http://schemas.openxmlformats.org/drawingml/2006/chartDrawing">
    <cdr:from>
      <cdr:x>0.51011</cdr:x>
      <cdr:y>0.35055</cdr:y>
    </cdr:from>
    <cdr:to>
      <cdr:x>0.60964</cdr:x>
      <cdr:y>0.39437</cdr:y>
    </cdr:to>
    <cdr:sp macro="" textlink="">
      <cdr:nvSpPr>
        <cdr:cNvPr id="12" name="TextBox 11"/>
        <cdr:cNvSpPr txBox="1"/>
      </cdr:nvSpPr>
      <cdr:spPr>
        <a:xfrm xmlns:a="http://schemas.openxmlformats.org/drawingml/2006/main">
          <a:off x="3124207" y="2133616"/>
          <a:ext cx="609579" cy="2667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a:solidFill>
                <a:schemeClr val="bg1"/>
              </a:solidFill>
              <a:sym typeface="Wingdings"/>
            </a:rPr>
            <a:t> </a:t>
          </a:r>
          <a:r>
            <a:rPr lang="en-US" sz="1400" b="1">
              <a:solidFill>
                <a:schemeClr val="bg1"/>
              </a:solidFill>
              <a:sym typeface="Wingdings"/>
            </a:rPr>
            <a:t>9%</a:t>
          </a:r>
          <a:endParaRPr lang="en-US" sz="1400" b="1">
            <a:solidFill>
              <a:schemeClr val="bg1"/>
            </a:solidFill>
          </a:endParaRPr>
        </a:p>
      </cdr:txBody>
    </cdr:sp>
  </cdr:relSizeAnchor>
  <cdr:relSizeAnchor xmlns:cdr="http://schemas.openxmlformats.org/drawingml/2006/chartDrawing">
    <cdr:from>
      <cdr:x>0.6563</cdr:x>
      <cdr:y>0.59624</cdr:y>
    </cdr:from>
    <cdr:to>
      <cdr:x>0.75117</cdr:x>
      <cdr:y>0.64163</cdr:y>
    </cdr:to>
    <cdr:sp macro="" textlink="">
      <cdr:nvSpPr>
        <cdr:cNvPr id="13" name="TextBox 12"/>
        <cdr:cNvSpPr txBox="1"/>
      </cdr:nvSpPr>
      <cdr:spPr>
        <a:xfrm xmlns:a="http://schemas.openxmlformats.org/drawingml/2006/main">
          <a:off x="4019579" y="3628990"/>
          <a:ext cx="581038" cy="2762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a:solidFill>
                <a:schemeClr val="bg1"/>
              </a:solidFill>
              <a:sym typeface="Wingdings"/>
            </a:rPr>
            <a:t> </a:t>
          </a:r>
          <a:r>
            <a:rPr lang="en-US" sz="1400" b="1">
              <a:solidFill>
                <a:schemeClr val="bg1"/>
              </a:solidFill>
              <a:sym typeface="Wingdings"/>
            </a:rPr>
            <a:t>7%</a:t>
          </a:r>
          <a:endParaRPr lang="en-US" sz="1400" b="1">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0.03674</cdr:x>
      <cdr:y>0.03472</cdr:y>
    </cdr:from>
    <cdr:to>
      <cdr:x>0.96383</cdr:x>
      <cdr:y>0.59722</cdr:y>
    </cdr:to>
    <cdr:sp macro="" textlink="">
      <cdr:nvSpPr>
        <cdr:cNvPr id="3" name="Rectangle 2"/>
        <cdr:cNvSpPr/>
      </cdr:nvSpPr>
      <cdr:spPr>
        <a:xfrm xmlns:a="http://schemas.openxmlformats.org/drawingml/2006/main">
          <a:off x="167971" y="95244"/>
          <a:ext cx="4238655" cy="154305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0.5485</cdr:x>
      <cdr:y>0.65512</cdr:y>
    </cdr:from>
    <cdr:to>
      <cdr:x>0.63216</cdr:x>
      <cdr:y>0.78535</cdr:y>
    </cdr:to>
    <cdr:sp macro="" textlink="">
      <cdr:nvSpPr>
        <cdr:cNvPr id="4" name="TextBox 3"/>
        <cdr:cNvSpPr txBox="1"/>
      </cdr:nvSpPr>
      <cdr:spPr>
        <a:xfrm xmlns:a="http://schemas.openxmlformats.org/drawingml/2006/main">
          <a:off x="2911852" y="1788039"/>
          <a:ext cx="444130" cy="3554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solidFill>
                <a:schemeClr val="bg1"/>
              </a:solidFill>
            </a:rPr>
            <a:t>82</a:t>
          </a:r>
          <a:endParaRPr lang="en-US" sz="1800" dirty="0">
            <a:solidFill>
              <a:schemeClr val="bg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0.53137</cdr:x>
      <cdr:y>0.79701</cdr:y>
    </cdr:from>
    <cdr:to>
      <cdr:x>0.65683</cdr:x>
      <cdr:y>1</cdr:y>
    </cdr:to>
    <cdr:sp macro="" textlink="">
      <cdr:nvSpPr>
        <cdr:cNvPr id="2" name="TextBox 1"/>
        <cdr:cNvSpPr txBox="1"/>
      </cdr:nvSpPr>
      <cdr:spPr>
        <a:xfrm xmlns:a="http://schemas.openxmlformats.org/drawingml/2006/main">
          <a:off x="3872752" y="359036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0.52122</cdr:x>
      <cdr:y>0.73555</cdr:y>
    </cdr:from>
    <cdr:to>
      <cdr:x>0.56908</cdr:x>
      <cdr:y>0.8028</cdr:y>
    </cdr:to>
    <cdr:sp macro="" textlink="">
      <cdr:nvSpPr>
        <cdr:cNvPr id="2" name="TextBox 1"/>
        <cdr:cNvSpPr txBox="1"/>
      </cdr:nvSpPr>
      <cdr:spPr>
        <a:xfrm xmlns:a="http://schemas.openxmlformats.org/drawingml/2006/main">
          <a:off x="3983019" y="3286076"/>
          <a:ext cx="365760" cy="30044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solidFill>
                <a:srgbClr val="060502"/>
              </a:solidFill>
            </a:rPr>
            <a:t>4</a:t>
          </a:r>
          <a:endParaRPr lang="en-US" sz="1800" dirty="0">
            <a:solidFill>
              <a:srgbClr val="060502"/>
            </a:solidFill>
          </a:endParaRPr>
        </a:p>
      </cdr:txBody>
    </cdr:sp>
  </cdr:relSizeAnchor>
  <cdr:relSizeAnchor xmlns:cdr="http://schemas.openxmlformats.org/drawingml/2006/chartDrawing">
    <cdr:from>
      <cdr:x>0.73504</cdr:x>
      <cdr:y>0.74561</cdr:y>
    </cdr:from>
    <cdr:to>
      <cdr:x>0.78632</cdr:x>
      <cdr:y>0.82749</cdr:y>
    </cdr:to>
    <cdr:sp macro="" textlink="">
      <cdr:nvSpPr>
        <cdr:cNvPr id="3" name="TextBox 2"/>
        <cdr:cNvSpPr txBox="1"/>
      </cdr:nvSpPr>
      <cdr:spPr>
        <a:xfrm xmlns:a="http://schemas.openxmlformats.org/drawingml/2006/main">
          <a:off x="5617029" y="3331028"/>
          <a:ext cx="391885" cy="3657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t>1</a:t>
          </a:r>
          <a:endParaRPr lang="en-US" sz="1800" dirty="0"/>
        </a:p>
      </cdr:txBody>
    </cdr:sp>
  </cdr:relSizeAnchor>
  <cdr:relSizeAnchor xmlns:cdr="http://schemas.openxmlformats.org/drawingml/2006/chartDrawing">
    <cdr:from>
      <cdr:x>0.71795</cdr:x>
      <cdr:y>0.78655</cdr:y>
    </cdr:from>
    <cdr:to>
      <cdr:x>0.74701</cdr:x>
      <cdr:y>0.83626</cdr:y>
    </cdr:to>
    <cdr:sp macro="" textlink="">
      <cdr:nvSpPr>
        <cdr:cNvPr id="5" name="Straight Arrow Connector 4"/>
        <cdr:cNvSpPr/>
      </cdr:nvSpPr>
      <cdr:spPr>
        <a:xfrm xmlns:a="http://schemas.openxmlformats.org/drawingml/2006/main" flipH="1">
          <a:off x="5486399" y="3513908"/>
          <a:ext cx="222069" cy="222067"/>
        </a:xfrm>
        <a:prstGeom xmlns:a="http://schemas.openxmlformats.org/drawingml/2006/main" prst="straightConnector1">
          <a:avLst/>
        </a:prstGeom>
        <a:ln xmlns:a="http://schemas.openxmlformats.org/drawingml/2006/main">
          <a:solidFill>
            <a:srgbClr val="030809"/>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cdr:x>
      <cdr:y>0.66959</cdr:y>
    </cdr:from>
    <cdr:to>
      <cdr:x>0.51966</cdr:x>
      <cdr:y>0.87427</cdr:y>
    </cdr:to>
    <cdr:sp macro="" textlink="">
      <cdr:nvSpPr>
        <cdr:cNvPr id="6" name="TextBox 5"/>
        <cdr:cNvSpPr txBox="1"/>
      </cdr:nvSpPr>
      <cdr:spPr>
        <a:xfrm xmlns:a="http://schemas.openxmlformats.org/drawingml/2006/main">
          <a:off x="3056709" y="299139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0.49623</cdr:x>
      <cdr:y>0.7856</cdr:y>
    </cdr:from>
    <cdr:to>
      <cdr:x>0.52529</cdr:x>
      <cdr:y>0.83531</cdr:y>
    </cdr:to>
    <cdr:sp macro="" textlink="">
      <cdr:nvSpPr>
        <cdr:cNvPr id="7" name="Straight Arrow Connector 6"/>
        <cdr:cNvSpPr/>
      </cdr:nvSpPr>
      <cdr:spPr>
        <a:xfrm xmlns:a="http://schemas.openxmlformats.org/drawingml/2006/main" flipH="1">
          <a:off x="3792071" y="3509682"/>
          <a:ext cx="222069" cy="222067"/>
        </a:xfrm>
        <a:prstGeom xmlns:a="http://schemas.openxmlformats.org/drawingml/2006/main" prst="straightConnector1">
          <a:avLst/>
        </a:prstGeom>
        <a:noFill xmlns:a="http://schemas.openxmlformats.org/drawingml/2006/main"/>
        <a:ln xmlns:a="http://schemas.openxmlformats.org/drawingml/2006/main" w="25400" cap="flat" cmpd="sng" algn="ctr">
          <a:solidFill>
            <a:srgbClr val="030809"/>
          </a:solidFill>
          <a:prstDash val="solid"/>
          <a:tailEnd type="arrow"/>
        </a:ln>
        <a:effectLst xmlns:a="http://schemas.openxmlformats.org/drawingml/2006/main">
          <a:outerShdw blurRad="40000" dist="20000" dir="5400000" rotWithShape="0">
            <a:srgbClr val="000000">
              <a:alpha val="38000"/>
            </a:srgbClr>
          </a:outerShdw>
        </a:effectLst>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513F20"/>
              </a:solidFill>
              <a:latin typeface="Arial"/>
            </a:defRPr>
          </a:lvl1pPr>
          <a:lvl2pPr marL="457200" indent="0">
            <a:defRPr sz="1100">
              <a:solidFill>
                <a:srgbClr val="513F20"/>
              </a:solidFill>
              <a:latin typeface="Arial"/>
            </a:defRPr>
          </a:lvl2pPr>
          <a:lvl3pPr marL="914400" indent="0">
            <a:defRPr sz="1100">
              <a:solidFill>
                <a:srgbClr val="513F20"/>
              </a:solidFill>
              <a:latin typeface="Arial"/>
            </a:defRPr>
          </a:lvl3pPr>
          <a:lvl4pPr marL="1371600" indent="0">
            <a:defRPr sz="1100">
              <a:solidFill>
                <a:srgbClr val="513F20"/>
              </a:solidFill>
              <a:latin typeface="Arial"/>
            </a:defRPr>
          </a:lvl4pPr>
          <a:lvl5pPr marL="1828800" indent="0">
            <a:defRPr sz="1100">
              <a:solidFill>
                <a:srgbClr val="513F20"/>
              </a:solidFill>
              <a:latin typeface="Arial"/>
            </a:defRPr>
          </a:lvl5pPr>
          <a:lvl6pPr marL="2286000" indent="0">
            <a:defRPr sz="1100">
              <a:solidFill>
                <a:srgbClr val="513F20"/>
              </a:solidFill>
              <a:latin typeface="Arial"/>
            </a:defRPr>
          </a:lvl6pPr>
          <a:lvl7pPr marL="2743200" indent="0">
            <a:defRPr sz="1100">
              <a:solidFill>
                <a:srgbClr val="513F20"/>
              </a:solidFill>
              <a:latin typeface="Arial"/>
            </a:defRPr>
          </a:lvl7pPr>
          <a:lvl8pPr marL="3200400" indent="0">
            <a:defRPr sz="1100">
              <a:solidFill>
                <a:srgbClr val="513F20"/>
              </a:solidFill>
              <a:latin typeface="Arial"/>
            </a:defRPr>
          </a:lvl8pPr>
          <a:lvl9pPr marL="3657600" indent="0">
            <a:defRPr sz="1100">
              <a:solidFill>
                <a:srgbClr val="513F20"/>
              </a:solidFill>
              <a:latin typeface="Arial"/>
            </a:defRPr>
          </a:lvl9pPr>
        </a:lstStyle>
        <a:p xmlns:a="http://schemas.openxmlformats.org/drawingml/2006/main">
          <a:endParaRPr lang="en-US"/>
        </a:p>
      </cdr:txBody>
    </cdr:sp>
  </cdr:relSizeAnchor>
  <cdr:relSizeAnchor xmlns:cdr="http://schemas.openxmlformats.org/drawingml/2006/chartDrawing">
    <cdr:from>
      <cdr:x>0.93604</cdr:x>
      <cdr:y>0.7923</cdr:y>
    </cdr:from>
    <cdr:to>
      <cdr:x>0.9651</cdr:x>
      <cdr:y>0.84201</cdr:y>
    </cdr:to>
    <cdr:sp macro="" textlink="">
      <cdr:nvSpPr>
        <cdr:cNvPr id="8" name="Straight Arrow Connector 7"/>
        <cdr:cNvSpPr/>
      </cdr:nvSpPr>
      <cdr:spPr>
        <a:xfrm xmlns:a="http://schemas.openxmlformats.org/drawingml/2006/main" flipH="1">
          <a:off x="7152968" y="3539613"/>
          <a:ext cx="222070" cy="222079"/>
        </a:xfrm>
        <a:prstGeom xmlns:a="http://schemas.openxmlformats.org/drawingml/2006/main" prst="straightConnector1">
          <a:avLst/>
        </a:prstGeom>
        <a:noFill xmlns:a="http://schemas.openxmlformats.org/drawingml/2006/main"/>
        <a:ln xmlns:a="http://schemas.openxmlformats.org/drawingml/2006/main" w="25400" cap="flat" cmpd="sng" algn="ctr">
          <a:solidFill>
            <a:srgbClr val="030809"/>
          </a:solidFill>
          <a:prstDash val="solid"/>
          <a:tailEnd type="arrow"/>
        </a:ln>
        <a:effectLst xmlns:a="http://schemas.openxmlformats.org/drawingml/2006/main">
          <a:outerShdw blurRad="40000" dist="20000" dir="5400000" rotWithShape="0">
            <a:srgbClr val="000000">
              <a:alpha val="38000"/>
            </a:srgbClr>
          </a:outerShdw>
        </a:effectLst>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rgbClr val="000000"/>
              </a:solidFill>
              <a:latin typeface="Arial"/>
            </a:defRPr>
          </a:lvl1pPr>
          <a:lvl2pPr marL="457200" indent="0">
            <a:defRPr sz="1100">
              <a:solidFill>
                <a:srgbClr val="000000"/>
              </a:solidFill>
              <a:latin typeface="Arial"/>
            </a:defRPr>
          </a:lvl2pPr>
          <a:lvl3pPr marL="914400" indent="0">
            <a:defRPr sz="1100">
              <a:solidFill>
                <a:srgbClr val="000000"/>
              </a:solidFill>
              <a:latin typeface="Arial"/>
            </a:defRPr>
          </a:lvl3pPr>
          <a:lvl4pPr marL="1371600" indent="0">
            <a:defRPr sz="1100">
              <a:solidFill>
                <a:srgbClr val="000000"/>
              </a:solidFill>
              <a:latin typeface="Arial"/>
            </a:defRPr>
          </a:lvl4pPr>
          <a:lvl5pPr marL="1828800" indent="0">
            <a:defRPr sz="1100">
              <a:solidFill>
                <a:srgbClr val="000000"/>
              </a:solidFill>
              <a:latin typeface="Arial"/>
            </a:defRPr>
          </a:lvl5pPr>
          <a:lvl6pPr marL="2286000" indent="0">
            <a:defRPr sz="1100">
              <a:solidFill>
                <a:srgbClr val="000000"/>
              </a:solidFill>
              <a:latin typeface="Arial"/>
            </a:defRPr>
          </a:lvl6pPr>
          <a:lvl7pPr marL="2743200" indent="0">
            <a:defRPr sz="1100">
              <a:solidFill>
                <a:srgbClr val="000000"/>
              </a:solidFill>
              <a:latin typeface="Arial"/>
            </a:defRPr>
          </a:lvl7pPr>
          <a:lvl8pPr marL="3200400" indent="0">
            <a:defRPr sz="1100">
              <a:solidFill>
                <a:srgbClr val="000000"/>
              </a:solidFill>
              <a:latin typeface="Arial"/>
            </a:defRPr>
          </a:lvl8pPr>
          <a:lvl9pPr marL="3657600" indent="0">
            <a:defRPr sz="1100">
              <a:solidFill>
                <a:srgbClr val="000000"/>
              </a:solidFill>
              <a:latin typeface="Arial"/>
            </a:defRPr>
          </a:lvl9pPr>
        </a:lstStyle>
        <a:p xmlns:a="http://schemas.openxmlformats.org/drawingml/2006/main">
          <a:endParaRPr lang="en-US"/>
        </a:p>
      </cdr:txBody>
    </cdr:sp>
  </cdr:relSizeAnchor>
</c:userShapes>
</file>

<file path=ppt/drawings/drawing6.xml><?xml version="1.0" encoding="utf-8"?>
<c:userShapes xmlns:c="http://schemas.openxmlformats.org/drawingml/2006/chart">
  <cdr:relSizeAnchor xmlns:cdr="http://schemas.openxmlformats.org/drawingml/2006/chartDrawing">
    <cdr:from>
      <cdr:x>0.21773</cdr:x>
      <cdr:y>0.88419</cdr:y>
    </cdr:from>
    <cdr:to>
      <cdr:x>0.36126</cdr:x>
      <cdr:y>0.96401</cdr:y>
    </cdr:to>
    <cdr:sp macro="" textlink="">
      <cdr:nvSpPr>
        <cdr:cNvPr id="2" name="TextBox 1"/>
        <cdr:cNvSpPr txBox="1"/>
      </cdr:nvSpPr>
      <cdr:spPr>
        <a:xfrm xmlns:a="http://schemas.openxmlformats.org/drawingml/2006/main">
          <a:off x="1333503" y="5381600"/>
          <a:ext cx="879036" cy="485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Assistant</a:t>
          </a:r>
        </a:p>
        <a:p xmlns:a="http://schemas.openxmlformats.org/drawingml/2006/main">
          <a:r>
            <a:rPr lang="en-US" sz="1200" b="1" baseline="0">
              <a:solidFill>
                <a:sysClr val="windowText" lastClr="000000"/>
              </a:solidFill>
            </a:rPr>
            <a:t>Professor</a:t>
          </a:r>
        </a:p>
      </cdr:txBody>
    </cdr:sp>
  </cdr:relSizeAnchor>
  <cdr:relSizeAnchor xmlns:cdr="http://schemas.openxmlformats.org/drawingml/2006/chartDrawing">
    <cdr:from>
      <cdr:x>0.35925</cdr:x>
      <cdr:y>0.88419</cdr:y>
    </cdr:from>
    <cdr:to>
      <cdr:x>0.50466</cdr:x>
      <cdr:y>0.98279</cdr:y>
    </cdr:to>
    <cdr:sp macro="" textlink="">
      <cdr:nvSpPr>
        <cdr:cNvPr id="3" name="TextBox 2"/>
        <cdr:cNvSpPr txBox="1"/>
      </cdr:nvSpPr>
      <cdr:spPr>
        <a:xfrm xmlns:a="http://schemas.openxmlformats.org/drawingml/2006/main">
          <a:off x="2200254" y="5381600"/>
          <a:ext cx="890598" cy="60012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Associate</a:t>
          </a:r>
        </a:p>
        <a:p xmlns:a="http://schemas.openxmlformats.org/drawingml/2006/main">
          <a:r>
            <a:rPr lang="en-US" sz="1200" b="1">
              <a:solidFill>
                <a:sysClr val="windowText" lastClr="000000"/>
              </a:solidFill>
            </a:rPr>
            <a:t>Professor</a:t>
          </a:r>
        </a:p>
      </cdr:txBody>
    </cdr:sp>
  </cdr:relSizeAnchor>
  <cdr:relSizeAnchor xmlns:cdr="http://schemas.openxmlformats.org/drawingml/2006/chartDrawing">
    <cdr:from>
      <cdr:x>0.50544</cdr:x>
      <cdr:y>0.88419</cdr:y>
    </cdr:from>
    <cdr:to>
      <cdr:x>0.6622</cdr:x>
      <cdr:y>0.9421</cdr:y>
    </cdr:to>
    <cdr:sp macro="" textlink="">
      <cdr:nvSpPr>
        <cdr:cNvPr id="4" name="TextBox 3"/>
        <cdr:cNvSpPr txBox="1"/>
      </cdr:nvSpPr>
      <cdr:spPr>
        <a:xfrm xmlns:a="http://schemas.openxmlformats.org/drawingml/2006/main">
          <a:off x="3095604" y="5381600"/>
          <a:ext cx="960063" cy="3524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Professor I</a:t>
          </a:r>
        </a:p>
      </cdr:txBody>
    </cdr:sp>
  </cdr:relSizeAnchor>
  <cdr:relSizeAnchor xmlns:cdr="http://schemas.openxmlformats.org/drawingml/2006/chartDrawing">
    <cdr:from>
      <cdr:x>0.64697</cdr:x>
      <cdr:y>0.88419</cdr:y>
    </cdr:from>
    <cdr:to>
      <cdr:x>0.77916</cdr:x>
      <cdr:y>0.96244</cdr:y>
    </cdr:to>
    <cdr:sp macro="" textlink="">
      <cdr:nvSpPr>
        <cdr:cNvPr id="5" name="TextBox 4"/>
        <cdr:cNvSpPr txBox="1"/>
      </cdr:nvSpPr>
      <cdr:spPr>
        <a:xfrm xmlns:a="http://schemas.openxmlformats.org/drawingml/2006/main">
          <a:off x="3962415" y="5381600"/>
          <a:ext cx="809609" cy="4762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a:solidFill>
                <a:sysClr val="windowText" lastClr="000000"/>
              </a:solidFill>
            </a:rPr>
            <a:t>Professor II</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charset="0"/>
                <a:ea typeface="+mn-ea"/>
              </a:defRPr>
            </a:lvl1pPr>
          </a:lstStyle>
          <a:p>
            <a:pPr>
              <a:defRPr/>
            </a:pPr>
            <a:endParaRPr lang="en-US"/>
          </a:p>
        </p:txBody>
      </p:sp>
      <p:sp>
        <p:nvSpPr>
          <p:cNvPr id="2662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ea typeface="+mn-ea"/>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charset="0"/>
                <a:ea typeface="+mn-ea"/>
              </a:defRPr>
            </a:lvl1pPr>
          </a:lstStyle>
          <a:p>
            <a:pPr>
              <a:defRPr/>
            </a:pPr>
            <a:endParaRPr lang="en-US"/>
          </a:p>
        </p:txBody>
      </p:sp>
      <p:sp>
        <p:nvSpPr>
          <p:cNvPr id="2663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ea typeface="MS PGothic" pitchFamily="34" charset="-128"/>
              </a:defRPr>
            </a:lvl1pPr>
          </a:lstStyle>
          <a:p>
            <a:pPr>
              <a:defRPr/>
            </a:pPr>
            <a:fld id="{14C9714B-B70A-4F4C-9293-0FDF6954DC3E}" type="slidenum">
              <a:rPr lang="en-US"/>
              <a:pPr>
                <a:defRPr/>
              </a:pPr>
              <a:t>‹#›</a:t>
            </a:fld>
            <a:endParaRPr lang="en-US"/>
          </a:p>
        </p:txBody>
      </p:sp>
    </p:spTree>
    <p:extLst>
      <p:ext uri="{BB962C8B-B14F-4D97-AF65-F5344CB8AC3E}">
        <p14:creationId xmlns:p14="http://schemas.microsoft.com/office/powerpoint/2010/main" val="40389418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1042E85-0C7A-48A6-A8E7-7BB245E96930}" type="slidenum">
              <a:rPr lang="en-US" smtClean="0">
                <a:latin typeface="Arial" pitchFamily="34" charset="0"/>
                <a:ea typeface="ＭＳ Ｐゴシック" pitchFamily="34" charset="-128"/>
              </a:rPr>
              <a:pPr/>
              <a:t>1</a:t>
            </a:fld>
            <a:endParaRPr lang="en-US" smtClean="0">
              <a:latin typeface="Arial" pitchFamily="34" charset="0"/>
              <a:ea typeface="ＭＳ Ｐゴシック" pitchFamily="34"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a:p>
            <a:pPr eaLnBrk="1" hangingPunct="1"/>
            <a:endParaRPr lang="en-US" smtClean="0">
              <a:latin typeface="Arial" pitchFamily="34" charset="0"/>
            </a:endParaRPr>
          </a:p>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baseline="0" dirty="0" smtClean="0">
              <a:latin typeface="Arial" pitchFamily="34" charset="0"/>
            </a:endParaRPr>
          </a:p>
        </p:txBody>
      </p:sp>
      <p:sp>
        <p:nvSpPr>
          <p:cNvPr id="56324" name="Slide Number Placeholder 3"/>
          <p:cNvSpPr>
            <a:spLocks noGrp="1"/>
          </p:cNvSpPr>
          <p:nvPr>
            <p:ph type="sldNum" sz="quarter" idx="5"/>
          </p:nvPr>
        </p:nvSpPr>
        <p:spPr>
          <a:noFill/>
        </p:spPr>
        <p:txBody>
          <a:bodyPr/>
          <a:lstStyle/>
          <a:p>
            <a:fld id="{1306867B-66E9-4F77-A562-71077C053650}" type="slidenum">
              <a:rPr lang="en-US" smtClean="0">
                <a:latin typeface="Arial" pitchFamily="34" charset="0"/>
                <a:ea typeface="ＭＳ Ｐゴシック" pitchFamily="34" charset="-128"/>
                <a:cs typeface="Arial" pitchFamily="34" charset="0"/>
              </a:rPr>
              <a:pPr/>
              <a:t>12</a:t>
            </a:fld>
            <a:endParaRPr 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baseline="0" dirty="0" smtClean="0">
              <a:latin typeface="Arial" pitchFamily="34" charset="0"/>
            </a:endParaRPr>
          </a:p>
        </p:txBody>
      </p:sp>
      <p:sp>
        <p:nvSpPr>
          <p:cNvPr id="56324" name="Slide Number Placeholder 3"/>
          <p:cNvSpPr>
            <a:spLocks noGrp="1"/>
          </p:cNvSpPr>
          <p:nvPr>
            <p:ph type="sldNum" sz="quarter" idx="5"/>
          </p:nvPr>
        </p:nvSpPr>
        <p:spPr>
          <a:noFill/>
        </p:spPr>
        <p:txBody>
          <a:bodyPr/>
          <a:lstStyle/>
          <a:p>
            <a:fld id="{1306867B-66E9-4F77-A562-71077C053650}" type="slidenum">
              <a:rPr lang="en-US" smtClean="0">
                <a:latin typeface="Arial" pitchFamily="34" charset="0"/>
                <a:ea typeface="ＭＳ Ｐゴシック" pitchFamily="34" charset="-128"/>
                <a:cs typeface="Arial" pitchFamily="34" charset="0"/>
              </a:rPr>
              <a:pPr/>
              <a:t>13</a:t>
            </a:fld>
            <a:endParaRPr 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6324" name="Slide Number Placeholder 3"/>
          <p:cNvSpPr>
            <a:spLocks noGrp="1"/>
          </p:cNvSpPr>
          <p:nvPr>
            <p:ph type="sldNum" sz="quarter" idx="5"/>
          </p:nvPr>
        </p:nvSpPr>
        <p:spPr>
          <a:noFill/>
        </p:spPr>
        <p:txBody>
          <a:bodyPr/>
          <a:lstStyle/>
          <a:p>
            <a:fld id="{1306867B-66E9-4F77-A562-71077C053650}" type="slidenum">
              <a:rPr lang="en-US" smtClean="0">
                <a:latin typeface="Arial" pitchFamily="34" charset="0"/>
                <a:ea typeface="ＭＳ Ｐゴシック" pitchFamily="34" charset="-128"/>
                <a:cs typeface="Arial" pitchFamily="34" charset="0"/>
              </a:rPr>
              <a:pPr/>
              <a:t>14</a:t>
            </a:fld>
            <a:endParaRPr 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6324" name="Slide Number Placeholder 3"/>
          <p:cNvSpPr>
            <a:spLocks noGrp="1"/>
          </p:cNvSpPr>
          <p:nvPr>
            <p:ph type="sldNum" sz="quarter" idx="5"/>
          </p:nvPr>
        </p:nvSpPr>
        <p:spPr>
          <a:noFill/>
        </p:spPr>
        <p:txBody>
          <a:bodyPr/>
          <a:lstStyle/>
          <a:p>
            <a:fld id="{1306867B-66E9-4F77-A562-71077C053650}" type="slidenum">
              <a:rPr lang="en-US" smtClean="0">
                <a:latin typeface="Arial" pitchFamily="34" charset="0"/>
                <a:ea typeface="ＭＳ Ｐゴシック" pitchFamily="34" charset="-128"/>
                <a:cs typeface="Arial" pitchFamily="34" charset="0"/>
              </a:rPr>
              <a:pPr/>
              <a:t>15</a:t>
            </a:fld>
            <a:endParaRPr lang="en-US" smtClean="0">
              <a:latin typeface="Arial" pitchFamily="34" charset="0"/>
              <a:ea typeface="ＭＳ Ｐゴシック" pitchFamily="34" charset="-128"/>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
        <p:nvSpPr>
          <p:cNvPr id="38916" name="Slide Number Placeholder 3"/>
          <p:cNvSpPr>
            <a:spLocks noGrp="1"/>
          </p:cNvSpPr>
          <p:nvPr>
            <p:ph type="sldNum" sz="quarter" idx="5"/>
          </p:nvPr>
        </p:nvSpPr>
        <p:spPr>
          <a:noFill/>
          <a:ln>
            <a:miter lim="800000"/>
            <a:headEnd/>
            <a:tailEnd/>
          </a:ln>
        </p:spPr>
        <p:txBody>
          <a:bodyPr/>
          <a:lstStyle/>
          <a:p>
            <a:fld id="{7B05B63E-1445-40D2-B270-91CBCC42EC50}" type="slidenum">
              <a:rPr lang="en-US" smtClean="0"/>
              <a:pPr/>
              <a:t>19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pPr eaLnBrk="1" hangingPunct="1"/>
            <a:endParaRPr lang="en-US" dirty="0" smtClean="0"/>
          </a:p>
        </p:txBody>
      </p:sp>
      <p:sp>
        <p:nvSpPr>
          <p:cNvPr id="38916" name="Slide Number Placeholder 3"/>
          <p:cNvSpPr>
            <a:spLocks noGrp="1"/>
          </p:cNvSpPr>
          <p:nvPr>
            <p:ph type="sldNum" sz="quarter" idx="5"/>
          </p:nvPr>
        </p:nvSpPr>
        <p:spPr>
          <a:noFill/>
          <a:ln>
            <a:miter lim="800000"/>
            <a:headEnd/>
            <a:tailEnd/>
          </a:ln>
        </p:spPr>
        <p:txBody>
          <a:bodyPr/>
          <a:lstStyle/>
          <a:p>
            <a:fld id="{7B05B63E-1445-40D2-B270-91CBCC42EC50}" type="slidenum">
              <a:rPr lang="en-US" smtClean="0">
                <a:solidFill>
                  <a:prstClr val="black"/>
                </a:solidFill>
              </a:rPr>
              <a:pPr/>
              <a:t>21</a:t>
            </a:fld>
            <a:endParaRPr lang="en-US"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414A4-F56C-4F57-83C7-64B7DB2CC21C}" type="slidenum">
              <a:rPr lang="en-US" smtClean="0"/>
              <a:pPr/>
              <a:t>22</a:t>
            </a:fld>
            <a:endParaRPr lang="en-US"/>
          </a:p>
        </p:txBody>
      </p:sp>
    </p:spTree>
    <p:extLst>
      <p:ext uri="{BB962C8B-B14F-4D97-AF65-F5344CB8AC3E}">
        <p14:creationId xmlns:p14="http://schemas.microsoft.com/office/powerpoint/2010/main" val="250343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latin typeface="Arial" pitchFamily="34" charset="0"/>
            </a:endParaRPr>
          </a:p>
        </p:txBody>
      </p:sp>
      <p:sp>
        <p:nvSpPr>
          <p:cNvPr id="49156" name="Slide Number Placeholder 3"/>
          <p:cNvSpPr>
            <a:spLocks noGrp="1"/>
          </p:cNvSpPr>
          <p:nvPr>
            <p:ph type="sldNum" sz="quarter" idx="5"/>
          </p:nvPr>
        </p:nvSpPr>
        <p:spPr>
          <a:noFill/>
        </p:spPr>
        <p:txBody>
          <a:bodyPr/>
          <a:lstStyle/>
          <a:p>
            <a:fld id="{786AB207-4106-41B8-9C89-B2DED37288A3}" type="slidenum">
              <a:rPr lang="en-US" smtClean="0">
                <a:latin typeface="Arial" pitchFamily="34" charset="0"/>
                <a:ea typeface="ＭＳ Ｐゴシック" pitchFamily="34" charset="-128"/>
              </a:rPr>
              <a:pPr/>
              <a:t>4</a:t>
            </a:fld>
            <a:endParaRPr lang="en-US" smtClean="0">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solidFill>
                  <a:prstClr val="black"/>
                </a:solidFill>
              </a:rPr>
              <a:pPr>
                <a:defRPr/>
              </a:pPr>
              <a:t>23</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latin typeface="Arial" pitchFamily="34" charset="0"/>
            </a:endParaRPr>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solidFill>
                  <a:prstClr val="black"/>
                </a:solidFill>
              </a:rPr>
              <a:pPr>
                <a:defRPr/>
              </a:pPr>
              <a:t>24</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solidFill>
                  <a:prstClr val="black"/>
                </a:solidFill>
              </a:rPr>
              <a:pPr>
                <a:defRPr/>
              </a:pPr>
              <a:t>25</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414A4-F56C-4F57-83C7-64B7DB2CC21C}" type="slidenum">
              <a:rPr lang="en-US" smtClean="0"/>
              <a:pPr/>
              <a:t>26</a:t>
            </a:fld>
            <a:endParaRPr lang="en-US"/>
          </a:p>
        </p:txBody>
      </p:sp>
    </p:spTree>
    <p:extLst>
      <p:ext uri="{BB962C8B-B14F-4D97-AF65-F5344CB8AC3E}">
        <p14:creationId xmlns:p14="http://schemas.microsoft.com/office/powerpoint/2010/main" val="1765196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solidFill>
                  <a:prstClr val="black"/>
                </a:solidFill>
              </a:rPr>
              <a:pPr>
                <a:defRPr/>
              </a:pPr>
              <a:t>27</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414A4-F56C-4F57-83C7-64B7DB2CC21C}" type="slidenum">
              <a:rPr lang="en-US" smtClean="0"/>
              <a:pPr/>
              <a:t>28</a:t>
            </a:fld>
            <a:endParaRPr lang="en-US"/>
          </a:p>
        </p:txBody>
      </p:sp>
    </p:spTree>
    <p:extLst>
      <p:ext uri="{BB962C8B-B14F-4D97-AF65-F5344CB8AC3E}">
        <p14:creationId xmlns:p14="http://schemas.microsoft.com/office/powerpoint/2010/main" val="3770375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414A4-F56C-4F57-83C7-64B7DB2CC21C}" type="slidenum">
              <a:rPr lang="en-US" smtClean="0"/>
              <a:pPr/>
              <a:t>29</a:t>
            </a:fld>
            <a:endParaRPr lang="en-US"/>
          </a:p>
        </p:txBody>
      </p:sp>
    </p:spTree>
    <p:extLst>
      <p:ext uri="{BB962C8B-B14F-4D97-AF65-F5344CB8AC3E}">
        <p14:creationId xmlns:p14="http://schemas.microsoft.com/office/powerpoint/2010/main" val="1009932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solidFill>
                  <a:prstClr val="black"/>
                </a:solidFill>
              </a:rPr>
              <a:pPr>
                <a:defRPr/>
              </a:pPr>
              <a:t>30</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AB414A4-F56C-4F57-83C7-64B7DB2CC21C}" type="slidenum">
              <a:rPr lang="en-US" smtClean="0"/>
              <a:pPr/>
              <a:t>31</a:t>
            </a:fld>
            <a:endParaRPr lang="en-US"/>
          </a:p>
        </p:txBody>
      </p:sp>
    </p:spTree>
    <p:extLst>
      <p:ext uri="{BB962C8B-B14F-4D97-AF65-F5344CB8AC3E}">
        <p14:creationId xmlns:p14="http://schemas.microsoft.com/office/powerpoint/2010/main" val="3323335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4AB414A4-F56C-4F57-83C7-64B7DB2CC21C}" type="slidenum">
              <a:rPr lang="en-US" smtClean="0"/>
              <a:pPr/>
              <a:t>32</a:t>
            </a:fld>
            <a:endParaRPr lang="en-US"/>
          </a:p>
        </p:txBody>
      </p:sp>
    </p:spTree>
    <p:extLst>
      <p:ext uri="{BB962C8B-B14F-4D97-AF65-F5344CB8AC3E}">
        <p14:creationId xmlns:p14="http://schemas.microsoft.com/office/powerpoint/2010/main" val="2575591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0180" name="Slide Number Placeholder 3"/>
          <p:cNvSpPr>
            <a:spLocks noGrp="1"/>
          </p:cNvSpPr>
          <p:nvPr>
            <p:ph type="sldNum" sz="quarter" idx="5"/>
          </p:nvPr>
        </p:nvSpPr>
        <p:spPr>
          <a:noFill/>
        </p:spPr>
        <p:txBody>
          <a:bodyPr/>
          <a:lstStyle/>
          <a:p>
            <a:fld id="{DD184600-0F06-4413-A350-910A2F6B385D}" type="slidenum">
              <a:rPr lang="en-US" smtClean="0">
                <a:latin typeface="Arial" pitchFamily="34" charset="0"/>
                <a:ea typeface="ＭＳ Ｐゴシック" pitchFamily="34" charset="-128"/>
              </a:rPr>
              <a:pPr/>
              <a:t>5</a:t>
            </a:fld>
            <a:endParaRPr lang="en-US" smtClean="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pPr eaLnBrk="1" hangingPunct="1"/>
            <a:endParaRPr lang="en-US" dirty="0" smtClean="0"/>
          </a:p>
        </p:txBody>
      </p:sp>
      <p:sp>
        <p:nvSpPr>
          <p:cNvPr id="41988" name="Slide Number Placeholder 3"/>
          <p:cNvSpPr>
            <a:spLocks noGrp="1"/>
          </p:cNvSpPr>
          <p:nvPr>
            <p:ph type="sldNum" sz="quarter" idx="5"/>
          </p:nvPr>
        </p:nvSpPr>
        <p:spPr>
          <a:noFill/>
          <a:ln>
            <a:miter lim="800000"/>
            <a:headEnd/>
            <a:tailEnd/>
          </a:ln>
        </p:spPr>
        <p:txBody>
          <a:bodyPr/>
          <a:lstStyle/>
          <a:p>
            <a:fld id="{AF4C4F5F-9229-4AA6-8D1E-E6E80EC0C2C2}" type="slidenum">
              <a:rPr lang="en-US" smtClean="0">
                <a:solidFill>
                  <a:prstClr val="black"/>
                </a:solidFill>
              </a:rPr>
              <a:pPr/>
              <a:t>34</a:t>
            </a:fld>
            <a:endParaRPr lang="en-US" smtClean="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solidFill>
                  <a:prstClr val="black"/>
                </a:solidFill>
              </a:rPr>
              <a:pPr>
                <a:defRPr/>
              </a:pPr>
              <a:t>35</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414A4-F56C-4F57-83C7-64B7DB2CC21C}" type="slidenum">
              <a:rPr lang="en-US" smtClean="0"/>
              <a:pPr/>
              <a:t>36</a:t>
            </a:fld>
            <a:endParaRPr lang="en-US"/>
          </a:p>
        </p:txBody>
      </p:sp>
    </p:spTree>
    <p:extLst>
      <p:ext uri="{BB962C8B-B14F-4D97-AF65-F5344CB8AC3E}">
        <p14:creationId xmlns:p14="http://schemas.microsoft.com/office/powerpoint/2010/main" val="4181045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latin typeface="Arial" pitchFamily="34" charset="0"/>
            </a:endParaRPr>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41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E27C1D4-EFDC-49B1-ADC7-B8CAB781F816}" type="slidenum">
              <a:rPr lang="en-US" smtClean="0">
                <a:latin typeface="Arial" pitchFamily="34" charset="0"/>
                <a:ea typeface="ＭＳ Ｐゴシック" pitchFamily="34" charset="-128"/>
              </a:rPr>
              <a:pPr/>
              <a:t>42</a:t>
            </a:fld>
            <a:endParaRPr lang="en-US" smtClean="0">
              <a:latin typeface="Arial" pitchFamily="34" charset="0"/>
              <a:ea typeface="ＭＳ Ｐゴシック" pitchFamily="34"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US" smtClean="0">
              <a:latin typeface="Arial" pitchFamily="34" charset="0"/>
            </a:endParaRPr>
          </a:p>
        </p:txBody>
      </p:sp>
      <p:sp>
        <p:nvSpPr>
          <p:cNvPr id="69636" name="Slide Number Placeholder 3"/>
          <p:cNvSpPr>
            <a:spLocks noGrp="1"/>
          </p:cNvSpPr>
          <p:nvPr>
            <p:ph type="sldNum" sz="quarter" idx="5"/>
          </p:nvPr>
        </p:nvSpPr>
        <p:spPr>
          <a:noFill/>
        </p:spPr>
        <p:txBody>
          <a:bodyPr/>
          <a:lstStyle/>
          <a:p>
            <a:fld id="{0BBF3FC9-8A91-40CD-BA67-AE9D27999139}" type="slidenum">
              <a:rPr lang="en-US" smtClean="0">
                <a:latin typeface="Arial" pitchFamily="34" charset="0"/>
                <a:ea typeface="ＭＳ Ｐゴシック" pitchFamily="34" charset="-128"/>
              </a:rPr>
              <a:pPr/>
              <a:t>44</a:t>
            </a:fld>
            <a:endParaRPr lang="en-US" smtClean="0">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xfrm>
            <a:off x="701675" y="4416425"/>
            <a:ext cx="5608638" cy="4183063"/>
          </a:xfrm>
          <a:noFill/>
          <a:ln/>
        </p:spPr>
        <p:txBody>
          <a:bodyPr lIns="92446" tIns="46223" rIns="92446" bIns="46223"/>
          <a:lstStyle/>
          <a:p>
            <a:endParaRPr lang="en-US" dirty="0" smtClean="0">
              <a:latin typeface="Arial" pitchFamily="34" charset="0"/>
            </a:endParaRPr>
          </a:p>
        </p:txBody>
      </p:sp>
      <p:sp>
        <p:nvSpPr>
          <p:cNvPr id="71684" name="Slide Number Placeholder 3"/>
          <p:cNvSpPr txBox="1">
            <a:spLocks noGrp="1"/>
          </p:cNvSpPr>
          <p:nvPr/>
        </p:nvSpPr>
        <p:spPr bwMode="auto">
          <a:xfrm>
            <a:off x="3970338" y="8829675"/>
            <a:ext cx="3038475" cy="465138"/>
          </a:xfrm>
          <a:prstGeom prst="rect">
            <a:avLst/>
          </a:prstGeom>
          <a:noFill/>
          <a:ln w="9525">
            <a:noFill/>
            <a:miter lim="800000"/>
            <a:headEnd/>
            <a:tailEnd/>
          </a:ln>
        </p:spPr>
        <p:txBody>
          <a:bodyPr lIns="92446" tIns="46223" rIns="92446" bIns="46223" anchor="b"/>
          <a:lstStyle/>
          <a:p>
            <a:pPr algn="r"/>
            <a:fld id="{5AC2B4D1-AA36-4BD6-AEBA-E0F7CF01315B}" type="slidenum">
              <a:rPr lang="en-US" sz="1200">
                <a:cs typeface="Arial" pitchFamily="34" charset="0"/>
              </a:rPr>
              <a:pPr algn="r"/>
              <a:t>48</a:t>
            </a:fld>
            <a:endParaRPr lang="en-US" sz="120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E27C1D4-EFDC-49B1-ADC7-B8CAB781F816}" type="slidenum">
              <a:rPr lang="en-US" smtClean="0">
                <a:latin typeface="Arial" pitchFamily="34" charset="0"/>
                <a:ea typeface="ＭＳ Ｐゴシック" pitchFamily="34" charset="-128"/>
              </a:rPr>
              <a:pPr/>
              <a:t>6</a:t>
            </a:fld>
            <a:endParaRPr lang="en-US" smtClean="0">
              <a:latin typeface="Arial" pitchFamily="34" charset="0"/>
              <a:ea typeface="ＭＳ Ｐゴシック" pitchFamily="34"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51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53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28446BA-B468-4AF1-83F7-76855C59CEB1}" type="slidenum">
              <a:rPr lang="en-US" smtClean="0">
                <a:latin typeface="Arial" pitchFamily="34" charset="0"/>
                <a:ea typeface="ＭＳ Ｐゴシック" pitchFamily="34" charset="-128"/>
              </a:rPr>
              <a:pPr/>
              <a:t>54</a:t>
            </a:fld>
            <a:endParaRPr lang="en-US" smtClean="0">
              <a:latin typeface="Arial" pitchFamily="34" charset="0"/>
              <a:ea typeface="ＭＳ Ｐゴシック" pitchFamily="34" charset="-128"/>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smtClean="0">
                <a:latin typeface="Arial" pitchFamily="34" charset="0"/>
              </a:rPr>
              <a:t>-</a:t>
            </a:r>
            <a:endParaRPr lang="en-US" dirty="0"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28446BA-B468-4AF1-83F7-76855C59CEB1}" type="slidenum">
              <a:rPr lang="en-US" smtClean="0">
                <a:latin typeface="Arial" pitchFamily="34" charset="0"/>
                <a:ea typeface="ＭＳ Ｐゴシック" pitchFamily="34" charset="-128"/>
              </a:rPr>
              <a:pPr/>
              <a:t>55</a:t>
            </a:fld>
            <a:endParaRPr lang="en-US" smtClean="0">
              <a:latin typeface="Arial" pitchFamily="34" charset="0"/>
              <a:ea typeface="ＭＳ Ｐゴシック" pitchFamily="34" charset="-128"/>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smtClean="0">
                <a:latin typeface="Arial" pitchFamily="34" charset="0"/>
              </a:rPr>
              <a:t>-</a:t>
            </a:r>
            <a:endParaRPr lang="en-US" dirty="0"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28446BA-B468-4AF1-83F7-76855C59CEB1}" type="slidenum">
              <a:rPr lang="en-US" smtClean="0">
                <a:latin typeface="Arial" pitchFamily="34" charset="0"/>
                <a:ea typeface="ＭＳ Ｐゴシック" pitchFamily="34" charset="-128"/>
              </a:rPr>
              <a:pPr/>
              <a:t>56</a:t>
            </a:fld>
            <a:endParaRPr lang="en-US" smtClean="0">
              <a:latin typeface="Arial" pitchFamily="34" charset="0"/>
              <a:ea typeface="ＭＳ Ｐゴシック" pitchFamily="34" charset="-128"/>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dirty="0" smtClean="0">
                <a:latin typeface="Arial" pitchFamily="34" charset="0"/>
              </a:rPr>
              <a:t>--</a:t>
            </a: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28446BA-B468-4AF1-83F7-76855C59CEB1}" type="slidenum">
              <a:rPr lang="en-US" smtClean="0">
                <a:latin typeface="Arial" pitchFamily="34" charset="0"/>
                <a:ea typeface="ＭＳ Ｐゴシック" pitchFamily="34" charset="-128"/>
              </a:rPr>
              <a:pPr/>
              <a:t>57</a:t>
            </a:fld>
            <a:endParaRPr lang="en-US" smtClean="0">
              <a:latin typeface="Arial" pitchFamily="34" charset="0"/>
              <a:ea typeface="ＭＳ Ｐゴシック" pitchFamily="34" charset="-128"/>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58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p>
            <a:fld id="{6B057FB1-DDC4-48F4-9F11-E05D1370D3F4}" type="slidenum">
              <a:rPr lang="en-US" smtClean="0">
                <a:latin typeface="Arial" pitchFamily="34" charset="0"/>
                <a:ea typeface="ＭＳ Ｐゴシック" pitchFamily="34" charset="-128"/>
              </a:rPr>
              <a:pPr/>
              <a:t>59</a:t>
            </a:fld>
            <a:endParaRPr lang="en-US" smtClean="0">
              <a:latin typeface="Arial" pitchFamily="34" charset="0"/>
              <a:ea typeface="ＭＳ Ｐゴシック" pitchFamily="34" charset="-128"/>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defTabSz="914350">
              <a:buFontTx/>
              <a:buChar char="-"/>
              <a:defRPr/>
            </a:pPr>
            <a:endParaRPr lang="en-US" dirty="0" smtClean="0"/>
          </a:p>
        </p:txBody>
      </p:sp>
      <p:sp>
        <p:nvSpPr>
          <p:cNvPr id="52228" name="Slide Number Placeholder 3"/>
          <p:cNvSpPr>
            <a:spLocks noGrp="1"/>
          </p:cNvSpPr>
          <p:nvPr>
            <p:ph type="sldNum" sz="quarter" idx="5"/>
          </p:nvPr>
        </p:nvSpPr>
        <p:spPr>
          <a:noFill/>
        </p:spPr>
        <p:txBody>
          <a:bodyPr/>
          <a:lstStyle/>
          <a:p>
            <a:fld id="{6FBD0275-0868-4099-A029-9589E735013B}" type="slidenum">
              <a:rPr lang="en-US" smtClean="0">
                <a:latin typeface="Arial" pitchFamily="34" charset="0"/>
                <a:ea typeface="ＭＳ Ｐゴシック" pitchFamily="34" charset="-128"/>
              </a:rPr>
              <a:pPr/>
              <a:t>7</a:t>
            </a:fld>
            <a:endParaRPr lang="en-US" smtClean="0">
              <a:latin typeface="Arial" pitchFamily="34" charset="0"/>
              <a:ea typeface="ＭＳ Ｐゴシック"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61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63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65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B414A4-F56C-4F57-83C7-64B7DB2CC21C}" type="slidenum">
              <a:rPr lang="en-US" smtClean="0"/>
              <a:pPr/>
              <a:t>66</a:t>
            </a:fld>
            <a:endParaRPr lang="en-US"/>
          </a:p>
        </p:txBody>
      </p:sp>
    </p:spTree>
    <p:extLst>
      <p:ext uri="{BB962C8B-B14F-4D97-AF65-F5344CB8AC3E}">
        <p14:creationId xmlns:p14="http://schemas.microsoft.com/office/powerpoint/2010/main" val="1009932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67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68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DV: </a:t>
            </a:r>
            <a:r>
              <a:rPr lang="en-US" baseline="0" dirty="0" err="1" smtClean="0"/>
              <a:t>SciWomen</a:t>
            </a:r>
            <a:r>
              <a:rPr lang="en-US" baseline="0" dirty="0" smtClean="0"/>
              <a:t> OASIS—should use “faculty” here?</a:t>
            </a:r>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69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70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71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72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73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74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81CC3-F957-465C-A422-DE243BA3858D}" type="slidenum">
              <a:rPr lang="en-US" smtClean="0"/>
              <a:pPr/>
              <a:t>75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E27C1D4-EFDC-49B1-ADC7-B8CAB781F816}" type="slidenum">
              <a:rPr lang="en-US" smtClean="0">
                <a:latin typeface="Arial" pitchFamily="34" charset="0"/>
                <a:ea typeface="ＭＳ Ｐゴシック" pitchFamily="34" charset="-128"/>
              </a:rPr>
              <a:pPr/>
              <a:t>76</a:t>
            </a:fld>
            <a:endParaRPr lang="en-US" smtClean="0">
              <a:latin typeface="Arial" pitchFamily="34" charset="0"/>
              <a:ea typeface="ＭＳ Ｐゴシック" pitchFamily="34"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baseline="0" dirty="0" smtClean="0">
              <a:latin typeface="Arial" pitchFamily="34" charset="0"/>
            </a:endParaRPr>
          </a:p>
          <a:p>
            <a:endParaRPr lang="en-US" baseline="0" dirty="0" smtClean="0">
              <a:latin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77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78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81</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82</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81CC3-F957-465C-A422-DE243BA3858D}" type="slidenum">
              <a:rPr lang="en-US" smtClean="0"/>
              <a:pPr/>
              <a:t>83</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630B1FD3-D9E9-4918-9AFA-4C30C68F270A}" type="slidenum">
              <a:rPr lang="en-US" smtClean="0"/>
              <a:pPr/>
              <a:t>84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9</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04C81CC3-F957-465C-A422-DE243BA3858D}" type="slidenum">
              <a:rPr lang="en-US" smtClean="0"/>
              <a:pPr/>
              <a:t>85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4C9714B-B70A-4F4C-9293-0FDF6954DC3E}" type="slidenum">
              <a:rPr lang="en-US" smtClean="0"/>
              <a:pPr>
                <a:defRPr/>
              </a:pPr>
              <a:t>86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smtClean="0">
              <a:solidFill>
                <a:srgbClr val="000000"/>
              </a:solidFill>
              <a:latin typeface="+mn-lt"/>
              <a:ea typeface="MS PGothic" pitchFamily="34" charset="-128"/>
              <a:cs typeface="Calibri"/>
            </a:endParaRPr>
          </a:p>
        </p:txBody>
      </p:sp>
      <p:sp>
        <p:nvSpPr>
          <p:cNvPr id="4" name="Slide Number Placeholder 3"/>
          <p:cNvSpPr>
            <a:spLocks noGrp="1"/>
          </p:cNvSpPr>
          <p:nvPr>
            <p:ph type="sldNum" sz="quarter" idx="10"/>
          </p:nvPr>
        </p:nvSpPr>
        <p:spPr/>
        <p:txBody>
          <a:bodyPr/>
          <a:lstStyle/>
          <a:p>
            <a:fld id="{04C81CC3-F957-465C-A422-DE243BA3858D}" type="slidenum">
              <a:rPr lang="en-US" smtClean="0"/>
              <a:pPr/>
              <a:t>87</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81CC3-F957-465C-A422-DE243BA3858D}" type="slidenum">
              <a:rPr lang="en-US" smtClean="0"/>
              <a:pPr/>
              <a:t>88</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pPr eaLnBrk="1" hangingPunct="1"/>
            <a:endParaRPr lang="en-US" dirty="0" smtClean="0"/>
          </a:p>
        </p:txBody>
      </p:sp>
      <p:sp>
        <p:nvSpPr>
          <p:cNvPr id="41988" name="Slide Number Placeholder 3"/>
          <p:cNvSpPr>
            <a:spLocks noGrp="1"/>
          </p:cNvSpPr>
          <p:nvPr>
            <p:ph type="sldNum" sz="quarter" idx="5"/>
          </p:nvPr>
        </p:nvSpPr>
        <p:spPr>
          <a:noFill/>
          <a:ln>
            <a:miter lim="800000"/>
            <a:headEnd/>
            <a:tailEnd/>
          </a:ln>
        </p:spPr>
        <p:txBody>
          <a:bodyPr/>
          <a:lstStyle/>
          <a:p>
            <a:fld id="{AF4C4F5F-9229-4AA6-8D1E-E6E80EC0C2C2}" type="slidenum">
              <a:rPr lang="en-US" smtClean="0">
                <a:solidFill>
                  <a:prstClr val="black"/>
                </a:solidFill>
              </a:rPr>
              <a:pPr/>
              <a:t>90</a:t>
            </a:fld>
            <a:endParaRPr lang="en-US" smtClean="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81CC3-F957-465C-A422-DE243BA3858D}" type="slidenum">
              <a:rPr lang="en-US" smtClean="0"/>
              <a:pPr/>
              <a:t>91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04C81CC3-F957-465C-A422-DE243BA3858D}" type="slidenum">
              <a:rPr lang="en-US" smtClean="0"/>
              <a:pPr/>
              <a:t>92</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04C81CC3-F957-465C-A422-DE243BA3858D}" type="slidenum">
              <a:rPr lang="en-US" smtClean="0"/>
              <a:pPr/>
              <a:t>93</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DV: see glitches in formatting the pie chart</a:t>
            </a:r>
            <a:endParaRPr lang="en-US" dirty="0"/>
          </a:p>
        </p:txBody>
      </p:sp>
      <p:sp>
        <p:nvSpPr>
          <p:cNvPr id="4" name="Slide Number Placeholder 3"/>
          <p:cNvSpPr>
            <a:spLocks noGrp="1"/>
          </p:cNvSpPr>
          <p:nvPr>
            <p:ph type="sldNum" sz="quarter" idx="10"/>
          </p:nvPr>
        </p:nvSpPr>
        <p:spPr/>
        <p:txBody>
          <a:bodyPr/>
          <a:lstStyle/>
          <a:p>
            <a:fld id="{04C81CC3-F957-465C-A422-DE243BA3858D}" type="slidenum">
              <a:rPr lang="en-US" smtClean="0"/>
              <a:pPr/>
              <a:t>94</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81CC3-F957-465C-A422-DE243BA3858D}" type="slidenum">
              <a:rPr lang="en-US" smtClean="0"/>
              <a:pPr/>
              <a:t>95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4F1B1FD1-E8E6-46E1-B7E1-73D580137D8B}" type="slidenum">
              <a:rPr lang="en-US" smtClean="0">
                <a:latin typeface="Arial" pitchFamily="34" charset="0"/>
                <a:ea typeface="ＭＳ Ｐゴシック" pitchFamily="34" charset="-128"/>
              </a:rPr>
              <a:pPr/>
              <a:t>10</a:t>
            </a:fld>
            <a:endParaRPr lang="en-US" smtClean="0">
              <a:latin typeface="Arial" pitchFamily="34" charset="0"/>
              <a:ea typeface="ＭＳ Ｐゴシック"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81CC3-F957-465C-A422-DE243BA3858D}" type="slidenum">
              <a:rPr lang="en-US" smtClean="0"/>
              <a:pPr/>
              <a:t>96</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dirty="0"/>
          </a:p>
        </p:txBody>
      </p:sp>
      <p:sp>
        <p:nvSpPr>
          <p:cNvPr id="50180" name="Slide Number Placeholder 3"/>
          <p:cNvSpPr>
            <a:spLocks noGrp="1"/>
          </p:cNvSpPr>
          <p:nvPr>
            <p:ph type="sldNum" sz="quarter" idx="5"/>
          </p:nvPr>
        </p:nvSpPr>
        <p:spPr>
          <a:noFill/>
        </p:spPr>
        <p:txBody>
          <a:bodyPr/>
          <a:lstStyle/>
          <a:p>
            <a:fld id="{DD184600-0F06-4413-A350-910A2F6B385D}" type="slidenum">
              <a:rPr lang="en-US" smtClean="0">
                <a:latin typeface="Arial" pitchFamily="34" charset="0"/>
                <a:ea typeface="ＭＳ Ｐゴシック" pitchFamily="34" charset="-128"/>
              </a:rPr>
              <a:pPr/>
              <a:t>97</a:t>
            </a:fld>
            <a:endParaRPr lang="en-US" smtClean="0">
              <a:latin typeface="Arial" pitchFamily="34" charset="0"/>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81CC3-F957-465C-A422-DE243BA3858D}" type="slidenum">
              <a:rPr lang="en-US" smtClean="0"/>
              <a:pPr/>
              <a:t>98</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81CC3-F957-465C-A422-DE243BA3858D}" type="slidenum">
              <a:rPr lang="en-US" smtClean="0"/>
              <a:pPr/>
              <a:t>99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56324" name="Slide Number Placeholder 3"/>
          <p:cNvSpPr>
            <a:spLocks noGrp="1"/>
          </p:cNvSpPr>
          <p:nvPr>
            <p:ph type="sldNum" sz="quarter" idx="5"/>
          </p:nvPr>
        </p:nvSpPr>
        <p:spPr>
          <a:noFill/>
        </p:spPr>
        <p:txBody>
          <a:bodyPr/>
          <a:lstStyle/>
          <a:p>
            <a:fld id="{1306867B-66E9-4F77-A562-71077C053650}" type="slidenum">
              <a:rPr lang="en-US" smtClean="0">
                <a:latin typeface="Arial" pitchFamily="34" charset="0"/>
                <a:ea typeface="ＭＳ Ｐゴシック" pitchFamily="34" charset="-128"/>
                <a:cs typeface="Arial" pitchFamily="34" charset="0"/>
              </a:rPr>
              <a:pPr/>
              <a:t>11</a:t>
            </a:fld>
            <a:endParaRPr lang="en-US" smtClean="0">
              <a:latin typeface="Arial" pitchFamily="34" charset="0"/>
              <a:ea typeface="ＭＳ Ｐゴシック" pitchFamily="34" charset="-128"/>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PPT_intropage_prin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lgn="ctr">
              <a:defRPr sz="4500">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 typeface="Wingdings" charset="2"/>
              <a:buNone/>
              <a:defRPr sz="2200">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FB91322-0E23-4C6F-BED9-7332E6341C6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709613"/>
            <a:ext cx="2057400" cy="5613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0050" y="709613"/>
            <a:ext cx="6019800" cy="5613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1F80E21-5A67-4978-B8A1-63FE10AEA9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23D29C7D-3D79-418A-8072-A0F6E300F14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FC8788BF-FAF5-40DC-992F-114201011DB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0050" y="1789113"/>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1050" y="1789113"/>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6C2619A4-9087-4352-B5D9-EEEB65B19DC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831E5E3F-AB15-43D2-8B0A-19D14DDC35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A15CD7A-CF05-4992-9D18-8C2F84191E2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845820E-1E81-4437-811A-270D5CAB2E7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135AB1E-C6D7-4848-9A3E-A646C1C14CA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270279A-B2AF-452F-83CB-70BDA1947DE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0050" y="709613"/>
            <a:ext cx="8229600" cy="666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00050" y="1789113"/>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5F5F5F"/>
                </a:solidFill>
                <a:latin typeface="Arial" charset="0"/>
                <a:ea typeface="MS PGothic" pitchFamily="34" charset="-128"/>
              </a:defRPr>
            </a:lvl1pPr>
          </a:lstStyle>
          <a:p>
            <a:pPr>
              <a:defRPr/>
            </a:pPr>
            <a:fld id="{87E1BBF3-D2A8-4B15-92B4-A0AFB78B1FCF}" type="slidenum">
              <a:rPr lang="en-US"/>
              <a:pPr>
                <a:defRPr/>
              </a:pPr>
              <a:t>‹#›</a:t>
            </a:fld>
            <a:endParaRPr lang="en-US"/>
          </a:p>
        </p:txBody>
      </p:sp>
      <p:pic>
        <p:nvPicPr>
          <p:cNvPr id="1029" name="Picture 7" descr="RU_units-banner_red2"/>
          <p:cNvPicPr>
            <a:picLocks noChangeAspect="1" noChangeArrowheads="1"/>
          </p:cNvPicPr>
          <p:nvPr/>
        </p:nvPicPr>
        <p:blipFill>
          <a:blip r:embed="rId13"/>
          <a:srcRect/>
          <a:stretch>
            <a:fillRect/>
          </a:stretch>
        </p:blipFill>
        <p:spPr bwMode="auto">
          <a:xfrm>
            <a:off x="0" y="0"/>
            <a:ext cx="9172575" cy="619125"/>
          </a:xfrm>
          <a:prstGeom prst="rect">
            <a:avLst/>
          </a:prstGeom>
          <a:noFill/>
          <a:ln w="9525">
            <a:noFill/>
            <a:miter lim="800000"/>
            <a:headEnd/>
            <a:tailEnd/>
          </a:ln>
        </p:spPr>
      </p:pic>
      <p:sp>
        <p:nvSpPr>
          <p:cNvPr id="1033" name="Text Box 9"/>
          <p:cNvSpPr txBox="1">
            <a:spLocks noChangeArrowheads="1"/>
          </p:cNvSpPr>
          <p:nvPr/>
        </p:nvSpPr>
        <p:spPr bwMode="auto">
          <a:xfrm>
            <a:off x="457200" y="6248400"/>
            <a:ext cx="2286000" cy="304800"/>
          </a:xfrm>
          <a:prstGeom prst="rect">
            <a:avLst/>
          </a:prstGeom>
          <a:noFill/>
          <a:ln w="9525">
            <a:noFill/>
            <a:miter lim="800000"/>
            <a:headEnd/>
            <a:tailEnd/>
          </a:ln>
          <a:effectLst/>
        </p:spPr>
        <p:txBody>
          <a:bodyPr>
            <a:spAutoFit/>
          </a:bodyPr>
          <a:lstStyle/>
          <a:p>
            <a:pPr>
              <a:spcBef>
                <a:spcPct val="50000"/>
              </a:spcBef>
              <a:defRPr/>
            </a:pPr>
            <a:r>
              <a:rPr lang="en-US" sz="1400">
                <a:solidFill>
                  <a:srgbClr val="5F5F5F"/>
                </a:solidFill>
                <a:latin typeface="Arial" charset="0"/>
                <a:ea typeface="+mn-ea"/>
              </a:rPr>
              <a:t> </a:t>
            </a:r>
          </a:p>
        </p:txBody>
      </p:sp>
      <p:sp>
        <p:nvSpPr>
          <p:cNvPr id="1034" name="Text Box 10"/>
          <p:cNvSpPr txBox="1">
            <a:spLocks noChangeArrowheads="1"/>
          </p:cNvSpPr>
          <p:nvPr/>
        </p:nvSpPr>
        <p:spPr bwMode="auto">
          <a:xfrm>
            <a:off x="4876800" y="98425"/>
            <a:ext cx="4191000" cy="366713"/>
          </a:xfrm>
          <a:prstGeom prst="rect">
            <a:avLst/>
          </a:prstGeom>
          <a:noFill/>
          <a:ln w="9525">
            <a:noFill/>
            <a:miter lim="800000"/>
            <a:headEnd/>
            <a:tailEnd/>
          </a:ln>
          <a:effectLst/>
        </p:spPr>
        <p:txBody>
          <a:bodyPr>
            <a:spAutoFit/>
          </a:bodyPr>
          <a:lstStyle/>
          <a:p>
            <a:pPr algn="r">
              <a:spcBef>
                <a:spcPct val="50000"/>
              </a:spcBef>
              <a:defRPr/>
            </a:pPr>
            <a:r>
              <a:rPr lang="en-US">
                <a:solidFill>
                  <a:schemeClr val="bg1"/>
                </a:solidFill>
                <a:latin typeface="Arial" charset="0"/>
                <a:ea typeface="+mn-ea"/>
              </a:rPr>
              <a:t>SciWomen: Join in the Discovery</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charset="0"/>
          <a:ea typeface="ＭＳ Ｐゴシック" pitchFamily="34" charset="-128"/>
        </a:defRPr>
      </a:lvl2pPr>
      <a:lvl3pPr algn="l" rtl="0" eaLnBrk="0" fontAlgn="base" hangingPunct="0">
        <a:spcBef>
          <a:spcPct val="0"/>
        </a:spcBef>
        <a:spcAft>
          <a:spcPct val="0"/>
        </a:spcAft>
        <a:defRPr sz="3600">
          <a:solidFill>
            <a:schemeClr val="tx2"/>
          </a:solidFill>
          <a:latin typeface="Arial" charset="0"/>
          <a:ea typeface="ＭＳ Ｐゴシック" pitchFamily="34" charset="-128"/>
        </a:defRPr>
      </a:lvl3pPr>
      <a:lvl4pPr algn="l" rtl="0" eaLnBrk="0" fontAlgn="base" hangingPunct="0">
        <a:spcBef>
          <a:spcPct val="0"/>
        </a:spcBef>
        <a:spcAft>
          <a:spcPct val="0"/>
        </a:spcAft>
        <a:defRPr sz="3600">
          <a:solidFill>
            <a:schemeClr val="tx2"/>
          </a:solidFill>
          <a:latin typeface="Arial" charset="0"/>
          <a:ea typeface="ＭＳ Ｐゴシック" pitchFamily="34" charset="-128"/>
        </a:defRPr>
      </a:lvl4pPr>
      <a:lvl5pPr algn="l" rtl="0" eaLnBrk="0" fontAlgn="base" hangingPunct="0">
        <a:spcBef>
          <a:spcPct val="0"/>
        </a:spcBef>
        <a:spcAft>
          <a:spcPct val="0"/>
        </a:spcAft>
        <a:defRPr sz="3600">
          <a:solidFill>
            <a:schemeClr val="tx2"/>
          </a:solidFill>
          <a:latin typeface="Arial" charset="0"/>
          <a:ea typeface="ＭＳ Ｐゴシック" pitchFamily="34"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n"/>
        <a:defRPr sz="24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Wingdings" pitchFamily="2" charset="2"/>
        <a:buChar char="n"/>
        <a:defRPr sz="24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Font typeface="Wingdings" pitchFamily="2" charset="2"/>
        <a:buChar char="n"/>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Font typeface="Wingdings" pitchFamily="2" charset="2"/>
        <a:buChar char="n"/>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Font typeface="Wingdings" pitchFamily="2" charset="2"/>
        <a:buChar char="n"/>
        <a:defRPr sz="1400">
          <a:solidFill>
            <a:schemeClr val="tx1"/>
          </a:solidFill>
          <a:latin typeface="+mn-lt"/>
          <a:ea typeface="ＭＳ Ｐゴシック" pitchFamily="34" charset="-128"/>
        </a:defRPr>
      </a:lvl5pPr>
      <a:lvl6pPr marL="25146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6pPr>
      <a:lvl7pPr marL="29718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7pPr>
      <a:lvl8pPr marL="34290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8pPr>
      <a:lvl9pPr marL="38862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package" Target="../embeddings/Microsoft_Word_Document1.docx"/><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package" Target="../embeddings/Microsoft_Word_Document2.docx"/><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hyperlink" Target="http://search.committee.module.rutgers.edu/"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4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55.xml.rels><?xml version="1.0" encoding="UTF-8" standalone="yes"?>
<Relationships xmlns="http://schemas.openxmlformats.org/package/2006/relationships"><Relationship Id="rId8" Type="http://schemas.openxmlformats.org/officeDocument/2006/relationships/chart" Target="../charts/chart14.xm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chart" Target="../charts/chart15.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Colors" Target="../diagrams/colors15.xml"/><Relationship Id="rId11" Type="http://schemas.openxmlformats.org/officeDocument/2006/relationships/image" Target="../media/image7.jpeg"/><Relationship Id="rId5" Type="http://schemas.openxmlformats.org/officeDocument/2006/relationships/diagramQuickStyle" Target="../diagrams/quickStyle15.xml"/><Relationship Id="rId10" Type="http://schemas.openxmlformats.org/officeDocument/2006/relationships/image" Target="../media/image35.png"/><Relationship Id="rId4" Type="http://schemas.openxmlformats.org/officeDocument/2006/relationships/diagramLayout" Target="../diagrams/layout15.xml"/><Relationship Id="rId9"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42.emf"/><Relationship Id="rId4" Type="http://schemas.openxmlformats.org/officeDocument/2006/relationships/oleObject" Target="../embeddings/oleObject4.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43.emf"/><Relationship Id="rId5" Type="http://schemas.openxmlformats.org/officeDocument/2006/relationships/package" Target="../embeddings/Microsoft_Word_Document3.docx"/><Relationship Id="rId4" Type="http://schemas.openxmlformats.org/officeDocument/2006/relationships/oleObject" Target="../embeddings/oleObject5.bin"/></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4.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diagramData" Target="../diagrams/data21.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17" Type="http://schemas.microsoft.com/office/2007/relationships/diagramDrawing" Target="../diagrams/drawing21.xml"/><Relationship Id="rId2" Type="http://schemas.openxmlformats.org/officeDocument/2006/relationships/notesSlide" Target="../notesSlides/notesSlide61.xml"/><Relationship Id="rId16" Type="http://schemas.openxmlformats.org/officeDocument/2006/relationships/diagramColors" Target="../diagrams/colors21.xml"/><Relationship Id="rId1" Type="http://schemas.openxmlformats.org/officeDocument/2006/relationships/slideLayout" Target="../slideLayouts/slideLayout2.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5" Type="http://schemas.openxmlformats.org/officeDocument/2006/relationships/diagramQuickStyle" Target="../diagrams/quickStyle21.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 Id="rId14" Type="http://schemas.openxmlformats.org/officeDocument/2006/relationships/diagramLayout" Target="../diagrams/layout21.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8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8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30.xml"/><Relationship Id="rId7" Type="http://schemas.openxmlformats.org/officeDocument/2006/relationships/image" Target="../media/image7.jpe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 Id="rId9" Type="http://schemas.openxmlformats.org/officeDocument/2006/relationships/image" Target="../media/image51.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9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diagramData" Target="../diagrams/data36.xml"/><Relationship Id="rId3" Type="http://schemas.openxmlformats.org/officeDocument/2006/relationships/diagramData" Target="../diagrams/data35.xml"/><Relationship Id="rId7" Type="http://schemas.microsoft.com/office/2007/relationships/diagramDrawing" Target="../diagrams/drawing35.xml"/><Relationship Id="rId12" Type="http://schemas.microsoft.com/office/2007/relationships/diagramDrawing" Target="../diagrams/drawing36.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35.xml"/><Relationship Id="rId11" Type="http://schemas.openxmlformats.org/officeDocument/2006/relationships/diagramColors" Target="../diagrams/colors36.xml"/><Relationship Id="rId5" Type="http://schemas.openxmlformats.org/officeDocument/2006/relationships/diagramQuickStyle" Target="../diagrams/quickStyle35.xml"/><Relationship Id="rId10" Type="http://schemas.openxmlformats.org/officeDocument/2006/relationships/diagramQuickStyle" Target="../diagrams/quickStyle36.xml"/><Relationship Id="rId4" Type="http://schemas.openxmlformats.org/officeDocument/2006/relationships/diagramLayout" Target="../diagrams/layout35.xml"/><Relationship Id="rId9" Type="http://schemas.openxmlformats.org/officeDocument/2006/relationships/diagramLayout" Target="../diagrams/layout36.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46125" y="1603375"/>
            <a:ext cx="7772400" cy="2703513"/>
          </a:xfrm>
        </p:spPr>
        <p:txBody>
          <a:bodyPr/>
          <a:lstStyle/>
          <a:p>
            <a:pPr eaLnBrk="1" hangingPunct="1">
              <a:defRPr/>
            </a:pPr>
            <a:r>
              <a:rPr lang="en-US" sz="3600" b="1" dirty="0" smtClean="0">
                <a:solidFill>
                  <a:schemeClr val="bg1">
                    <a:lumMod val="95000"/>
                  </a:schemeClr>
                </a:solidFill>
                <a:ea typeface="MS PGothic" pitchFamily="34" charset="-128"/>
              </a:rPr>
              <a:t>Rutgers University for Faculty Advancement and Institutional</a:t>
            </a:r>
            <a:br>
              <a:rPr lang="en-US" sz="3600" b="1" dirty="0" smtClean="0">
                <a:solidFill>
                  <a:schemeClr val="bg1">
                    <a:lumMod val="95000"/>
                  </a:schemeClr>
                </a:solidFill>
                <a:ea typeface="MS PGothic" pitchFamily="34" charset="-128"/>
              </a:rPr>
            </a:br>
            <a:r>
              <a:rPr lang="en-US" sz="3600" b="1" dirty="0" smtClean="0">
                <a:solidFill>
                  <a:schemeClr val="bg1">
                    <a:lumMod val="95000"/>
                  </a:schemeClr>
                </a:solidFill>
                <a:ea typeface="MS PGothic" pitchFamily="34" charset="-128"/>
              </a:rPr>
              <a:t>Re-imagination</a:t>
            </a:r>
            <a:r>
              <a:rPr lang="en-US" sz="3600" b="1" dirty="0" smtClean="0">
                <a:solidFill>
                  <a:schemeClr val="tx2"/>
                </a:solidFill>
                <a:ea typeface="MS PGothic" pitchFamily="34" charset="-128"/>
              </a:rPr>
              <a:t/>
            </a:r>
            <a:br>
              <a:rPr lang="en-US" sz="3600" b="1" dirty="0" smtClean="0">
                <a:solidFill>
                  <a:schemeClr val="tx2"/>
                </a:solidFill>
                <a:ea typeface="MS PGothic" pitchFamily="34" charset="-128"/>
              </a:rPr>
            </a:br>
            <a:r>
              <a:rPr lang="en-US" sz="3600" b="1" dirty="0" smtClean="0">
                <a:solidFill>
                  <a:schemeClr val="bg1">
                    <a:lumMod val="95000"/>
                  </a:schemeClr>
                </a:solidFill>
                <a:ea typeface="MS PGothic" pitchFamily="34" charset="-128"/>
              </a:rPr>
              <a:t>RU FAIR ADVANCE</a:t>
            </a:r>
            <a:br>
              <a:rPr lang="en-US" sz="3600" b="1" dirty="0" smtClean="0">
                <a:solidFill>
                  <a:schemeClr val="bg1">
                    <a:lumMod val="95000"/>
                  </a:schemeClr>
                </a:solidFill>
                <a:ea typeface="MS PGothic" pitchFamily="34" charset="-128"/>
              </a:rPr>
            </a:br>
            <a:r>
              <a:rPr lang="en-US" sz="3200" b="1" dirty="0" smtClean="0">
                <a:solidFill>
                  <a:schemeClr val="bg1">
                    <a:lumMod val="95000"/>
                  </a:schemeClr>
                </a:solidFill>
                <a:ea typeface="MS PGothic" pitchFamily="34" charset="-128"/>
              </a:rPr>
              <a:t>NSF grant no. HRD-0810978</a:t>
            </a:r>
          </a:p>
        </p:txBody>
      </p:sp>
      <p:sp>
        <p:nvSpPr>
          <p:cNvPr id="3075" name="Rectangle 3"/>
          <p:cNvSpPr>
            <a:spLocks noGrp="1" noChangeArrowheads="1"/>
          </p:cNvSpPr>
          <p:nvPr>
            <p:ph type="subTitle" idx="1"/>
          </p:nvPr>
        </p:nvSpPr>
        <p:spPr>
          <a:xfrm>
            <a:off x="1354138" y="4584700"/>
            <a:ext cx="6400800" cy="774700"/>
          </a:xfrm>
        </p:spPr>
        <p:txBody>
          <a:bodyPr/>
          <a:lstStyle/>
          <a:p>
            <a:pPr eaLnBrk="1" hangingPunct="1">
              <a:lnSpc>
                <a:spcPct val="80000"/>
              </a:lnSpc>
              <a:buFont typeface="Wingdings" pitchFamily="2" charset="2"/>
              <a:buNone/>
            </a:pPr>
            <a:r>
              <a:rPr lang="en-US" sz="2800" dirty="0" smtClean="0"/>
              <a:t>Institutional Site Visit</a:t>
            </a:r>
            <a:br>
              <a:rPr lang="en-US" sz="2800" dirty="0" smtClean="0"/>
            </a:br>
            <a:r>
              <a:rPr lang="en-US" sz="2800" dirty="0" smtClean="0"/>
              <a:t>February 3</a:t>
            </a:r>
            <a:r>
              <a:rPr lang="en-US" sz="2800" baseline="30000" dirty="0" smtClean="0"/>
              <a:t>rd </a:t>
            </a:r>
            <a:r>
              <a:rPr lang="en-US" sz="2800" dirty="0" smtClean="0"/>
              <a:t>and 4</a:t>
            </a:r>
            <a:r>
              <a:rPr lang="en-US" sz="2800" baseline="30000" dirty="0" smtClean="0"/>
              <a:t>th</a:t>
            </a:r>
            <a:r>
              <a:rPr lang="en-US" sz="2800" dirty="0" smtClean="0"/>
              <a:t>, 2011</a:t>
            </a:r>
          </a:p>
        </p:txBody>
      </p:sp>
      <p:sp>
        <p:nvSpPr>
          <p:cNvPr id="3076" name="Rectangle 3"/>
          <p:cNvSpPr>
            <a:spLocks noChangeArrowheads="1"/>
          </p:cNvSpPr>
          <p:nvPr/>
        </p:nvSpPr>
        <p:spPr bwMode="auto">
          <a:xfrm>
            <a:off x="177800" y="6237288"/>
            <a:ext cx="8905875" cy="461962"/>
          </a:xfrm>
          <a:prstGeom prst="rect">
            <a:avLst/>
          </a:prstGeom>
          <a:noFill/>
          <a:ln w="9525">
            <a:noFill/>
            <a:miter lim="800000"/>
            <a:headEnd/>
            <a:tailEnd/>
          </a:ln>
        </p:spPr>
        <p:txBody>
          <a:bodyPr>
            <a:spAutoFit/>
          </a:bodyPr>
          <a:lstStyle/>
          <a:p>
            <a:r>
              <a:rPr lang="en-US" sz="1200" dirty="0">
                <a:solidFill>
                  <a:schemeClr val="tx2"/>
                </a:solidFill>
              </a:rPr>
              <a:t>Any opinions, findings, and conclusions or recommendations expressed in this material are those of the author(s) and do not necessarily reflect the views of the National Science Foundation. </a:t>
            </a:r>
          </a:p>
        </p:txBody>
      </p:sp>
      <p:pic>
        <p:nvPicPr>
          <p:cNvPr id="3077" name="Picture 4" descr="600px-NSF_Logo.png"/>
          <p:cNvPicPr>
            <a:picLocks noChangeAspect="1"/>
          </p:cNvPicPr>
          <p:nvPr/>
        </p:nvPicPr>
        <p:blipFill>
          <a:blip r:embed="rId3"/>
          <a:srcRect/>
          <a:stretch>
            <a:fillRect/>
          </a:stretch>
        </p:blipFill>
        <p:spPr bwMode="auto">
          <a:xfrm>
            <a:off x="7723188" y="179388"/>
            <a:ext cx="1144587" cy="1143000"/>
          </a:xfrm>
          <a:prstGeom prst="rect">
            <a:avLst/>
          </a:prstGeom>
          <a:noFill/>
          <a:ln w="9525">
            <a:noFill/>
            <a:miter lim="800000"/>
            <a:headEnd/>
            <a:tailEnd/>
          </a:ln>
        </p:spPr>
      </p:pic>
      <p:sp>
        <p:nvSpPr>
          <p:cNvPr id="3078" name="TextBox 5"/>
          <p:cNvSpPr txBox="1">
            <a:spLocks noChangeArrowheads="1"/>
          </p:cNvSpPr>
          <p:nvPr/>
        </p:nvSpPr>
        <p:spPr bwMode="auto">
          <a:xfrm>
            <a:off x="1" y="5415979"/>
            <a:ext cx="9144000" cy="707886"/>
          </a:xfrm>
          <a:prstGeom prst="rect">
            <a:avLst/>
          </a:prstGeom>
          <a:noFill/>
          <a:ln w="9525">
            <a:noFill/>
            <a:miter lim="800000"/>
            <a:headEnd/>
            <a:tailEnd/>
          </a:ln>
        </p:spPr>
        <p:txBody>
          <a:bodyPr wrap="square">
            <a:spAutoFit/>
          </a:bodyPr>
          <a:lstStyle/>
          <a:p>
            <a:pPr algn="ctr"/>
            <a:r>
              <a:rPr lang="en-US" sz="4000" dirty="0" err="1" smtClean="0">
                <a:solidFill>
                  <a:srgbClr val="92D050"/>
                </a:solidFill>
                <a:latin typeface="Adobe Garamond Pro" pitchFamily="18" charset="0"/>
              </a:rPr>
              <a:t>SciWomen</a:t>
            </a:r>
            <a:r>
              <a:rPr lang="en-US" sz="4000" dirty="0" smtClean="0">
                <a:solidFill>
                  <a:srgbClr val="92D050"/>
                </a:solidFill>
                <a:latin typeface="Adobe Garamond Pro" pitchFamily="18" charset="0"/>
              </a:rPr>
              <a:t>: Join in the Discovery</a:t>
            </a:r>
            <a:endParaRPr lang="en-US" sz="4000" dirty="0">
              <a:solidFill>
                <a:srgbClr val="92D050"/>
              </a:solidFill>
              <a:latin typeface="Adobe Garamond Pro"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09575" y="619760"/>
            <a:ext cx="8505825" cy="1012825"/>
          </a:xfrm>
        </p:spPr>
        <p:txBody>
          <a:bodyPr/>
          <a:lstStyle/>
          <a:p>
            <a:pPr algn="ctr"/>
            <a:r>
              <a:rPr lang="en-US" dirty="0" smtClean="0"/>
              <a:t>Our Targeted Strategy</a:t>
            </a:r>
          </a:p>
        </p:txBody>
      </p:sp>
      <p:graphicFrame>
        <p:nvGraphicFramePr>
          <p:cNvPr id="4" name="Content Placeholder 3"/>
          <p:cNvGraphicFramePr>
            <a:graphicFrameLocks noGrp="1"/>
          </p:cNvGraphicFramePr>
          <p:nvPr>
            <p:ph idx="1"/>
          </p:nvPr>
        </p:nvGraphicFramePr>
        <p:xfrm>
          <a:off x="400050" y="1530350"/>
          <a:ext cx="8229600" cy="4792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509010" y="4002786"/>
            <a:ext cx="2125980" cy="78319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b="1" dirty="0" smtClean="0">
                <a:solidFill>
                  <a:schemeClr val="tx2"/>
                </a:solidFill>
              </a:rPr>
              <a:t>Institutional Transformation</a:t>
            </a:r>
            <a:endParaRPr lang="en-US" sz="2000" b="1" dirty="0">
              <a:solidFill>
                <a:schemeClr val="tx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835025" y="2057400"/>
            <a:ext cx="2465388" cy="699514"/>
          </a:xfrm>
          <a:prstGeom prst="roundRect">
            <a:avLst/>
          </a:prstGeom>
          <a:solidFill>
            <a:schemeClr val="bg1">
              <a:lumMod val="9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solidFill>
              </a:rPr>
              <a:t>Recruitment &amp; Retention</a:t>
            </a:r>
          </a:p>
        </p:txBody>
      </p:sp>
      <p:sp>
        <p:nvSpPr>
          <p:cNvPr id="11" name="Rounded Rectangle 10"/>
          <p:cNvSpPr/>
          <p:nvPr/>
        </p:nvSpPr>
        <p:spPr bwMode="auto">
          <a:xfrm>
            <a:off x="835025" y="2908986"/>
            <a:ext cx="2465388" cy="699514"/>
          </a:xfrm>
          <a:prstGeom prst="roundRect">
            <a:avLst/>
          </a:prstGeom>
          <a:solidFill>
            <a:schemeClr val="bg1">
              <a:lumMod val="9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solidFill>
              </a:rPr>
              <a:t>Communications</a:t>
            </a:r>
          </a:p>
        </p:txBody>
      </p:sp>
      <p:sp>
        <p:nvSpPr>
          <p:cNvPr id="12" name="Rounded Rectangle 11"/>
          <p:cNvSpPr/>
          <p:nvPr/>
        </p:nvSpPr>
        <p:spPr bwMode="auto">
          <a:xfrm>
            <a:off x="835025" y="3811260"/>
            <a:ext cx="2465388" cy="699514"/>
          </a:xfrm>
          <a:prstGeom prst="roundRect">
            <a:avLst/>
          </a:prstGeom>
          <a:solidFill>
            <a:schemeClr val="bg1">
              <a:lumMod val="9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solidFill>
              </a:rPr>
              <a:t>Networking &amp; Liaisons</a:t>
            </a:r>
          </a:p>
        </p:txBody>
      </p:sp>
      <p:sp>
        <p:nvSpPr>
          <p:cNvPr id="13" name="Rounded Rectangle 12"/>
          <p:cNvSpPr/>
          <p:nvPr/>
        </p:nvSpPr>
        <p:spPr bwMode="auto">
          <a:xfrm>
            <a:off x="835025" y="4730431"/>
            <a:ext cx="2465388" cy="699514"/>
          </a:xfrm>
          <a:prstGeom prst="roundRect">
            <a:avLst/>
          </a:prstGeom>
          <a:solidFill>
            <a:schemeClr val="bg1">
              <a:lumMod val="9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solidFill>
              </a:rPr>
              <a:t>Visibility</a:t>
            </a:r>
          </a:p>
        </p:txBody>
      </p:sp>
      <p:sp>
        <p:nvSpPr>
          <p:cNvPr id="14" name="Rounded Rectangle 13"/>
          <p:cNvSpPr/>
          <p:nvPr/>
        </p:nvSpPr>
        <p:spPr bwMode="auto">
          <a:xfrm>
            <a:off x="835025" y="5632706"/>
            <a:ext cx="2465388" cy="699514"/>
          </a:xfrm>
          <a:prstGeom prst="roundRect">
            <a:avLst/>
          </a:prstGeom>
          <a:solidFill>
            <a:schemeClr val="bg1">
              <a:lumMod val="9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2"/>
                </a:solidFill>
              </a:rPr>
              <a:t>Family</a:t>
            </a:r>
            <a:endParaRPr lang="en-US" dirty="0">
              <a:solidFill>
                <a:schemeClr val="tx2"/>
              </a:solidFill>
            </a:endParaRPr>
          </a:p>
        </p:txBody>
      </p:sp>
      <p:sp>
        <p:nvSpPr>
          <p:cNvPr id="21" name="TextBox 2"/>
          <p:cNvSpPr txBox="1">
            <a:spLocks noChangeArrowheads="1"/>
          </p:cNvSpPr>
          <p:nvPr/>
        </p:nvSpPr>
        <p:spPr bwMode="auto">
          <a:xfrm>
            <a:off x="780902" y="632045"/>
            <a:ext cx="7643008" cy="1200329"/>
          </a:xfrm>
          <a:prstGeom prst="rect">
            <a:avLst/>
          </a:prstGeom>
          <a:noFill/>
          <a:ln w="9525">
            <a:noFill/>
            <a:miter lim="800000"/>
            <a:headEnd/>
            <a:tailEnd/>
          </a:ln>
        </p:spPr>
        <p:txBody>
          <a:bodyPr wrap="square">
            <a:spAutoFit/>
          </a:bodyPr>
          <a:lstStyle/>
          <a:p>
            <a:pPr algn="ctr"/>
            <a:r>
              <a:rPr lang="en-US" sz="3600" dirty="0">
                <a:solidFill>
                  <a:schemeClr val="tx2"/>
                </a:solidFill>
              </a:rPr>
              <a:t>RU FAIR </a:t>
            </a:r>
            <a:r>
              <a:rPr lang="en-US" sz="3600" dirty="0" smtClean="0">
                <a:solidFill>
                  <a:schemeClr val="tx2"/>
                </a:solidFill>
              </a:rPr>
              <a:t>ADVANCE </a:t>
            </a:r>
          </a:p>
          <a:p>
            <a:pPr algn="ctr"/>
            <a:r>
              <a:rPr lang="en-US" sz="3600" dirty="0" smtClean="0">
                <a:solidFill>
                  <a:schemeClr val="tx2"/>
                </a:solidFill>
              </a:rPr>
              <a:t>Proposed Key Initiatives</a:t>
            </a:r>
            <a:endParaRPr lang="en-US" sz="3600" dirty="0">
              <a:solidFill>
                <a:schemeClr val="tx2"/>
              </a:solidFill>
            </a:endParaRPr>
          </a:p>
        </p:txBody>
      </p:sp>
      <p:sp>
        <p:nvSpPr>
          <p:cNvPr id="9" name="TextBox 8"/>
          <p:cNvSpPr txBox="1"/>
          <p:nvPr/>
        </p:nvSpPr>
        <p:spPr>
          <a:xfrm>
            <a:off x="4023013" y="2538152"/>
            <a:ext cx="4234295" cy="2308324"/>
          </a:xfrm>
          <a:prstGeom prst="rect">
            <a:avLst/>
          </a:prstGeom>
          <a:noFill/>
        </p:spPr>
        <p:txBody>
          <a:bodyPr wrap="square" rtlCol="0">
            <a:spAutoFit/>
          </a:bodyPr>
          <a:lstStyle/>
          <a:p>
            <a:pPr>
              <a:buFont typeface="Wingdings" pitchFamily="2" charset="2"/>
              <a:buChar char="Ø"/>
            </a:pPr>
            <a:r>
              <a:rPr lang="en-US" sz="2400" u="sng" dirty="0" smtClean="0">
                <a:solidFill>
                  <a:srgbClr val="060502"/>
                </a:solidFill>
              </a:rPr>
              <a:t> Five initiatives</a:t>
            </a:r>
            <a:r>
              <a:rPr lang="en-US" sz="2400" dirty="0" smtClean="0">
                <a:solidFill>
                  <a:srgbClr val="060502"/>
                </a:solidFill>
              </a:rPr>
              <a:t> </a:t>
            </a:r>
            <a:r>
              <a:rPr lang="en-US" sz="2400" dirty="0" smtClean="0">
                <a:solidFill>
                  <a:schemeClr val="tx2"/>
                </a:solidFill>
              </a:rPr>
              <a:t>targeted in our original NSF ADVANCE proposal</a:t>
            </a:r>
          </a:p>
          <a:p>
            <a:pPr>
              <a:buFont typeface="Wingdings" pitchFamily="2" charset="2"/>
              <a:buChar char="Ø"/>
            </a:pPr>
            <a:endParaRPr lang="en-US" sz="2400" dirty="0" smtClean="0">
              <a:solidFill>
                <a:schemeClr val="tx2"/>
              </a:solidFill>
            </a:endParaRPr>
          </a:p>
          <a:p>
            <a:pPr>
              <a:buFont typeface="Wingdings" pitchFamily="2" charset="2"/>
              <a:buChar char="Ø"/>
            </a:pPr>
            <a:r>
              <a:rPr lang="en-US" sz="2400" dirty="0" smtClean="0">
                <a:solidFill>
                  <a:schemeClr val="tx2"/>
                </a:solidFill>
              </a:rPr>
              <a:t> Key areas fundamental to institutional transformation</a:t>
            </a:r>
            <a:endParaRPr lang="en-US" sz="2400" dirty="0">
              <a:solidFill>
                <a:schemeClr val="tx2"/>
              </a:solidFill>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bwMode="auto">
          <a:xfrm>
            <a:off x="251221" y="1602647"/>
            <a:ext cx="2194560" cy="786642"/>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solidFill>
              </a:rPr>
              <a:t>Recruitment &amp; Retention</a:t>
            </a:r>
          </a:p>
        </p:txBody>
      </p:sp>
      <p:sp>
        <p:nvSpPr>
          <p:cNvPr id="11" name="Pentagon 10"/>
          <p:cNvSpPr/>
          <p:nvPr/>
        </p:nvSpPr>
        <p:spPr bwMode="auto">
          <a:xfrm>
            <a:off x="251221" y="2545601"/>
            <a:ext cx="2194560" cy="786642"/>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solidFill>
              </a:rPr>
              <a:t>Communications</a:t>
            </a:r>
          </a:p>
        </p:txBody>
      </p:sp>
      <p:sp>
        <p:nvSpPr>
          <p:cNvPr id="12" name="Pentagon 11"/>
          <p:cNvSpPr/>
          <p:nvPr/>
        </p:nvSpPr>
        <p:spPr bwMode="auto">
          <a:xfrm>
            <a:off x="251221" y="3622525"/>
            <a:ext cx="2194560" cy="786642"/>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solidFill>
              </a:rPr>
              <a:t>Networking &amp; Liaisons</a:t>
            </a:r>
          </a:p>
        </p:txBody>
      </p:sp>
      <p:sp>
        <p:nvSpPr>
          <p:cNvPr id="13" name="Pentagon 12"/>
          <p:cNvSpPr/>
          <p:nvPr/>
        </p:nvSpPr>
        <p:spPr bwMode="auto">
          <a:xfrm>
            <a:off x="251221" y="4631130"/>
            <a:ext cx="2194560" cy="786642"/>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2"/>
                </a:solidFill>
              </a:rPr>
              <a:t>Visibility</a:t>
            </a:r>
          </a:p>
        </p:txBody>
      </p:sp>
      <p:sp>
        <p:nvSpPr>
          <p:cNvPr id="14" name="Pentagon 13"/>
          <p:cNvSpPr/>
          <p:nvPr/>
        </p:nvSpPr>
        <p:spPr bwMode="auto">
          <a:xfrm>
            <a:off x="251220" y="5645786"/>
            <a:ext cx="2194560" cy="786642"/>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2"/>
                </a:solidFill>
              </a:rPr>
              <a:t>Family</a:t>
            </a:r>
            <a:endParaRPr lang="en-US" dirty="0">
              <a:solidFill>
                <a:schemeClr val="tx2"/>
              </a:solidFill>
            </a:endParaRPr>
          </a:p>
        </p:txBody>
      </p:sp>
      <p:sp>
        <p:nvSpPr>
          <p:cNvPr id="21" name="TextBox 2"/>
          <p:cNvSpPr txBox="1">
            <a:spLocks noChangeArrowheads="1"/>
          </p:cNvSpPr>
          <p:nvPr/>
        </p:nvSpPr>
        <p:spPr bwMode="auto">
          <a:xfrm>
            <a:off x="780902" y="632045"/>
            <a:ext cx="7643008" cy="615553"/>
          </a:xfrm>
          <a:prstGeom prst="rect">
            <a:avLst/>
          </a:prstGeom>
          <a:noFill/>
          <a:ln w="9525">
            <a:noFill/>
            <a:miter lim="800000"/>
            <a:headEnd/>
            <a:tailEnd/>
          </a:ln>
        </p:spPr>
        <p:txBody>
          <a:bodyPr wrap="square">
            <a:spAutoFit/>
          </a:bodyPr>
          <a:lstStyle/>
          <a:p>
            <a:pPr algn="ctr"/>
            <a:r>
              <a:rPr lang="en-US" sz="3400" dirty="0" smtClean="0">
                <a:solidFill>
                  <a:schemeClr val="tx2"/>
                </a:solidFill>
              </a:rPr>
              <a:t>Evaluating the Original Key Initiatives</a:t>
            </a:r>
            <a:endParaRPr lang="en-US" sz="3400" dirty="0">
              <a:solidFill>
                <a:schemeClr val="tx2"/>
              </a:solidFill>
            </a:endParaRPr>
          </a:p>
        </p:txBody>
      </p:sp>
      <p:sp>
        <p:nvSpPr>
          <p:cNvPr id="16" name="Pentagon 15"/>
          <p:cNvSpPr/>
          <p:nvPr/>
        </p:nvSpPr>
        <p:spPr bwMode="auto">
          <a:xfrm>
            <a:off x="2467958" y="3674003"/>
            <a:ext cx="2465388" cy="683686"/>
          </a:xfrm>
          <a:prstGeom prst="homePlat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smtClean="0">
                <a:solidFill>
                  <a:schemeClr val="bg1"/>
                </a:solidFill>
              </a:rPr>
              <a:t>Specifically with IWL and WGS</a:t>
            </a:r>
          </a:p>
        </p:txBody>
      </p:sp>
      <p:sp>
        <p:nvSpPr>
          <p:cNvPr id="17" name="Pentagon 16"/>
          <p:cNvSpPr/>
          <p:nvPr/>
        </p:nvSpPr>
        <p:spPr bwMode="auto">
          <a:xfrm>
            <a:off x="2467958" y="5695285"/>
            <a:ext cx="2465388" cy="683686"/>
          </a:xfrm>
          <a:prstGeom prst="homePlat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smtClean="0">
                <a:solidFill>
                  <a:schemeClr val="bg1"/>
                </a:solidFill>
              </a:rPr>
              <a:t>Family leave policy, dual-career hires, &amp; childcare</a:t>
            </a:r>
          </a:p>
        </p:txBody>
      </p:sp>
      <p:sp>
        <p:nvSpPr>
          <p:cNvPr id="19" name="Rounded Rectangle 18"/>
          <p:cNvSpPr/>
          <p:nvPr/>
        </p:nvSpPr>
        <p:spPr bwMode="auto">
          <a:xfrm>
            <a:off x="4971475" y="3622525"/>
            <a:ext cx="3931920" cy="786642"/>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smtClean="0">
                <a:solidFill>
                  <a:schemeClr val="tx2"/>
                </a:solidFill>
              </a:rPr>
              <a:t>Refers to networking among faculty, administration and industry</a:t>
            </a:r>
            <a:endParaRPr lang="en-US" sz="1400" dirty="0">
              <a:solidFill>
                <a:schemeClr val="tx2"/>
              </a:solidFill>
            </a:endParaRPr>
          </a:p>
        </p:txBody>
      </p:sp>
      <p:sp>
        <p:nvSpPr>
          <p:cNvPr id="20" name="Rounded Rectangle 19"/>
          <p:cNvSpPr/>
          <p:nvPr/>
        </p:nvSpPr>
        <p:spPr bwMode="auto">
          <a:xfrm>
            <a:off x="4971475" y="5625661"/>
            <a:ext cx="3931920" cy="786642"/>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smtClean="0">
                <a:solidFill>
                  <a:schemeClr val="tx2"/>
                </a:solidFill>
              </a:rPr>
              <a:t>Split into “lobbying” for changes to university policy and  tools for work-life balance</a:t>
            </a:r>
            <a:endParaRPr lang="en-US" sz="1400" dirty="0">
              <a:solidFill>
                <a:schemeClr val="tx2"/>
              </a:solidFill>
            </a:endParaRPr>
          </a:p>
        </p:txBody>
      </p:sp>
      <p:sp>
        <p:nvSpPr>
          <p:cNvPr id="15" name="Pentagon 14"/>
          <p:cNvSpPr/>
          <p:nvPr/>
        </p:nvSpPr>
        <p:spPr bwMode="auto">
          <a:xfrm>
            <a:off x="2467958" y="4712305"/>
            <a:ext cx="2465388" cy="683686"/>
          </a:xfrm>
          <a:prstGeom prst="homePlat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smtClean="0">
                <a:solidFill>
                  <a:schemeClr val="bg1"/>
                </a:solidFill>
              </a:rPr>
              <a:t>Highlight accomplishments of women in science</a:t>
            </a:r>
          </a:p>
        </p:txBody>
      </p:sp>
      <p:sp>
        <p:nvSpPr>
          <p:cNvPr id="18" name="Pentagon 17"/>
          <p:cNvSpPr/>
          <p:nvPr/>
        </p:nvSpPr>
        <p:spPr bwMode="auto">
          <a:xfrm>
            <a:off x="2467958" y="2597079"/>
            <a:ext cx="2465388" cy="683686"/>
          </a:xfrm>
          <a:prstGeom prst="homePlat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smtClean="0">
                <a:solidFill>
                  <a:schemeClr val="bg1"/>
                </a:solidFill>
              </a:rPr>
              <a:t>Bridge three campuses through RU FAIR Professorships</a:t>
            </a:r>
          </a:p>
        </p:txBody>
      </p:sp>
      <p:sp>
        <p:nvSpPr>
          <p:cNvPr id="22" name="Pentagon 21"/>
          <p:cNvSpPr/>
          <p:nvPr/>
        </p:nvSpPr>
        <p:spPr bwMode="auto">
          <a:xfrm>
            <a:off x="2467958" y="1654125"/>
            <a:ext cx="2465388" cy="683686"/>
          </a:xfrm>
          <a:prstGeom prst="homePlate">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smtClean="0">
                <a:solidFill>
                  <a:schemeClr val="bg1"/>
                </a:solidFill>
              </a:rPr>
              <a:t>RU </a:t>
            </a:r>
            <a:r>
              <a:rPr lang="en-US" sz="1400" b="1" dirty="0" err="1" smtClean="0">
                <a:solidFill>
                  <a:schemeClr val="bg1"/>
                </a:solidFill>
              </a:rPr>
              <a:t>InSTRIDE</a:t>
            </a:r>
            <a:r>
              <a:rPr lang="en-US" sz="1400" b="1" dirty="0" smtClean="0">
                <a:solidFill>
                  <a:schemeClr val="bg1"/>
                </a:solidFill>
              </a:rPr>
              <a:t> model</a:t>
            </a:r>
          </a:p>
        </p:txBody>
      </p:sp>
      <p:sp>
        <p:nvSpPr>
          <p:cNvPr id="23" name="Rounded Rectangle 22"/>
          <p:cNvSpPr/>
          <p:nvPr/>
        </p:nvSpPr>
        <p:spPr bwMode="auto">
          <a:xfrm>
            <a:off x="4971475" y="4655843"/>
            <a:ext cx="3931920" cy="786642"/>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smtClean="0">
                <a:solidFill>
                  <a:schemeClr val="tx2"/>
                </a:solidFill>
              </a:rPr>
              <a:t>From awards, to web-based </a:t>
            </a:r>
            <a:r>
              <a:rPr lang="en-US" sz="1400" dirty="0" err="1" smtClean="0">
                <a:solidFill>
                  <a:schemeClr val="tx2"/>
                </a:solidFill>
              </a:rPr>
              <a:t>MyStory</a:t>
            </a:r>
            <a:r>
              <a:rPr lang="en-US" sz="1400" dirty="0" smtClean="0">
                <a:solidFill>
                  <a:schemeClr val="tx2"/>
                </a:solidFill>
              </a:rPr>
              <a:t> profiles, to lectures, RU FAIR has enhanced the visibility of SEM women</a:t>
            </a:r>
            <a:endParaRPr lang="en-US" sz="1400" dirty="0">
              <a:solidFill>
                <a:schemeClr val="tx2"/>
              </a:solidFill>
            </a:endParaRPr>
          </a:p>
        </p:txBody>
      </p:sp>
      <p:sp>
        <p:nvSpPr>
          <p:cNvPr id="24" name="Rounded Rectangle 23"/>
          <p:cNvSpPr/>
          <p:nvPr/>
        </p:nvSpPr>
        <p:spPr bwMode="auto">
          <a:xfrm>
            <a:off x="4971475" y="2545601"/>
            <a:ext cx="3931920" cy="786642"/>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smtClean="0">
                <a:solidFill>
                  <a:schemeClr val="tx2"/>
                </a:solidFill>
              </a:rPr>
              <a:t>Each event or program we support or lead impacts communications across diverse communities</a:t>
            </a:r>
            <a:endParaRPr lang="en-US" sz="1400" dirty="0">
              <a:solidFill>
                <a:schemeClr val="tx2"/>
              </a:solidFill>
            </a:endParaRPr>
          </a:p>
        </p:txBody>
      </p:sp>
      <p:sp>
        <p:nvSpPr>
          <p:cNvPr id="25" name="Rounded Rectangle 24"/>
          <p:cNvSpPr/>
          <p:nvPr/>
        </p:nvSpPr>
        <p:spPr bwMode="auto">
          <a:xfrm>
            <a:off x="4971475" y="1602647"/>
            <a:ext cx="3931920" cy="786642"/>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smtClean="0">
                <a:solidFill>
                  <a:schemeClr val="tx2"/>
                </a:solidFill>
              </a:rPr>
              <a:t>President’s Council on Institutional Diversity and Equity emerged as the </a:t>
            </a:r>
            <a:r>
              <a:rPr lang="en-US" sz="1400" dirty="0" err="1" smtClean="0">
                <a:solidFill>
                  <a:schemeClr val="tx2"/>
                </a:solidFill>
              </a:rPr>
              <a:t>InSTRIDE</a:t>
            </a:r>
            <a:r>
              <a:rPr lang="en-US" sz="1400" dirty="0" smtClean="0">
                <a:solidFill>
                  <a:schemeClr val="tx2"/>
                </a:solidFill>
              </a:rPr>
              <a:t> body</a:t>
            </a:r>
            <a:endParaRPr lang="en-US" sz="1400" dirty="0">
              <a:solidFill>
                <a:schemeClr val="tx2"/>
              </a:solidFill>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
          <p:cNvSpPr txBox="1">
            <a:spLocks noChangeArrowheads="1"/>
          </p:cNvSpPr>
          <p:nvPr/>
        </p:nvSpPr>
        <p:spPr bwMode="auto">
          <a:xfrm>
            <a:off x="780902" y="632045"/>
            <a:ext cx="7643008" cy="646331"/>
          </a:xfrm>
          <a:prstGeom prst="rect">
            <a:avLst/>
          </a:prstGeom>
          <a:noFill/>
          <a:ln w="9525">
            <a:noFill/>
            <a:miter lim="800000"/>
            <a:headEnd/>
            <a:tailEnd/>
          </a:ln>
        </p:spPr>
        <p:txBody>
          <a:bodyPr wrap="square">
            <a:spAutoFit/>
          </a:bodyPr>
          <a:lstStyle/>
          <a:p>
            <a:pPr algn="ctr"/>
            <a:r>
              <a:rPr lang="en-US" sz="3600" dirty="0" smtClean="0">
                <a:solidFill>
                  <a:schemeClr val="tx2"/>
                </a:solidFill>
              </a:rPr>
              <a:t>Redefined Key (Meta-) Initiatives</a:t>
            </a:r>
            <a:endParaRPr lang="en-US" sz="3600" dirty="0">
              <a:solidFill>
                <a:schemeClr val="tx2"/>
              </a:solidFill>
            </a:endParaRPr>
          </a:p>
        </p:txBody>
      </p:sp>
      <p:grpSp>
        <p:nvGrpSpPr>
          <p:cNvPr id="13" name="Group 12"/>
          <p:cNvGrpSpPr/>
          <p:nvPr/>
        </p:nvGrpSpPr>
        <p:grpSpPr>
          <a:xfrm>
            <a:off x="2575774" y="2438611"/>
            <a:ext cx="5864590" cy="4106365"/>
            <a:chOff x="2925078" y="2033658"/>
            <a:chExt cx="5864590" cy="4106365"/>
          </a:xfrm>
        </p:grpSpPr>
        <p:sp>
          <p:nvSpPr>
            <p:cNvPr id="7" name="Rounded Rectangle 6"/>
            <p:cNvSpPr/>
            <p:nvPr/>
          </p:nvSpPr>
          <p:spPr bwMode="auto">
            <a:xfrm>
              <a:off x="2925078" y="5212080"/>
              <a:ext cx="2743200" cy="914399"/>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bg1"/>
                  </a:solidFill>
                </a:rPr>
                <a:t>Recruitment &amp; Retention</a:t>
              </a:r>
            </a:p>
          </p:txBody>
        </p:sp>
        <p:sp>
          <p:nvSpPr>
            <p:cNvPr id="11" name="Rounded Rectangle 10"/>
            <p:cNvSpPr/>
            <p:nvPr/>
          </p:nvSpPr>
          <p:spPr bwMode="auto">
            <a:xfrm>
              <a:off x="2939143" y="3729758"/>
              <a:ext cx="2011680" cy="683686"/>
            </a:xfrm>
            <a:prstGeom prst="roundRect">
              <a:avLst/>
            </a:prstGeom>
            <a:solidFill>
              <a:schemeClr val="bg1">
                <a:lumMod val="9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smtClean="0">
                  <a:solidFill>
                    <a:srgbClr val="000000"/>
                  </a:solidFill>
                </a:rPr>
                <a:t>Get them here</a:t>
              </a:r>
              <a:endParaRPr lang="en-US" sz="2000" b="1" dirty="0">
                <a:solidFill>
                  <a:srgbClr val="000000"/>
                </a:solidFill>
              </a:endParaRPr>
            </a:p>
          </p:txBody>
        </p:sp>
        <p:sp>
          <p:nvSpPr>
            <p:cNvPr id="12" name="Rounded Rectangle 11"/>
            <p:cNvSpPr/>
            <p:nvPr/>
          </p:nvSpPr>
          <p:spPr bwMode="auto">
            <a:xfrm>
              <a:off x="4424045" y="2835426"/>
              <a:ext cx="2743200" cy="683686"/>
            </a:xfrm>
            <a:prstGeom prst="roundRect">
              <a:avLst/>
            </a:prstGeom>
            <a:solidFill>
              <a:schemeClr val="bg1">
                <a:lumMod val="9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smtClean="0">
                  <a:solidFill>
                    <a:srgbClr val="000000"/>
                  </a:solidFill>
                </a:rPr>
                <a:t>Keep them here</a:t>
              </a:r>
              <a:endParaRPr lang="en-US" sz="2000" b="1" dirty="0">
                <a:solidFill>
                  <a:srgbClr val="000000"/>
                </a:solidFill>
              </a:endParaRPr>
            </a:p>
          </p:txBody>
        </p:sp>
        <p:sp>
          <p:nvSpPr>
            <p:cNvPr id="14" name="Rounded Rectangle 13"/>
            <p:cNvSpPr/>
            <p:nvPr/>
          </p:nvSpPr>
          <p:spPr bwMode="auto">
            <a:xfrm>
              <a:off x="5852795" y="5225623"/>
              <a:ext cx="2743200" cy="91440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smtClean="0">
                  <a:solidFill>
                    <a:schemeClr val="bg1"/>
                  </a:solidFill>
                </a:rPr>
                <a:t>Leadership &amp; Professional Development</a:t>
              </a:r>
              <a:endParaRPr lang="en-US" b="1" dirty="0">
                <a:solidFill>
                  <a:schemeClr val="bg1"/>
                </a:solidFill>
              </a:endParaRPr>
            </a:p>
          </p:txBody>
        </p:sp>
        <p:sp>
          <p:nvSpPr>
            <p:cNvPr id="9" name="Rounded Rectangle 8"/>
            <p:cNvSpPr/>
            <p:nvPr/>
          </p:nvSpPr>
          <p:spPr bwMode="auto">
            <a:xfrm>
              <a:off x="6503668" y="2033658"/>
              <a:ext cx="2286000" cy="635346"/>
            </a:xfrm>
            <a:prstGeom prst="roundRect">
              <a:avLst/>
            </a:prstGeom>
            <a:solidFill>
              <a:schemeClr val="bg1">
                <a:lumMod val="9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smtClean="0">
                  <a:solidFill>
                    <a:srgbClr val="000000"/>
                  </a:solidFill>
                </a:rPr>
                <a:t>Help them thrive</a:t>
              </a:r>
              <a:endParaRPr lang="en-US" sz="2000" b="1" dirty="0">
                <a:solidFill>
                  <a:srgbClr val="000000"/>
                </a:solidFill>
              </a:endParaRPr>
            </a:p>
          </p:txBody>
        </p:sp>
        <p:sp>
          <p:nvSpPr>
            <p:cNvPr id="17" name="Down Arrow 16"/>
            <p:cNvSpPr/>
            <p:nvPr/>
          </p:nvSpPr>
          <p:spPr>
            <a:xfrm rot="10800000">
              <a:off x="3621675" y="4486656"/>
              <a:ext cx="457200" cy="582930"/>
            </a:xfrm>
            <a:prstGeom prst="downArrow">
              <a:avLst/>
            </a:prstGeom>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rot="10800000">
              <a:off x="5044440" y="3644646"/>
              <a:ext cx="457200" cy="1424940"/>
            </a:xfrm>
            <a:prstGeom prst="downArrow">
              <a:avLst/>
            </a:prstGeom>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rot="10800000">
              <a:off x="6088380" y="3644646"/>
              <a:ext cx="457200" cy="1424940"/>
            </a:xfrm>
            <a:prstGeom prst="downArrow">
              <a:avLst/>
            </a:prstGeom>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rot="10800000">
              <a:off x="7293102" y="2814067"/>
              <a:ext cx="457200" cy="2255520"/>
            </a:xfrm>
            <a:prstGeom prst="downArrow">
              <a:avLst/>
            </a:prstGeom>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409563" y="1421142"/>
            <a:ext cx="4696690" cy="2092881"/>
          </a:xfrm>
          <a:prstGeom prst="rect">
            <a:avLst/>
          </a:prstGeom>
          <a:noFill/>
        </p:spPr>
        <p:txBody>
          <a:bodyPr wrap="square" rtlCol="0">
            <a:spAutoFit/>
          </a:bodyPr>
          <a:lstStyle/>
          <a:p>
            <a:r>
              <a:rPr lang="en-US" sz="2800" b="1" dirty="0" smtClean="0">
                <a:solidFill>
                  <a:schemeClr val="accent1"/>
                </a:solidFill>
              </a:rPr>
              <a:t>Two Meta-Initiatives</a:t>
            </a:r>
            <a:r>
              <a:rPr lang="en-US" sz="2800" dirty="0" smtClean="0"/>
              <a:t> </a:t>
            </a:r>
            <a:r>
              <a:rPr lang="en-US" sz="2800" dirty="0" smtClean="0">
                <a:solidFill>
                  <a:srgbClr val="000000"/>
                </a:solidFill>
              </a:rPr>
              <a:t>emerged as key to women’s full participation and advancement in SEM</a:t>
            </a:r>
          </a:p>
          <a:p>
            <a:endParaRPr lang="en-US" dirty="0" smtClean="0"/>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
          <p:cNvSpPr txBox="1">
            <a:spLocks noChangeArrowheads="1"/>
          </p:cNvSpPr>
          <p:nvPr/>
        </p:nvSpPr>
        <p:spPr bwMode="auto">
          <a:xfrm>
            <a:off x="780902" y="558893"/>
            <a:ext cx="7643008" cy="646331"/>
          </a:xfrm>
          <a:prstGeom prst="rect">
            <a:avLst/>
          </a:prstGeom>
          <a:noFill/>
          <a:ln w="9525">
            <a:noFill/>
            <a:miter lim="800000"/>
            <a:headEnd/>
            <a:tailEnd/>
          </a:ln>
        </p:spPr>
        <p:txBody>
          <a:bodyPr wrap="square">
            <a:spAutoFit/>
          </a:bodyPr>
          <a:lstStyle/>
          <a:p>
            <a:pPr algn="ctr"/>
            <a:r>
              <a:rPr lang="en-US" sz="3600" dirty="0" smtClean="0">
                <a:solidFill>
                  <a:schemeClr val="tx2"/>
                </a:solidFill>
              </a:rPr>
              <a:t>Redefined Service Initiatives</a:t>
            </a:r>
            <a:endParaRPr lang="en-US" sz="3600" dirty="0">
              <a:solidFill>
                <a:schemeClr val="tx2"/>
              </a:solidFill>
            </a:endParaRPr>
          </a:p>
        </p:txBody>
      </p:sp>
      <p:grpSp>
        <p:nvGrpSpPr>
          <p:cNvPr id="15" name="Group 14"/>
          <p:cNvGrpSpPr/>
          <p:nvPr/>
        </p:nvGrpSpPr>
        <p:grpSpPr>
          <a:xfrm>
            <a:off x="756441" y="1456027"/>
            <a:ext cx="7635997" cy="4932247"/>
            <a:chOff x="618655" y="1268136"/>
            <a:chExt cx="7781761" cy="5532235"/>
          </a:xfrm>
        </p:grpSpPr>
        <p:sp>
          <p:nvSpPr>
            <p:cNvPr id="24" name="Flowchart: Connector 23"/>
            <p:cNvSpPr/>
            <p:nvPr/>
          </p:nvSpPr>
          <p:spPr>
            <a:xfrm>
              <a:off x="1828800" y="1496851"/>
              <a:ext cx="5303520" cy="5303520"/>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618655" y="1268136"/>
              <a:ext cx="7781761" cy="5171221"/>
              <a:chOff x="618655" y="1268136"/>
              <a:chExt cx="7781761" cy="5171221"/>
            </a:xfrm>
          </p:grpSpPr>
          <p:sp>
            <p:nvSpPr>
              <p:cNvPr id="9" name="Freeform 8"/>
              <p:cNvSpPr/>
              <p:nvPr/>
            </p:nvSpPr>
            <p:spPr>
              <a:xfrm>
                <a:off x="3429000" y="1268136"/>
                <a:ext cx="2103120" cy="1005840"/>
              </a:xfrm>
              <a:custGeom>
                <a:avLst/>
                <a:gdLst>
                  <a:gd name="connsiteX0" fmla="*/ 0 w 1446128"/>
                  <a:gd name="connsiteY0" fmla="*/ 156667 h 939983"/>
                  <a:gd name="connsiteX1" fmla="*/ 45887 w 1446128"/>
                  <a:gd name="connsiteY1" fmla="*/ 45887 h 939983"/>
                  <a:gd name="connsiteX2" fmla="*/ 156667 w 1446128"/>
                  <a:gd name="connsiteY2" fmla="*/ 0 h 939983"/>
                  <a:gd name="connsiteX3" fmla="*/ 1289461 w 1446128"/>
                  <a:gd name="connsiteY3" fmla="*/ 0 h 939983"/>
                  <a:gd name="connsiteX4" fmla="*/ 1400241 w 1446128"/>
                  <a:gd name="connsiteY4" fmla="*/ 45887 h 939983"/>
                  <a:gd name="connsiteX5" fmla="*/ 1446128 w 1446128"/>
                  <a:gd name="connsiteY5" fmla="*/ 156667 h 939983"/>
                  <a:gd name="connsiteX6" fmla="*/ 1446128 w 1446128"/>
                  <a:gd name="connsiteY6" fmla="*/ 783316 h 939983"/>
                  <a:gd name="connsiteX7" fmla="*/ 1400241 w 1446128"/>
                  <a:gd name="connsiteY7" fmla="*/ 894096 h 939983"/>
                  <a:gd name="connsiteX8" fmla="*/ 1289461 w 1446128"/>
                  <a:gd name="connsiteY8" fmla="*/ 939983 h 939983"/>
                  <a:gd name="connsiteX9" fmla="*/ 156667 w 1446128"/>
                  <a:gd name="connsiteY9" fmla="*/ 939983 h 939983"/>
                  <a:gd name="connsiteX10" fmla="*/ 45887 w 1446128"/>
                  <a:gd name="connsiteY10" fmla="*/ 894096 h 939983"/>
                  <a:gd name="connsiteX11" fmla="*/ 0 w 1446128"/>
                  <a:gd name="connsiteY11" fmla="*/ 783316 h 939983"/>
                  <a:gd name="connsiteX12" fmla="*/ 0 w 1446128"/>
                  <a:gd name="connsiteY12" fmla="*/ 156667 h 9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6128" h="939983">
                    <a:moveTo>
                      <a:pt x="0" y="156667"/>
                    </a:moveTo>
                    <a:cubicBezTo>
                      <a:pt x="0" y="115116"/>
                      <a:pt x="16506" y="75267"/>
                      <a:pt x="45887" y="45887"/>
                    </a:cubicBezTo>
                    <a:cubicBezTo>
                      <a:pt x="75268" y="16506"/>
                      <a:pt x="115117" y="0"/>
                      <a:pt x="156667" y="0"/>
                    </a:cubicBezTo>
                    <a:lnTo>
                      <a:pt x="1289461" y="0"/>
                    </a:lnTo>
                    <a:cubicBezTo>
                      <a:pt x="1331012" y="0"/>
                      <a:pt x="1370861" y="16506"/>
                      <a:pt x="1400241" y="45887"/>
                    </a:cubicBezTo>
                    <a:cubicBezTo>
                      <a:pt x="1429622" y="75268"/>
                      <a:pt x="1446128" y="115117"/>
                      <a:pt x="1446128" y="156667"/>
                    </a:cubicBezTo>
                    <a:lnTo>
                      <a:pt x="1446128" y="783316"/>
                    </a:lnTo>
                    <a:cubicBezTo>
                      <a:pt x="1446128" y="824867"/>
                      <a:pt x="1429622" y="864716"/>
                      <a:pt x="1400241" y="894096"/>
                    </a:cubicBezTo>
                    <a:cubicBezTo>
                      <a:pt x="1370860" y="923477"/>
                      <a:pt x="1331011" y="939983"/>
                      <a:pt x="1289461" y="939983"/>
                    </a:cubicBezTo>
                    <a:lnTo>
                      <a:pt x="156667" y="939983"/>
                    </a:lnTo>
                    <a:cubicBezTo>
                      <a:pt x="115116" y="939983"/>
                      <a:pt x="75267" y="923477"/>
                      <a:pt x="45887" y="894096"/>
                    </a:cubicBezTo>
                    <a:cubicBezTo>
                      <a:pt x="16506" y="864715"/>
                      <a:pt x="0" y="824866"/>
                      <a:pt x="0" y="783316"/>
                    </a:cubicBezTo>
                    <a:lnTo>
                      <a:pt x="0" y="156667"/>
                    </a:lnTo>
                    <a:close/>
                  </a:path>
                </a:pathLst>
              </a:custGeom>
              <a:ln>
                <a:solidFill>
                  <a:schemeClr val="accent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1606" tIns="91606" rIns="91606" bIns="91606" numCol="1" spcCol="1270" anchor="ctr" anchorCtr="0">
                <a:noAutofit/>
              </a:bodyPr>
              <a:lstStyle/>
              <a:p>
                <a:pPr lvl="0" algn="ctr" defTabSz="533400">
                  <a:lnSpc>
                    <a:spcPct val="90000"/>
                  </a:lnSpc>
                  <a:spcBef>
                    <a:spcPct val="0"/>
                  </a:spcBef>
                  <a:spcAft>
                    <a:spcPct val="35000"/>
                  </a:spcAft>
                </a:pPr>
                <a:r>
                  <a:rPr lang="en-US" b="1" kern="1200" dirty="0" smtClean="0"/>
                  <a:t>Communications</a:t>
                </a:r>
                <a:endParaRPr lang="en-US" b="1" kern="1200" dirty="0"/>
              </a:p>
            </p:txBody>
          </p:sp>
          <p:sp>
            <p:nvSpPr>
              <p:cNvPr id="11" name="Freeform 10"/>
              <p:cNvSpPr/>
              <p:nvPr/>
            </p:nvSpPr>
            <p:spPr>
              <a:xfrm>
                <a:off x="6297296" y="3006095"/>
                <a:ext cx="2103120" cy="1005840"/>
              </a:xfrm>
              <a:custGeom>
                <a:avLst/>
                <a:gdLst>
                  <a:gd name="connsiteX0" fmla="*/ 0 w 1446128"/>
                  <a:gd name="connsiteY0" fmla="*/ 156667 h 939983"/>
                  <a:gd name="connsiteX1" fmla="*/ 45887 w 1446128"/>
                  <a:gd name="connsiteY1" fmla="*/ 45887 h 939983"/>
                  <a:gd name="connsiteX2" fmla="*/ 156667 w 1446128"/>
                  <a:gd name="connsiteY2" fmla="*/ 0 h 939983"/>
                  <a:gd name="connsiteX3" fmla="*/ 1289461 w 1446128"/>
                  <a:gd name="connsiteY3" fmla="*/ 0 h 939983"/>
                  <a:gd name="connsiteX4" fmla="*/ 1400241 w 1446128"/>
                  <a:gd name="connsiteY4" fmla="*/ 45887 h 939983"/>
                  <a:gd name="connsiteX5" fmla="*/ 1446128 w 1446128"/>
                  <a:gd name="connsiteY5" fmla="*/ 156667 h 939983"/>
                  <a:gd name="connsiteX6" fmla="*/ 1446128 w 1446128"/>
                  <a:gd name="connsiteY6" fmla="*/ 783316 h 939983"/>
                  <a:gd name="connsiteX7" fmla="*/ 1400241 w 1446128"/>
                  <a:gd name="connsiteY7" fmla="*/ 894096 h 939983"/>
                  <a:gd name="connsiteX8" fmla="*/ 1289461 w 1446128"/>
                  <a:gd name="connsiteY8" fmla="*/ 939983 h 939983"/>
                  <a:gd name="connsiteX9" fmla="*/ 156667 w 1446128"/>
                  <a:gd name="connsiteY9" fmla="*/ 939983 h 939983"/>
                  <a:gd name="connsiteX10" fmla="*/ 45887 w 1446128"/>
                  <a:gd name="connsiteY10" fmla="*/ 894096 h 939983"/>
                  <a:gd name="connsiteX11" fmla="*/ 0 w 1446128"/>
                  <a:gd name="connsiteY11" fmla="*/ 783316 h 939983"/>
                  <a:gd name="connsiteX12" fmla="*/ 0 w 1446128"/>
                  <a:gd name="connsiteY12" fmla="*/ 156667 h 9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6128" h="939983">
                    <a:moveTo>
                      <a:pt x="0" y="156667"/>
                    </a:moveTo>
                    <a:cubicBezTo>
                      <a:pt x="0" y="115116"/>
                      <a:pt x="16506" y="75267"/>
                      <a:pt x="45887" y="45887"/>
                    </a:cubicBezTo>
                    <a:cubicBezTo>
                      <a:pt x="75268" y="16506"/>
                      <a:pt x="115117" y="0"/>
                      <a:pt x="156667" y="0"/>
                    </a:cubicBezTo>
                    <a:lnTo>
                      <a:pt x="1289461" y="0"/>
                    </a:lnTo>
                    <a:cubicBezTo>
                      <a:pt x="1331012" y="0"/>
                      <a:pt x="1370861" y="16506"/>
                      <a:pt x="1400241" y="45887"/>
                    </a:cubicBezTo>
                    <a:cubicBezTo>
                      <a:pt x="1429622" y="75268"/>
                      <a:pt x="1446128" y="115117"/>
                      <a:pt x="1446128" y="156667"/>
                    </a:cubicBezTo>
                    <a:lnTo>
                      <a:pt x="1446128" y="783316"/>
                    </a:lnTo>
                    <a:cubicBezTo>
                      <a:pt x="1446128" y="824867"/>
                      <a:pt x="1429622" y="864716"/>
                      <a:pt x="1400241" y="894096"/>
                    </a:cubicBezTo>
                    <a:cubicBezTo>
                      <a:pt x="1370860" y="923477"/>
                      <a:pt x="1331011" y="939983"/>
                      <a:pt x="1289461" y="939983"/>
                    </a:cubicBezTo>
                    <a:lnTo>
                      <a:pt x="156667" y="939983"/>
                    </a:lnTo>
                    <a:cubicBezTo>
                      <a:pt x="115116" y="939983"/>
                      <a:pt x="75267" y="923477"/>
                      <a:pt x="45887" y="894096"/>
                    </a:cubicBezTo>
                    <a:cubicBezTo>
                      <a:pt x="16506" y="864715"/>
                      <a:pt x="0" y="824866"/>
                      <a:pt x="0" y="783316"/>
                    </a:cubicBezTo>
                    <a:lnTo>
                      <a:pt x="0" y="156667"/>
                    </a:lnTo>
                    <a:close/>
                  </a:path>
                </a:pathLst>
              </a:custGeom>
              <a:solidFill>
                <a:schemeClr val="accent1">
                  <a:lumMod val="20000"/>
                  <a:lumOff val="80000"/>
                </a:schemeClr>
              </a:solidFill>
              <a:ln>
                <a:solidFill>
                  <a:schemeClr val="accent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91606" tIns="91606" rIns="91606" bIns="91606" numCol="1" spcCol="1270" anchor="ctr" anchorCtr="0">
                <a:noAutofit/>
              </a:bodyPr>
              <a:lstStyle/>
              <a:p>
                <a:pPr lvl="0" algn="ctr" defTabSz="533400">
                  <a:lnSpc>
                    <a:spcPct val="90000"/>
                  </a:lnSpc>
                  <a:spcBef>
                    <a:spcPct val="0"/>
                  </a:spcBef>
                  <a:spcAft>
                    <a:spcPct val="35000"/>
                  </a:spcAft>
                </a:pPr>
                <a:r>
                  <a:rPr lang="en-US" b="1" kern="1200" dirty="0" smtClean="0">
                    <a:solidFill>
                      <a:schemeClr val="tx2"/>
                    </a:solidFill>
                  </a:rPr>
                  <a:t>Mentoring</a:t>
                </a:r>
                <a:endParaRPr lang="en-US" b="1" kern="1200" dirty="0"/>
              </a:p>
            </p:txBody>
          </p:sp>
          <p:sp>
            <p:nvSpPr>
              <p:cNvPr id="13" name="Freeform 12"/>
              <p:cNvSpPr/>
              <p:nvPr/>
            </p:nvSpPr>
            <p:spPr>
              <a:xfrm>
                <a:off x="5666542" y="5433517"/>
                <a:ext cx="2103120" cy="1005840"/>
              </a:xfrm>
              <a:custGeom>
                <a:avLst/>
                <a:gdLst>
                  <a:gd name="connsiteX0" fmla="*/ 0 w 1446128"/>
                  <a:gd name="connsiteY0" fmla="*/ 156667 h 939983"/>
                  <a:gd name="connsiteX1" fmla="*/ 45887 w 1446128"/>
                  <a:gd name="connsiteY1" fmla="*/ 45887 h 939983"/>
                  <a:gd name="connsiteX2" fmla="*/ 156667 w 1446128"/>
                  <a:gd name="connsiteY2" fmla="*/ 0 h 939983"/>
                  <a:gd name="connsiteX3" fmla="*/ 1289461 w 1446128"/>
                  <a:gd name="connsiteY3" fmla="*/ 0 h 939983"/>
                  <a:gd name="connsiteX4" fmla="*/ 1400241 w 1446128"/>
                  <a:gd name="connsiteY4" fmla="*/ 45887 h 939983"/>
                  <a:gd name="connsiteX5" fmla="*/ 1446128 w 1446128"/>
                  <a:gd name="connsiteY5" fmla="*/ 156667 h 939983"/>
                  <a:gd name="connsiteX6" fmla="*/ 1446128 w 1446128"/>
                  <a:gd name="connsiteY6" fmla="*/ 783316 h 939983"/>
                  <a:gd name="connsiteX7" fmla="*/ 1400241 w 1446128"/>
                  <a:gd name="connsiteY7" fmla="*/ 894096 h 939983"/>
                  <a:gd name="connsiteX8" fmla="*/ 1289461 w 1446128"/>
                  <a:gd name="connsiteY8" fmla="*/ 939983 h 939983"/>
                  <a:gd name="connsiteX9" fmla="*/ 156667 w 1446128"/>
                  <a:gd name="connsiteY9" fmla="*/ 939983 h 939983"/>
                  <a:gd name="connsiteX10" fmla="*/ 45887 w 1446128"/>
                  <a:gd name="connsiteY10" fmla="*/ 894096 h 939983"/>
                  <a:gd name="connsiteX11" fmla="*/ 0 w 1446128"/>
                  <a:gd name="connsiteY11" fmla="*/ 783316 h 939983"/>
                  <a:gd name="connsiteX12" fmla="*/ 0 w 1446128"/>
                  <a:gd name="connsiteY12" fmla="*/ 156667 h 9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6128" h="939983">
                    <a:moveTo>
                      <a:pt x="0" y="156667"/>
                    </a:moveTo>
                    <a:cubicBezTo>
                      <a:pt x="0" y="115116"/>
                      <a:pt x="16506" y="75267"/>
                      <a:pt x="45887" y="45887"/>
                    </a:cubicBezTo>
                    <a:cubicBezTo>
                      <a:pt x="75268" y="16506"/>
                      <a:pt x="115117" y="0"/>
                      <a:pt x="156667" y="0"/>
                    </a:cubicBezTo>
                    <a:lnTo>
                      <a:pt x="1289461" y="0"/>
                    </a:lnTo>
                    <a:cubicBezTo>
                      <a:pt x="1331012" y="0"/>
                      <a:pt x="1370861" y="16506"/>
                      <a:pt x="1400241" y="45887"/>
                    </a:cubicBezTo>
                    <a:cubicBezTo>
                      <a:pt x="1429622" y="75268"/>
                      <a:pt x="1446128" y="115117"/>
                      <a:pt x="1446128" y="156667"/>
                    </a:cubicBezTo>
                    <a:lnTo>
                      <a:pt x="1446128" y="783316"/>
                    </a:lnTo>
                    <a:cubicBezTo>
                      <a:pt x="1446128" y="824867"/>
                      <a:pt x="1429622" y="864716"/>
                      <a:pt x="1400241" y="894096"/>
                    </a:cubicBezTo>
                    <a:cubicBezTo>
                      <a:pt x="1370860" y="923477"/>
                      <a:pt x="1331011" y="939983"/>
                      <a:pt x="1289461" y="939983"/>
                    </a:cubicBezTo>
                    <a:lnTo>
                      <a:pt x="156667" y="939983"/>
                    </a:lnTo>
                    <a:cubicBezTo>
                      <a:pt x="115116" y="939983"/>
                      <a:pt x="75267" y="923477"/>
                      <a:pt x="45887" y="894096"/>
                    </a:cubicBezTo>
                    <a:cubicBezTo>
                      <a:pt x="16506" y="864715"/>
                      <a:pt x="0" y="824866"/>
                      <a:pt x="0" y="783316"/>
                    </a:cubicBezTo>
                    <a:lnTo>
                      <a:pt x="0" y="156667"/>
                    </a:lnTo>
                    <a:close/>
                  </a:path>
                </a:pathLst>
              </a:custGeom>
              <a:ln>
                <a:solidFill>
                  <a:schemeClr val="accent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1606" tIns="91606" rIns="91606" bIns="91606" numCol="1" spcCol="1270" anchor="ctr" anchorCtr="0">
                <a:noAutofit/>
              </a:bodyPr>
              <a:lstStyle/>
              <a:p>
                <a:pPr lvl="0" algn="ctr" defTabSz="533400">
                  <a:lnSpc>
                    <a:spcPct val="90000"/>
                  </a:lnSpc>
                  <a:spcBef>
                    <a:spcPct val="0"/>
                  </a:spcBef>
                  <a:spcAft>
                    <a:spcPct val="35000"/>
                  </a:spcAft>
                </a:pPr>
                <a:r>
                  <a:rPr lang="en-US" b="1" kern="1200" dirty="0" smtClean="0"/>
                  <a:t>Networking &amp; Liaisons</a:t>
                </a:r>
                <a:endParaRPr lang="en-US" b="1" kern="1200" dirty="0"/>
              </a:p>
            </p:txBody>
          </p:sp>
          <p:sp>
            <p:nvSpPr>
              <p:cNvPr id="17" name="Freeform 16"/>
              <p:cNvSpPr/>
              <p:nvPr/>
            </p:nvSpPr>
            <p:spPr>
              <a:xfrm>
                <a:off x="1263147" y="5433517"/>
                <a:ext cx="2103120" cy="1005840"/>
              </a:xfrm>
              <a:custGeom>
                <a:avLst/>
                <a:gdLst>
                  <a:gd name="connsiteX0" fmla="*/ 0 w 1446128"/>
                  <a:gd name="connsiteY0" fmla="*/ 156667 h 939983"/>
                  <a:gd name="connsiteX1" fmla="*/ 45887 w 1446128"/>
                  <a:gd name="connsiteY1" fmla="*/ 45887 h 939983"/>
                  <a:gd name="connsiteX2" fmla="*/ 156667 w 1446128"/>
                  <a:gd name="connsiteY2" fmla="*/ 0 h 939983"/>
                  <a:gd name="connsiteX3" fmla="*/ 1289461 w 1446128"/>
                  <a:gd name="connsiteY3" fmla="*/ 0 h 939983"/>
                  <a:gd name="connsiteX4" fmla="*/ 1400241 w 1446128"/>
                  <a:gd name="connsiteY4" fmla="*/ 45887 h 939983"/>
                  <a:gd name="connsiteX5" fmla="*/ 1446128 w 1446128"/>
                  <a:gd name="connsiteY5" fmla="*/ 156667 h 939983"/>
                  <a:gd name="connsiteX6" fmla="*/ 1446128 w 1446128"/>
                  <a:gd name="connsiteY6" fmla="*/ 783316 h 939983"/>
                  <a:gd name="connsiteX7" fmla="*/ 1400241 w 1446128"/>
                  <a:gd name="connsiteY7" fmla="*/ 894096 h 939983"/>
                  <a:gd name="connsiteX8" fmla="*/ 1289461 w 1446128"/>
                  <a:gd name="connsiteY8" fmla="*/ 939983 h 939983"/>
                  <a:gd name="connsiteX9" fmla="*/ 156667 w 1446128"/>
                  <a:gd name="connsiteY9" fmla="*/ 939983 h 939983"/>
                  <a:gd name="connsiteX10" fmla="*/ 45887 w 1446128"/>
                  <a:gd name="connsiteY10" fmla="*/ 894096 h 939983"/>
                  <a:gd name="connsiteX11" fmla="*/ 0 w 1446128"/>
                  <a:gd name="connsiteY11" fmla="*/ 783316 h 939983"/>
                  <a:gd name="connsiteX12" fmla="*/ 0 w 1446128"/>
                  <a:gd name="connsiteY12" fmla="*/ 156667 h 9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6128" h="939983">
                    <a:moveTo>
                      <a:pt x="0" y="156667"/>
                    </a:moveTo>
                    <a:cubicBezTo>
                      <a:pt x="0" y="115116"/>
                      <a:pt x="16506" y="75267"/>
                      <a:pt x="45887" y="45887"/>
                    </a:cubicBezTo>
                    <a:cubicBezTo>
                      <a:pt x="75268" y="16506"/>
                      <a:pt x="115117" y="0"/>
                      <a:pt x="156667" y="0"/>
                    </a:cubicBezTo>
                    <a:lnTo>
                      <a:pt x="1289461" y="0"/>
                    </a:lnTo>
                    <a:cubicBezTo>
                      <a:pt x="1331012" y="0"/>
                      <a:pt x="1370861" y="16506"/>
                      <a:pt x="1400241" y="45887"/>
                    </a:cubicBezTo>
                    <a:cubicBezTo>
                      <a:pt x="1429622" y="75268"/>
                      <a:pt x="1446128" y="115117"/>
                      <a:pt x="1446128" y="156667"/>
                    </a:cubicBezTo>
                    <a:lnTo>
                      <a:pt x="1446128" y="783316"/>
                    </a:lnTo>
                    <a:cubicBezTo>
                      <a:pt x="1446128" y="824867"/>
                      <a:pt x="1429622" y="864716"/>
                      <a:pt x="1400241" y="894096"/>
                    </a:cubicBezTo>
                    <a:cubicBezTo>
                      <a:pt x="1370860" y="923477"/>
                      <a:pt x="1331011" y="939983"/>
                      <a:pt x="1289461" y="939983"/>
                    </a:cubicBezTo>
                    <a:lnTo>
                      <a:pt x="156667" y="939983"/>
                    </a:lnTo>
                    <a:cubicBezTo>
                      <a:pt x="115116" y="939983"/>
                      <a:pt x="75267" y="923477"/>
                      <a:pt x="45887" y="894096"/>
                    </a:cubicBezTo>
                    <a:cubicBezTo>
                      <a:pt x="16506" y="864715"/>
                      <a:pt x="0" y="824866"/>
                      <a:pt x="0" y="783316"/>
                    </a:cubicBezTo>
                    <a:lnTo>
                      <a:pt x="0" y="156667"/>
                    </a:lnTo>
                    <a:close/>
                  </a:path>
                </a:pathLst>
              </a:custGeom>
              <a:ln>
                <a:solidFill>
                  <a:schemeClr val="accent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1606" tIns="91606" rIns="91606" bIns="91606" numCol="1" spcCol="1270" anchor="ctr" anchorCtr="0">
                <a:noAutofit/>
              </a:bodyPr>
              <a:lstStyle/>
              <a:p>
                <a:pPr lvl="0" algn="ctr" defTabSz="533400">
                  <a:lnSpc>
                    <a:spcPct val="90000"/>
                  </a:lnSpc>
                  <a:spcBef>
                    <a:spcPct val="0"/>
                  </a:spcBef>
                  <a:spcAft>
                    <a:spcPct val="35000"/>
                  </a:spcAft>
                </a:pPr>
                <a:r>
                  <a:rPr lang="en-US" b="1" kern="1200" dirty="0" smtClean="0"/>
                  <a:t>Visibility</a:t>
                </a:r>
                <a:endParaRPr lang="en-US" b="1" kern="1200" dirty="0"/>
              </a:p>
            </p:txBody>
          </p:sp>
          <p:sp>
            <p:nvSpPr>
              <p:cNvPr id="20" name="Freeform 19"/>
              <p:cNvSpPr/>
              <p:nvPr/>
            </p:nvSpPr>
            <p:spPr>
              <a:xfrm>
                <a:off x="618655" y="3006095"/>
                <a:ext cx="2103120" cy="1005840"/>
              </a:xfrm>
              <a:custGeom>
                <a:avLst/>
                <a:gdLst>
                  <a:gd name="connsiteX0" fmla="*/ 0 w 1446128"/>
                  <a:gd name="connsiteY0" fmla="*/ 156667 h 939983"/>
                  <a:gd name="connsiteX1" fmla="*/ 45887 w 1446128"/>
                  <a:gd name="connsiteY1" fmla="*/ 45887 h 939983"/>
                  <a:gd name="connsiteX2" fmla="*/ 156667 w 1446128"/>
                  <a:gd name="connsiteY2" fmla="*/ 0 h 939983"/>
                  <a:gd name="connsiteX3" fmla="*/ 1289461 w 1446128"/>
                  <a:gd name="connsiteY3" fmla="*/ 0 h 939983"/>
                  <a:gd name="connsiteX4" fmla="*/ 1400241 w 1446128"/>
                  <a:gd name="connsiteY4" fmla="*/ 45887 h 939983"/>
                  <a:gd name="connsiteX5" fmla="*/ 1446128 w 1446128"/>
                  <a:gd name="connsiteY5" fmla="*/ 156667 h 939983"/>
                  <a:gd name="connsiteX6" fmla="*/ 1446128 w 1446128"/>
                  <a:gd name="connsiteY6" fmla="*/ 783316 h 939983"/>
                  <a:gd name="connsiteX7" fmla="*/ 1400241 w 1446128"/>
                  <a:gd name="connsiteY7" fmla="*/ 894096 h 939983"/>
                  <a:gd name="connsiteX8" fmla="*/ 1289461 w 1446128"/>
                  <a:gd name="connsiteY8" fmla="*/ 939983 h 939983"/>
                  <a:gd name="connsiteX9" fmla="*/ 156667 w 1446128"/>
                  <a:gd name="connsiteY9" fmla="*/ 939983 h 939983"/>
                  <a:gd name="connsiteX10" fmla="*/ 45887 w 1446128"/>
                  <a:gd name="connsiteY10" fmla="*/ 894096 h 939983"/>
                  <a:gd name="connsiteX11" fmla="*/ 0 w 1446128"/>
                  <a:gd name="connsiteY11" fmla="*/ 783316 h 939983"/>
                  <a:gd name="connsiteX12" fmla="*/ 0 w 1446128"/>
                  <a:gd name="connsiteY12" fmla="*/ 156667 h 9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46128" h="939983">
                    <a:moveTo>
                      <a:pt x="0" y="156667"/>
                    </a:moveTo>
                    <a:cubicBezTo>
                      <a:pt x="0" y="115116"/>
                      <a:pt x="16506" y="75267"/>
                      <a:pt x="45887" y="45887"/>
                    </a:cubicBezTo>
                    <a:cubicBezTo>
                      <a:pt x="75268" y="16506"/>
                      <a:pt x="115117" y="0"/>
                      <a:pt x="156667" y="0"/>
                    </a:cubicBezTo>
                    <a:lnTo>
                      <a:pt x="1289461" y="0"/>
                    </a:lnTo>
                    <a:cubicBezTo>
                      <a:pt x="1331012" y="0"/>
                      <a:pt x="1370861" y="16506"/>
                      <a:pt x="1400241" y="45887"/>
                    </a:cubicBezTo>
                    <a:cubicBezTo>
                      <a:pt x="1429622" y="75268"/>
                      <a:pt x="1446128" y="115117"/>
                      <a:pt x="1446128" y="156667"/>
                    </a:cubicBezTo>
                    <a:lnTo>
                      <a:pt x="1446128" y="783316"/>
                    </a:lnTo>
                    <a:cubicBezTo>
                      <a:pt x="1446128" y="824867"/>
                      <a:pt x="1429622" y="864716"/>
                      <a:pt x="1400241" y="894096"/>
                    </a:cubicBezTo>
                    <a:cubicBezTo>
                      <a:pt x="1370860" y="923477"/>
                      <a:pt x="1331011" y="939983"/>
                      <a:pt x="1289461" y="939983"/>
                    </a:cubicBezTo>
                    <a:lnTo>
                      <a:pt x="156667" y="939983"/>
                    </a:lnTo>
                    <a:cubicBezTo>
                      <a:pt x="115116" y="939983"/>
                      <a:pt x="75267" y="923477"/>
                      <a:pt x="45887" y="894096"/>
                    </a:cubicBezTo>
                    <a:cubicBezTo>
                      <a:pt x="16506" y="864715"/>
                      <a:pt x="0" y="824866"/>
                      <a:pt x="0" y="783316"/>
                    </a:cubicBezTo>
                    <a:lnTo>
                      <a:pt x="0" y="156667"/>
                    </a:lnTo>
                    <a:close/>
                  </a:path>
                </a:pathLst>
              </a:custGeom>
              <a:ln>
                <a:solidFill>
                  <a:schemeClr val="accent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91606" tIns="91606" rIns="91606" bIns="91606" numCol="1" spcCol="1270" anchor="ctr" anchorCtr="0">
                <a:noAutofit/>
              </a:bodyPr>
              <a:lstStyle/>
              <a:p>
                <a:pPr lvl="0" algn="ctr" defTabSz="533400">
                  <a:lnSpc>
                    <a:spcPct val="90000"/>
                  </a:lnSpc>
                  <a:spcBef>
                    <a:spcPct val="0"/>
                  </a:spcBef>
                  <a:spcAft>
                    <a:spcPct val="35000"/>
                  </a:spcAft>
                </a:pPr>
                <a:r>
                  <a:rPr lang="en-US" b="1" kern="1200" dirty="0" smtClean="0"/>
                  <a:t>Family / Work-life Balance</a:t>
                </a:r>
                <a:endParaRPr lang="en-US" b="1" kern="1200" dirty="0"/>
              </a:p>
            </p:txBody>
          </p:sp>
          <p:sp>
            <p:nvSpPr>
              <p:cNvPr id="7" name="Rounded Rectangle 6"/>
              <p:cNvSpPr/>
              <p:nvPr/>
            </p:nvSpPr>
            <p:spPr bwMode="auto">
              <a:xfrm>
                <a:off x="3291840" y="2635447"/>
                <a:ext cx="2377440" cy="1188720"/>
              </a:xfrm>
              <a:prstGeom prst="roundRect">
                <a:avLst/>
              </a:prstGeom>
              <a:solidFill>
                <a:schemeClr val="bg1">
                  <a:lumMod val="9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a:solidFill>
                      <a:schemeClr val="tx2"/>
                    </a:solidFill>
                  </a:rPr>
                  <a:t>Recruitment &amp; Retention</a:t>
                </a:r>
              </a:p>
            </p:txBody>
          </p:sp>
          <p:sp>
            <p:nvSpPr>
              <p:cNvPr id="14" name="Rounded Rectangle 13"/>
              <p:cNvSpPr/>
              <p:nvPr/>
            </p:nvSpPr>
            <p:spPr bwMode="auto">
              <a:xfrm>
                <a:off x="3291840" y="4106934"/>
                <a:ext cx="2377440" cy="1188720"/>
              </a:xfrm>
              <a:prstGeom prst="roundRect">
                <a:avLst/>
              </a:prstGeom>
              <a:solidFill>
                <a:schemeClr val="bg1">
                  <a:lumMod val="9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b="1" dirty="0" smtClean="0">
                    <a:solidFill>
                      <a:schemeClr val="tx2"/>
                    </a:solidFill>
                  </a:rPr>
                  <a:t>Leadership &amp; Professional Development</a:t>
                </a:r>
                <a:endParaRPr lang="en-US" sz="2400" b="1" dirty="0">
                  <a:solidFill>
                    <a:schemeClr val="tx2"/>
                  </a:solidFill>
                </a:endParaRPr>
              </a:p>
            </p:txBody>
          </p:sp>
        </p:grpSp>
      </p:grpSp>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683578" y="628333"/>
            <a:ext cx="7947817" cy="646331"/>
          </a:xfrm>
          <a:prstGeom prst="rect">
            <a:avLst/>
          </a:prstGeom>
          <a:noFill/>
          <a:ln w="9525">
            <a:noFill/>
            <a:miter lim="800000"/>
            <a:headEnd/>
            <a:tailEnd/>
          </a:ln>
        </p:spPr>
        <p:txBody>
          <a:bodyPr wrap="square">
            <a:spAutoFit/>
          </a:bodyPr>
          <a:lstStyle/>
          <a:p>
            <a:r>
              <a:rPr lang="en-US" sz="3600" dirty="0" smtClean="0">
                <a:solidFill>
                  <a:schemeClr val="tx2"/>
                </a:solidFill>
              </a:rPr>
              <a:t>RU FAIR ADVANCE Key Mechanisms</a:t>
            </a:r>
            <a:endParaRPr lang="en-US" sz="3600" dirty="0">
              <a:solidFill>
                <a:schemeClr val="tx2"/>
              </a:solidFill>
            </a:endParaRPr>
          </a:p>
        </p:txBody>
      </p:sp>
      <p:grpSp>
        <p:nvGrpSpPr>
          <p:cNvPr id="3" name="Group 21"/>
          <p:cNvGrpSpPr>
            <a:grpSpLocks/>
          </p:cNvGrpSpPr>
          <p:nvPr/>
        </p:nvGrpSpPr>
        <p:grpSpPr bwMode="auto">
          <a:xfrm>
            <a:off x="466994" y="1392826"/>
            <a:ext cx="4524648" cy="5207181"/>
            <a:chOff x="5440015" y="1252336"/>
            <a:chExt cx="3710553" cy="5565908"/>
          </a:xfrm>
          <a:solidFill>
            <a:schemeClr val="bg1">
              <a:lumMod val="85000"/>
            </a:schemeClr>
          </a:solidFill>
        </p:grpSpPr>
        <p:sp>
          <p:nvSpPr>
            <p:cNvPr id="15" name="Pentagon 14"/>
            <p:cNvSpPr/>
            <p:nvPr/>
          </p:nvSpPr>
          <p:spPr>
            <a:xfrm>
              <a:off x="5440015" y="5995284"/>
              <a:ext cx="3664846" cy="822960"/>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2"/>
                  </a:solidFill>
                </a:rPr>
                <a:t>Research &amp; Evaluation</a:t>
              </a:r>
            </a:p>
          </p:txBody>
        </p:sp>
        <p:sp>
          <p:nvSpPr>
            <p:cNvPr id="16" name="Pentagon 15"/>
            <p:cNvSpPr/>
            <p:nvPr/>
          </p:nvSpPr>
          <p:spPr>
            <a:xfrm>
              <a:off x="5453268" y="5035828"/>
              <a:ext cx="3674446" cy="822960"/>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2"/>
                  </a:solidFill>
                </a:rPr>
                <a:t>Life-cycle Grants</a:t>
              </a:r>
            </a:p>
          </p:txBody>
        </p:sp>
        <p:sp>
          <p:nvSpPr>
            <p:cNvPr id="17" name="Pentagon 16"/>
            <p:cNvSpPr/>
            <p:nvPr/>
          </p:nvSpPr>
          <p:spPr>
            <a:xfrm>
              <a:off x="5466520" y="4075046"/>
              <a:ext cx="3684048" cy="822960"/>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2"/>
                  </a:solidFill>
                </a:rPr>
                <a:t>Mini-grants</a:t>
              </a:r>
            </a:p>
          </p:txBody>
        </p:sp>
        <p:sp>
          <p:nvSpPr>
            <p:cNvPr id="18" name="Pentagon 17"/>
            <p:cNvSpPr/>
            <p:nvPr/>
          </p:nvSpPr>
          <p:spPr>
            <a:xfrm>
              <a:off x="5459893" y="3134141"/>
              <a:ext cx="3667822" cy="822960"/>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smtClean="0">
                  <a:solidFill>
                    <a:schemeClr val="tx2"/>
                  </a:solidFill>
                </a:rPr>
                <a:t>OASIS Leadership Program</a:t>
              </a:r>
              <a:r>
                <a:rPr lang="en-US" sz="2400" dirty="0" smtClean="0">
                  <a:solidFill>
                    <a:schemeClr val="tx1"/>
                  </a:solidFill>
                </a:rPr>
                <a:t> </a:t>
              </a:r>
              <a:endParaRPr lang="en-US" sz="2400" dirty="0">
                <a:solidFill>
                  <a:schemeClr val="tx1"/>
                </a:solidFill>
              </a:endParaRPr>
            </a:p>
          </p:txBody>
        </p:sp>
        <p:sp>
          <p:nvSpPr>
            <p:cNvPr id="19" name="Pentagon 18"/>
            <p:cNvSpPr/>
            <p:nvPr/>
          </p:nvSpPr>
          <p:spPr>
            <a:xfrm>
              <a:off x="5473146" y="2193240"/>
              <a:ext cx="3643142" cy="822960"/>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2"/>
                  </a:solidFill>
                </a:rPr>
                <a:t>RU FAIR Professorships</a:t>
              </a:r>
            </a:p>
          </p:txBody>
        </p:sp>
        <p:sp>
          <p:nvSpPr>
            <p:cNvPr id="20" name="Pentagon 19"/>
            <p:cNvSpPr/>
            <p:nvPr/>
          </p:nvSpPr>
          <p:spPr>
            <a:xfrm>
              <a:off x="5466520" y="1252336"/>
              <a:ext cx="3684048" cy="822960"/>
            </a:xfrm>
            <a:prstGeom prst="homePlat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chemeClr val="tx2"/>
                  </a:solidFill>
                </a:rPr>
                <a:t>Institutional </a:t>
              </a:r>
              <a:r>
                <a:rPr lang="en-US" sz="2400" dirty="0" smtClean="0">
                  <a:solidFill>
                    <a:schemeClr val="tx2"/>
                  </a:solidFill>
                </a:rPr>
                <a:t>Partnerships</a:t>
              </a:r>
              <a:endParaRPr lang="en-US" sz="2400" dirty="0">
                <a:solidFill>
                  <a:schemeClr val="tx2"/>
                </a:solidFill>
              </a:endParaRPr>
            </a:p>
          </p:txBody>
        </p:sp>
      </p:grpSp>
      <p:grpSp>
        <p:nvGrpSpPr>
          <p:cNvPr id="23" name="Group 22"/>
          <p:cNvGrpSpPr/>
          <p:nvPr/>
        </p:nvGrpSpPr>
        <p:grpSpPr>
          <a:xfrm>
            <a:off x="4959435" y="1421129"/>
            <a:ext cx="3711031" cy="5207181"/>
            <a:chOff x="5184775" y="1535431"/>
            <a:chExt cx="2498725" cy="4686299"/>
          </a:xfrm>
        </p:grpSpPr>
        <p:sp>
          <p:nvSpPr>
            <p:cNvPr id="22" name="Rounded Rectangle 21"/>
            <p:cNvSpPr/>
            <p:nvPr/>
          </p:nvSpPr>
          <p:spPr bwMode="auto">
            <a:xfrm>
              <a:off x="5184775" y="5528827"/>
              <a:ext cx="2465585" cy="69290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b" anchorCtr="0"/>
            <a:lstStyle/>
            <a:p>
              <a:pPr algn="ctr">
                <a:defRPr/>
              </a:pPr>
              <a:endParaRPr lang="en-US" dirty="0" smtClean="0">
                <a:solidFill>
                  <a:schemeClr val="bg1"/>
                </a:solidFill>
              </a:endParaRPr>
            </a:p>
            <a:p>
              <a:pPr algn="ctr">
                <a:defRPr/>
              </a:pPr>
              <a:r>
                <a:rPr lang="en-US" sz="2400" dirty="0" smtClean="0">
                  <a:solidFill>
                    <a:schemeClr val="bg1"/>
                  </a:solidFill>
                </a:rPr>
                <a:t>Mixed Methods Approach</a:t>
              </a:r>
            </a:p>
          </p:txBody>
        </p:sp>
        <p:sp>
          <p:nvSpPr>
            <p:cNvPr id="25" name="Rounded Rectangle 24"/>
            <p:cNvSpPr/>
            <p:nvPr/>
          </p:nvSpPr>
          <p:spPr bwMode="auto">
            <a:xfrm>
              <a:off x="5198032" y="4720998"/>
              <a:ext cx="2465585" cy="69290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smtClean="0">
                  <a:solidFill>
                    <a:schemeClr val="bg1"/>
                  </a:solidFill>
                </a:rPr>
                <a:t>Faculty Support</a:t>
              </a:r>
            </a:p>
          </p:txBody>
        </p:sp>
        <p:sp>
          <p:nvSpPr>
            <p:cNvPr id="26" name="Rounded Rectangle 25"/>
            <p:cNvSpPr/>
            <p:nvPr/>
          </p:nvSpPr>
          <p:spPr bwMode="auto">
            <a:xfrm>
              <a:off x="5211286" y="3912054"/>
              <a:ext cx="2465585" cy="69290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smtClean="0">
                  <a:solidFill>
                    <a:schemeClr val="bg1"/>
                  </a:solidFill>
                </a:rPr>
                <a:t>Faculty Engagement</a:t>
              </a:r>
            </a:p>
          </p:txBody>
        </p:sp>
        <p:sp>
          <p:nvSpPr>
            <p:cNvPr id="27" name="Rounded Rectangle 26"/>
            <p:cNvSpPr/>
            <p:nvPr/>
          </p:nvSpPr>
          <p:spPr bwMode="auto">
            <a:xfrm>
              <a:off x="5204658" y="3119845"/>
              <a:ext cx="2465585" cy="69290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smtClean="0">
                  <a:solidFill>
                    <a:schemeClr val="bg1"/>
                  </a:solidFill>
                </a:rPr>
                <a:t>Faculty Development </a:t>
              </a:r>
            </a:p>
          </p:txBody>
        </p:sp>
        <p:sp>
          <p:nvSpPr>
            <p:cNvPr id="28" name="Rounded Rectangle 27"/>
            <p:cNvSpPr/>
            <p:nvPr/>
          </p:nvSpPr>
          <p:spPr bwMode="auto">
            <a:xfrm>
              <a:off x="5217915" y="2327639"/>
              <a:ext cx="2465585" cy="69290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smtClean="0">
                  <a:solidFill>
                    <a:schemeClr val="bg1"/>
                  </a:solidFill>
                </a:rPr>
                <a:t>Campus Ambassadors</a:t>
              </a:r>
            </a:p>
          </p:txBody>
        </p:sp>
        <p:sp>
          <p:nvSpPr>
            <p:cNvPr id="29" name="Rounded Rectangle 28"/>
            <p:cNvSpPr/>
            <p:nvPr/>
          </p:nvSpPr>
          <p:spPr bwMode="auto">
            <a:xfrm>
              <a:off x="5211287" y="1535431"/>
              <a:ext cx="2465585" cy="69290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smtClean="0">
                  <a:solidFill>
                    <a:schemeClr val="bg1"/>
                  </a:solidFill>
                </a:rPr>
                <a:t>RU </a:t>
              </a:r>
              <a:r>
                <a:rPr lang="en-US" sz="2400" dirty="0" err="1" smtClean="0">
                  <a:solidFill>
                    <a:schemeClr val="bg1"/>
                  </a:solidFill>
                </a:rPr>
                <a:t>InStride</a:t>
              </a:r>
              <a:r>
                <a:rPr lang="en-US" sz="2400" dirty="0" smtClean="0">
                  <a:solidFill>
                    <a:schemeClr val="bg1"/>
                  </a:solidFill>
                </a:rPr>
                <a:t>, IWL</a:t>
              </a:r>
              <a:endParaRPr lang="en-US" sz="2400" dirty="0">
                <a:solidFill>
                  <a:schemeClr val="bg1"/>
                </a:solidFill>
              </a:endParaRPr>
            </a:p>
          </p:txBody>
        </p:sp>
      </p:gr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637043"/>
            <a:ext cx="9144000" cy="666750"/>
          </a:xfrm>
        </p:spPr>
        <p:txBody>
          <a:bodyPr/>
          <a:lstStyle/>
          <a:p>
            <a:pPr algn="ctr"/>
            <a:r>
              <a:rPr lang="en-US" dirty="0" smtClean="0"/>
              <a:t>RU FAIR ADVANCE Executive Team</a:t>
            </a:r>
            <a:endParaRPr lang="en-US" dirty="0"/>
          </a:p>
        </p:txBody>
      </p:sp>
      <p:pic>
        <p:nvPicPr>
          <p:cNvPr id="4" name="Picture 3" descr="Maggie&amp;Judy.jpg"/>
          <p:cNvPicPr>
            <a:picLocks noChangeAspect="1"/>
          </p:cNvPicPr>
          <p:nvPr/>
        </p:nvPicPr>
        <p:blipFill>
          <a:blip r:embed="rId3"/>
          <a:stretch>
            <a:fillRect/>
          </a:stretch>
        </p:blipFill>
        <p:spPr>
          <a:xfrm>
            <a:off x="5385255" y="5493325"/>
            <a:ext cx="1494524" cy="1120893"/>
          </a:xfrm>
          <a:prstGeom prst="rect">
            <a:avLst/>
          </a:prstGeom>
        </p:spPr>
      </p:pic>
      <p:pic>
        <p:nvPicPr>
          <p:cNvPr id="5" name="Picture 4" descr="NR10ProfessorDay5876.jpg"/>
          <p:cNvPicPr>
            <a:picLocks noChangeAspect="1"/>
          </p:cNvPicPr>
          <p:nvPr/>
        </p:nvPicPr>
        <p:blipFill>
          <a:blip r:embed="rId4"/>
          <a:stretch>
            <a:fillRect/>
          </a:stretch>
        </p:blipFill>
        <p:spPr>
          <a:xfrm>
            <a:off x="2016820" y="5498377"/>
            <a:ext cx="1626271" cy="1082142"/>
          </a:xfrm>
          <a:prstGeom prst="rect">
            <a:avLst/>
          </a:prstGeom>
        </p:spPr>
      </p:pic>
      <p:pic>
        <p:nvPicPr>
          <p:cNvPr id="6" name="Picture 5" descr="rufairprof_small3.jpg"/>
          <p:cNvPicPr>
            <a:picLocks noChangeAspect="1"/>
          </p:cNvPicPr>
          <p:nvPr/>
        </p:nvPicPr>
        <p:blipFill>
          <a:blip r:embed="rId5"/>
          <a:stretch>
            <a:fillRect/>
          </a:stretch>
        </p:blipFill>
        <p:spPr>
          <a:xfrm>
            <a:off x="3671730" y="5495834"/>
            <a:ext cx="1653912" cy="1100535"/>
          </a:xfrm>
          <a:prstGeom prst="rect">
            <a:avLst/>
          </a:prstGeom>
        </p:spPr>
      </p:pic>
      <p:pic>
        <p:nvPicPr>
          <p:cNvPr id="9" name="Picture 8" descr="Pat Roos in black.png"/>
          <p:cNvPicPr>
            <a:picLocks noChangeAspect="1"/>
          </p:cNvPicPr>
          <p:nvPr/>
        </p:nvPicPr>
        <p:blipFill>
          <a:blip r:embed="rId6"/>
          <a:stretch>
            <a:fillRect/>
          </a:stretch>
        </p:blipFill>
        <p:spPr>
          <a:xfrm>
            <a:off x="244964" y="3309991"/>
            <a:ext cx="1295743" cy="1460129"/>
          </a:xfrm>
          <a:prstGeom prst="rect">
            <a:avLst/>
          </a:prstGeom>
        </p:spPr>
      </p:pic>
      <p:pic>
        <p:nvPicPr>
          <p:cNvPr id="10" name="Picture 9" descr="Joan.png"/>
          <p:cNvPicPr>
            <a:picLocks noChangeAspect="1"/>
          </p:cNvPicPr>
          <p:nvPr/>
        </p:nvPicPr>
        <p:blipFill>
          <a:blip r:embed="rId7"/>
          <a:stretch>
            <a:fillRect/>
          </a:stretch>
        </p:blipFill>
        <p:spPr>
          <a:xfrm>
            <a:off x="274320" y="1280776"/>
            <a:ext cx="1218392" cy="1825059"/>
          </a:xfrm>
          <a:prstGeom prst="rect">
            <a:avLst/>
          </a:prstGeom>
        </p:spPr>
      </p:pic>
      <p:sp>
        <p:nvSpPr>
          <p:cNvPr id="11" name="TextBox 10"/>
          <p:cNvSpPr txBox="1"/>
          <p:nvPr/>
        </p:nvSpPr>
        <p:spPr>
          <a:xfrm>
            <a:off x="1498992" y="1575135"/>
            <a:ext cx="2222695" cy="923330"/>
          </a:xfrm>
          <a:prstGeom prst="rect">
            <a:avLst/>
          </a:prstGeom>
          <a:noFill/>
        </p:spPr>
        <p:txBody>
          <a:bodyPr wrap="square" rtlCol="0">
            <a:spAutoFit/>
          </a:bodyPr>
          <a:lstStyle/>
          <a:p>
            <a:r>
              <a:rPr lang="en-US" b="1" dirty="0" smtClean="0"/>
              <a:t>Joan W. Bennett</a:t>
            </a:r>
          </a:p>
          <a:p>
            <a:r>
              <a:rPr lang="en-US" dirty="0" smtClean="0"/>
              <a:t>PI &amp; Associate Vice President</a:t>
            </a:r>
            <a:endParaRPr lang="en-US" dirty="0"/>
          </a:p>
        </p:txBody>
      </p:sp>
      <p:sp>
        <p:nvSpPr>
          <p:cNvPr id="12" name="TextBox 11"/>
          <p:cNvSpPr txBox="1"/>
          <p:nvPr/>
        </p:nvSpPr>
        <p:spPr>
          <a:xfrm>
            <a:off x="1549792" y="3452925"/>
            <a:ext cx="2222695" cy="646331"/>
          </a:xfrm>
          <a:prstGeom prst="rect">
            <a:avLst/>
          </a:prstGeom>
          <a:noFill/>
        </p:spPr>
        <p:txBody>
          <a:bodyPr wrap="square" rtlCol="0">
            <a:spAutoFit/>
          </a:bodyPr>
          <a:lstStyle/>
          <a:p>
            <a:r>
              <a:rPr lang="en-US" b="1" dirty="0" smtClean="0"/>
              <a:t>Patricia </a:t>
            </a:r>
            <a:r>
              <a:rPr lang="en-US" b="1" dirty="0" err="1" smtClean="0"/>
              <a:t>Roos</a:t>
            </a:r>
            <a:endParaRPr lang="en-US" b="1" dirty="0" smtClean="0"/>
          </a:p>
          <a:p>
            <a:r>
              <a:rPr lang="en-US" dirty="0" smtClean="0"/>
              <a:t>Co-PI  &amp; Professor</a:t>
            </a:r>
            <a:endParaRPr lang="en-US" dirty="0"/>
          </a:p>
        </p:txBody>
      </p:sp>
      <p:sp>
        <p:nvSpPr>
          <p:cNvPr id="13" name="TextBox 12"/>
          <p:cNvSpPr txBox="1"/>
          <p:nvPr/>
        </p:nvSpPr>
        <p:spPr>
          <a:xfrm>
            <a:off x="3545508" y="4239228"/>
            <a:ext cx="2332778" cy="1200329"/>
          </a:xfrm>
          <a:prstGeom prst="rect">
            <a:avLst/>
          </a:prstGeom>
          <a:noFill/>
        </p:spPr>
        <p:txBody>
          <a:bodyPr wrap="square" rtlCol="0">
            <a:spAutoFit/>
          </a:bodyPr>
          <a:lstStyle/>
          <a:p>
            <a:r>
              <a:rPr lang="en-US" b="1" dirty="0" smtClean="0"/>
              <a:t>Helen </a:t>
            </a:r>
            <a:r>
              <a:rPr lang="en-US" b="1" dirty="0" err="1" smtClean="0"/>
              <a:t>Buettner</a:t>
            </a:r>
            <a:endParaRPr lang="en-US" b="1" dirty="0" smtClean="0"/>
          </a:p>
          <a:p>
            <a:r>
              <a:rPr lang="en-US" dirty="0" smtClean="0"/>
              <a:t>Co-PI, Professor &amp; RU FAIR Professor  New Brunswick</a:t>
            </a:r>
            <a:endParaRPr lang="en-US" dirty="0"/>
          </a:p>
        </p:txBody>
      </p:sp>
      <p:sp>
        <p:nvSpPr>
          <p:cNvPr id="14" name="TextBox 13"/>
          <p:cNvSpPr txBox="1"/>
          <p:nvPr/>
        </p:nvSpPr>
        <p:spPr>
          <a:xfrm>
            <a:off x="6892181" y="5243985"/>
            <a:ext cx="2222695" cy="1477328"/>
          </a:xfrm>
          <a:prstGeom prst="rect">
            <a:avLst/>
          </a:prstGeom>
          <a:noFill/>
        </p:spPr>
        <p:txBody>
          <a:bodyPr wrap="square" rtlCol="0">
            <a:spAutoFit/>
          </a:bodyPr>
          <a:lstStyle/>
          <a:p>
            <a:r>
              <a:rPr lang="en-US" b="1" dirty="0" smtClean="0"/>
              <a:t>Judith Weis &amp; Maggie </a:t>
            </a:r>
            <a:r>
              <a:rPr lang="en-US" b="1" dirty="0" err="1" smtClean="0"/>
              <a:t>Shiffrar</a:t>
            </a:r>
            <a:endParaRPr lang="en-US" b="1" dirty="0" smtClean="0"/>
          </a:p>
          <a:p>
            <a:r>
              <a:rPr lang="en-US" dirty="0" smtClean="0"/>
              <a:t>RU FAIR Professors </a:t>
            </a:r>
          </a:p>
          <a:p>
            <a:r>
              <a:rPr lang="en-US" dirty="0" smtClean="0"/>
              <a:t>Newark</a:t>
            </a:r>
            <a:endParaRPr lang="en-US" dirty="0"/>
          </a:p>
        </p:txBody>
      </p:sp>
      <p:sp>
        <p:nvSpPr>
          <p:cNvPr id="15" name="TextBox 14"/>
          <p:cNvSpPr txBox="1"/>
          <p:nvPr/>
        </p:nvSpPr>
        <p:spPr>
          <a:xfrm>
            <a:off x="18541" y="5187744"/>
            <a:ext cx="1969924" cy="1477328"/>
          </a:xfrm>
          <a:prstGeom prst="rect">
            <a:avLst/>
          </a:prstGeom>
          <a:noFill/>
        </p:spPr>
        <p:txBody>
          <a:bodyPr wrap="square" rtlCol="0">
            <a:spAutoFit/>
          </a:bodyPr>
          <a:lstStyle/>
          <a:p>
            <a:pPr algn="r"/>
            <a:r>
              <a:rPr lang="en-US" b="1" dirty="0" smtClean="0"/>
              <a:t>Georgia Arbuckle-</a:t>
            </a:r>
            <a:r>
              <a:rPr lang="en-US" b="1" dirty="0" err="1" smtClean="0"/>
              <a:t>Keil</a:t>
            </a:r>
            <a:endParaRPr lang="en-US" b="1" dirty="0" smtClean="0"/>
          </a:p>
          <a:p>
            <a:pPr algn="r"/>
            <a:r>
              <a:rPr lang="en-US" dirty="0" smtClean="0"/>
              <a:t>RU FAIR Professor            Camden</a:t>
            </a:r>
            <a:endParaRPr lang="en-US" dirty="0"/>
          </a:p>
        </p:txBody>
      </p:sp>
      <p:sp>
        <p:nvSpPr>
          <p:cNvPr id="16" name="TextBox 15"/>
          <p:cNvSpPr txBox="1"/>
          <p:nvPr/>
        </p:nvSpPr>
        <p:spPr>
          <a:xfrm>
            <a:off x="5313351" y="1575136"/>
            <a:ext cx="2222695" cy="1477328"/>
          </a:xfrm>
          <a:prstGeom prst="rect">
            <a:avLst/>
          </a:prstGeom>
          <a:noFill/>
        </p:spPr>
        <p:txBody>
          <a:bodyPr wrap="square" rtlCol="0">
            <a:spAutoFit/>
          </a:bodyPr>
          <a:lstStyle/>
          <a:p>
            <a:pPr algn="r"/>
            <a:r>
              <a:rPr lang="en-US" b="1" dirty="0" smtClean="0"/>
              <a:t>Kathryn </a:t>
            </a:r>
            <a:r>
              <a:rPr lang="en-US" b="1" dirty="0" err="1" smtClean="0"/>
              <a:t>Uhrich</a:t>
            </a:r>
            <a:endParaRPr lang="en-US" b="1" dirty="0" smtClean="0"/>
          </a:p>
          <a:p>
            <a:pPr algn="r"/>
            <a:r>
              <a:rPr lang="en-US" dirty="0" smtClean="0"/>
              <a:t>Co-PI  &amp; Dean of Math &amp; </a:t>
            </a:r>
          </a:p>
          <a:p>
            <a:pPr algn="r"/>
            <a:r>
              <a:rPr lang="en-US" dirty="0" smtClean="0"/>
              <a:t>Physical Science,</a:t>
            </a:r>
          </a:p>
          <a:p>
            <a:pPr algn="r"/>
            <a:r>
              <a:rPr lang="en-US" dirty="0" smtClean="0"/>
              <a:t>New Brunswick</a:t>
            </a:r>
            <a:endParaRPr lang="en-US" dirty="0"/>
          </a:p>
        </p:txBody>
      </p:sp>
      <p:sp>
        <p:nvSpPr>
          <p:cNvPr id="17" name="TextBox 16"/>
          <p:cNvSpPr txBox="1"/>
          <p:nvPr/>
        </p:nvSpPr>
        <p:spPr>
          <a:xfrm>
            <a:off x="5313351" y="3449295"/>
            <a:ext cx="2222695" cy="1200329"/>
          </a:xfrm>
          <a:prstGeom prst="rect">
            <a:avLst/>
          </a:prstGeom>
          <a:noFill/>
        </p:spPr>
        <p:txBody>
          <a:bodyPr wrap="square" rtlCol="0">
            <a:spAutoFit/>
          </a:bodyPr>
          <a:lstStyle/>
          <a:p>
            <a:pPr algn="r"/>
            <a:r>
              <a:rPr lang="en-US" b="1" dirty="0" smtClean="0"/>
              <a:t>Philip </a:t>
            </a:r>
            <a:r>
              <a:rPr lang="en-US" b="1" dirty="0" err="1" smtClean="0"/>
              <a:t>Yeagle</a:t>
            </a:r>
            <a:endParaRPr lang="en-US" b="1" dirty="0" smtClean="0"/>
          </a:p>
          <a:p>
            <a:pPr algn="r"/>
            <a:r>
              <a:rPr lang="en-US" dirty="0" smtClean="0"/>
              <a:t>Co-PI  &amp; Dean of Arts &amp; Sciences, Newark</a:t>
            </a:r>
            <a:endParaRPr lang="en-US" dirty="0"/>
          </a:p>
        </p:txBody>
      </p:sp>
      <p:pic>
        <p:nvPicPr>
          <p:cNvPr id="18" name="Picture 17" descr="Uhrich.PNG"/>
          <p:cNvPicPr>
            <a:picLocks noChangeAspect="1"/>
          </p:cNvPicPr>
          <p:nvPr/>
        </p:nvPicPr>
        <p:blipFill>
          <a:blip r:embed="rId8"/>
          <a:stretch>
            <a:fillRect/>
          </a:stretch>
        </p:blipFill>
        <p:spPr>
          <a:xfrm>
            <a:off x="7576085" y="1378126"/>
            <a:ext cx="1263115" cy="1793622"/>
          </a:xfrm>
          <a:prstGeom prst="rect">
            <a:avLst/>
          </a:prstGeom>
        </p:spPr>
      </p:pic>
      <p:pic>
        <p:nvPicPr>
          <p:cNvPr id="19" name="Picture 18" descr="Yeagle.PNG"/>
          <p:cNvPicPr>
            <a:picLocks noChangeAspect="1"/>
          </p:cNvPicPr>
          <p:nvPr/>
        </p:nvPicPr>
        <p:blipFill>
          <a:blip r:embed="rId9"/>
          <a:stretch>
            <a:fillRect/>
          </a:stretch>
        </p:blipFill>
        <p:spPr>
          <a:xfrm>
            <a:off x="7563686" y="3214530"/>
            <a:ext cx="1294934" cy="175371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RU FAIR ADVANCE Executive Team</a:t>
            </a:r>
            <a:endParaRPr lang="en-US" dirty="0"/>
          </a:p>
        </p:txBody>
      </p:sp>
      <p:sp>
        <p:nvSpPr>
          <p:cNvPr id="8" name="Content Placeholder 7"/>
          <p:cNvSpPr>
            <a:spLocks noGrp="1"/>
          </p:cNvSpPr>
          <p:nvPr>
            <p:ph idx="1"/>
          </p:nvPr>
        </p:nvSpPr>
        <p:spPr>
          <a:xfrm>
            <a:off x="438410" y="1459928"/>
            <a:ext cx="8279705" cy="5398071"/>
          </a:xfrm>
        </p:spPr>
        <p:txBody>
          <a:bodyPr/>
          <a:lstStyle/>
          <a:p>
            <a:pPr>
              <a:buNone/>
            </a:pPr>
            <a:r>
              <a:rPr lang="en-US" sz="2200" b="1" u="sng" dirty="0" smtClean="0">
                <a:solidFill>
                  <a:schemeClr val="tx2"/>
                </a:solidFill>
              </a:rPr>
              <a:t>Staff</a:t>
            </a:r>
          </a:p>
          <a:p>
            <a:pPr>
              <a:buFont typeface="Arial" pitchFamily="34" charset="0"/>
              <a:buChar char="•"/>
            </a:pPr>
            <a:r>
              <a:rPr lang="en-US" sz="2200" dirty="0" smtClean="0">
                <a:solidFill>
                  <a:schemeClr val="tx2"/>
                </a:solidFill>
              </a:rPr>
              <a:t>Doreen Valentine—Director of RU FAIR ADVANCE</a:t>
            </a:r>
          </a:p>
          <a:p>
            <a:pPr>
              <a:buFont typeface="Arial" pitchFamily="34" charset="0"/>
              <a:buChar char="•"/>
            </a:pPr>
            <a:r>
              <a:rPr lang="en-US" sz="2200" dirty="0" smtClean="0">
                <a:solidFill>
                  <a:schemeClr val="tx2"/>
                </a:solidFill>
              </a:rPr>
              <a:t>Natalie Batmanian—Director of Leadership &amp; Professional Development</a:t>
            </a:r>
          </a:p>
          <a:p>
            <a:pPr>
              <a:buFont typeface="Arial" pitchFamily="34" charset="0"/>
              <a:buChar char="•"/>
            </a:pPr>
            <a:r>
              <a:rPr lang="en-US" sz="2200" dirty="0" err="1" smtClean="0">
                <a:solidFill>
                  <a:schemeClr val="tx2"/>
                </a:solidFill>
              </a:rPr>
              <a:t>Chanelle</a:t>
            </a:r>
            <a:r>
              <a:rPr lang="en-US" sz="2200" dirty="0" smtClean="0">
                <a:solidFill>
                  <a:schemeClr val="tx2"/>
                </a:solidFill>
              </a:rPr>
              <a:t> Ridgeway—Budget Manager</a:t>
            </a:r>
          </a:p>
          <a:p>
            <a:pPr>
              <a:buFont typeface="Arial" pitchFamily="34" charset="0"/>
              <a:buChar char="•"/>
            </a:pPr>
            <a:r>
              <a:rPr lang="en-US" sz="2200" dirty="0" smtClean="0">
                <a:solidFill>
                  <a:schemeClr val="tx2"/>
                </a:solidFill>
              </a:rPr>
              <a:t>Christina Leshko—Program Coordinator</a:t>
            </a:r>
          </a:p>
          <a:p>
            <a:pPr>
              <a:buFont typeface="Arial" pitchFamily="34" charset="0"/>
              <a:buChar char="•"/>
            </a:pPr>
            <a:r>
              <a:rPr lang="en-US" sz="2200" dirty="0" smtClean="0">
                <a:solidFill>
                  <a:schemeClr val="tx2"/>
                </a:solidFill>
              </a:rPr>
              <a:t>Carey Murray—Program Coordinator</a:t>
            </a:r>
          </a:p>
          <a:p>
            <a:pPr>
              <a:buFont typeface="Arial" pitchFamily="34" charset="0"/>
              <a:buChar char="•"/>
            </a:pPr>
            <a:r>
              <a:rPr lang="en-US" sz="2200" dirty="0" err="1" smtClean="0">
                <a:solidFill>
                  <a:schemeClr val="tx2"/>
                </a:solidFill>
              </a:rPr>
              <a:t>Albertina</a:t>
            </a:r>
            <a:r>
              <a:rPr lang="en-US" sz="2200" dirty="0" smtClean="0">
                <a:solidFill>
                  <a:schemeClr val="tx2"/>
                </a:solidFill>
              </a:rPr>
              <a:t> </a:t>
            </a:r>
            <a:r>
              <a:rPr lang="en-US" sz="2200" dirty="0" err="1" smtClean="0">
                <a:solidFill>
                  <a:schemeClr val="tx2"/>
                </a:solidFill>
              </a:rPr>
              <a:t>Luchko</a:t>
            </a:r>
            <a:r>
              <a:rPr lang="en-US" sz="2200" dirty="0" smtClean="0">
                <a:solidFill>
                  <a:schemeClr val="tx2"/>
                </a:solidFill>
              </a:rPr>
              <a:t>—Communications Coordinator</a:t>
            </a:r>
          </a:p>
          <a:p>
            <a:pPr>
              <a:buFont typeface="Arial" pitchFamily="34" charset="0"/>
              <a:buChar char="•"/>
            </a:pPr>
            <a:r>
              <a:rPr lang="en-US" sz="2200" dirty="0" smtClean="0">
                <a:solidFill>
                  <a:schemeClr val="tx2"/>
                </a:solidFill>
              </a:rPr>
              <a:t>Neng Wang—Development &amp; Research Assistant</a:t>
            </a:r>
          </a:p>
          <a:p>
            <a:pPr>
              <a:buNone/>
            </a:pPr>
            <a:endParaRPr lang="en-US" sz="1100" b="1" u="sng" dirty="0" smtClean="0">
              <a:solidFill>
                <a:schemeClr val="tx2"/>
              </a:solidFill>
            </a:endParaRPr>
          </a:p>
          <a:p>
            <a:pPr>
              <a:buNone/>
            </a:pPr>
            <a:r>
              <a:rPr lang="en-US" sz="2200" b="1" u="sng" dirty="0" smtClean="0">
                <a:solidFill>
                  <a:schemeClr val="tx2"/>
                </a:solidFill>
              </a:rPr>
              <a:t>Graduate Students</a:t>
            </a:r>
          </a:p>
          <a:p>
            <a:pPr>
              <a:buFont typeface="Arial" pitchFamily="34" charset="0"/>
              <a:buChar char="•"/>
            </a:pPr>
            <a:r>
              <a:rPr lang="en-US" sz="2200" dirty="0" smtClean="0">
                <a:solidFill>
                  <a:schemeClr val="tx2"/>
                </a:solidFill>
              </a:rPr>
              <a:t>Crystal Bedley</a:t>
            </a:r>
          </a:p>
          <a:p>
            <a:pPr>
              <a:buFont typeface="Arial" pitchFamily="34" charset="0"/>
              <a:buChar char="•"/>
            </a:pPr>
            <a:r>
              <a:rPr lang="en-US" sz="2200" dirty="0" smtClean="0">
                <a:solidFill>
                  <a:schemeClr val="tx2"/>
                </a:solidFill>
              </a:rPr>
              <a:t>Alexis Merdjanoff</a:t>
            </a:r>
          </a:p>
        </p:txBody>
      </p:sp>
      <p:sp>
        <p:nvSpPr>
          <p:cNvPr id="4" name="TextBox 3"/>
          <p:cNvSpPr txBox="1"/>
          <p:nvPr/>
        </p:nvSpPr>
        <p:spPr>
          <a:xfrm>
            <a:off x="4934754" y="5235287"/>
            <a:ext cx="3483646" cy="1446550"/>
          </a:xfrm>
          <a:prstGeom prst="rect">
            <a:avLst/>
          </a:prstGeom>
          <a:noFill/>
        </p:spPr>
        <p:txBody>
          <a:bodyPr wrap="square" rtlCol="0">
            <a:spAutoFit/>
          </a:bodyPr>
          <a:lstStyle/>
          <a:p>
            <a:r>
              <a:rPr lang="en-US" sz="2200" b="1" u="sng" dirty="0" smtClean="0">
                <a:solidFill>
                  <a:schemeClr val="tx2"/>
                </a:solidFill>
              </a:rPr>
              <a:t>Undergraduate Students</a:t>
            </a:r>
          </a:p>
          <a:p>
            <a:pPr>
              <a:buFont typeface="Arial" pitchFamily="34" charset="0"/>
              <a:buChar char="•"/>
            </a:pPr>
            <a:r>
              <a:rPr lang="en-US" sz="2200" dirty="0" smtClean="0">
                <a:solidFill>
                  <a:schemeClr val="tx2"/>
                </a:solidFill>
              </a:rPr>
              <a:t>  Alvin </a:t>
            </a:r>
            <a:r>
              <a:rPr lang="en-US" sz="2200" dirty="0" err="1" smtClean="0">
                <a:solidFill>
                  <a:schemeClr val="tx2"/>
                </a:solidFill>
              </a:rPr>
              <a:t>Nyaboga</a:t>
            </a:r>
            <a:endParaRPr lang="en-US" sz="2200" dirty="0" smtClean="0">
              <a:solidFill>
                <a:schemeClr val="tx2"/>
              </a:solidFill>
            </a:endParaRPr>
          </a:p>
          <a:p>
            <a:pPr>
              <a:buFont typeface="Arial" pitchFamily="34" charset="0"/>
              <a:buChar char="•"/>
            </a:pPr>
            <a:r>
              <a:rPr lang="en-US" sz="2200" dirty="0" smtClean="0">
                <a:solidFill>
                  <a:schemeClr val="tx2"/>
                </a:solidFill>
              </a:rPr>
              <a:t>  Lauren Miller</a:t>
            </a:r>
          </a:p>
          <a:p>
            <a:pPr>
              <a:buFont typeface="Arial" pitchFamily="34" charset="0"/>
              <a:buChar char="•"/>
            </a:pPr>
            <a:r>
              <a:rPr lang="en-US" sz="2200" dirty="0" smtClean="0">
                <a:solidFill>
                  <a:schemeClr val="tx2"/>
                </a:solidFill>
              </a:rPr>
              <a:t>  Nadia Khan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RU FAIR ADVANCE Governance</a:t>
            </a:r>
            <a:endParaRPr lang="en-US" dirty="0"/>
          </a:p>
        </p:txBody>
      </p:sp>
      <p:sp>
        <p:nvSpPr>
          <p:cNvPr id="3" name="Text Placeholder 2"/>
          <p:cNvSpPr>
            <a:spLocks noGrp="1"/>
          </p:cNvSpPr>
          <p:nvPr>
            <p:ph type="body" idx="4294967295"/>
          </p:nvPr>
        </p:nvSpPr>
        <p:spPr>
          <a:xfrm>
            <a:off x="404340" y="1383657"/>
            <a:ext cx="4114800" cy="45720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buNone/>
            </a:pPr>
            <a:r>
              <a:rPr lang="en-US" b="1" dirty="0" smtClean="0">
                <a:solidFill>
                  <a:schemeClr val="bg1"/>
                </a:solidFill>
              </a:rPr>
              <a:t>Internal Governance</a:t>
            </a:r>
            <a:endParaRPr lang="en-US" b="1" dirty="0">
              <a:solidFill>
                <a:schemeClr val="bg1"/>
              </a:solidFill>
            </a:endParaRPr>
          </a:p>
        </p:txBody>
      </p:sp>
      <p:sp>
        <p:nvSpPr>
          <p:cNvPr id="7" name="Freeform 6"/>
          <p:cNvSpPr/>
          <p:nvPr/>
        </p:nvSpPr>
        <p:spPr>
          <a:xfrm>
            <a:off x="488866" y="1913835"/>
            <a:ext cx="5920141" cy="513318"/>
          </a:xfrm>
          <a:custGeom>
            <a:avLst/>
            <a:gdLst>
              <a:gd name="connsiteX0" fmla="*/ 0 w 5920141"/>
              <a:gd name="connsiteY0" fmla="*/ 77787 h 777866"/>
              <a:gd name="connsiteX1" fmla="*/ 22783 w 5920141"/>
              <a:gd name="connsiteY1" fmla="*/ 22783 h 777866"/>
              <a:gd name="connsiteX2" fmla="*/ 77787 w 5920141"/>
              <a:gd name="connsiteY2" fmla="*/ 0 h 777866"/>
              <a:gd name="connsiteX3" fmla="*/ 5842354 w 5920141"/>
              <a:gd name="connsiteY3" fmla="*/ 0 h 777866"/>
              <a:gd name="connsiteX4" fmla="*/ 5897358 w 5920141"/>
              <a:gd name="connsiteY4" fmla="*/ 22783 h 777866"/>
              <a:gd name="connsiteX5" fmla="*/ 5920141 w 5920141"/>
              <a:gd name="connsiteY5" fmla="*/ 77787 h 777866"/>
              <a:gd name="connsiteX6" fmla="*/ 5920141 w 5920141"/>
              <a:gd name="connsiteY6" fmla="*/ 700079 h 777866"/>
              <a:gd name="connsiteX7" fmla="*/ 5897358 w 5920141"/>
              <a:gd name="connsiteY7" fmla="*/ 755083 h 777866"/>
              <a:gd name="connsiteX8" fmla="*/ 5842354 w 5920141"/>
              <a:gd name="connsiteY8" fmla="*/ 777866 h 777866"/>
              <a:gd name="connsiteX9" fmla="*/ 77787 w 5920141"/>
              <a:gd name="connsiteY9" fmla="*/ 777866 h 777866"/>
              <a:gd name="connsiteX10" fmla="*/ 22783 w 5920141"/>
              <a:gd name="connsiteY10" fmla="*/ 755083 h 777866"/>
              <a:gd name="connsiteX11" fmla="*/ 0 w 5920141"/>
              <a:gd name="connsiteY11" fmla="*/ 700079 h 777866"/>
              <a:gd name="connsiteX12" fmla="*/ 0 w 5920141"/>
              <a:gd name="connsiteY12" fmla="*/ 77787 h 77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0141" h="777866">
                <a:moveTo>
                  <a:pt x="0" y="77787"/>
                </a:moveTo>
                <a:cubicBezTo>
                  <a:pt x="0" y="57157"/>
                  <a:pt x="8195" y="37371"/>
                  <a:pt x="22783" y="22783"/>
                </a:cubicBezTo>
                <a:cubicBezTo>
                  <a:pt x="37371" y="8195"/>
                  <a:pt x="57156" y="0"/>
                  <a:pt x="77787" y="0"/>
                </a:cubicBezTo>
                <a:lnTo>
                  <a:pt x="5842354" y="0"/>
                </a:lnTo>
                <a:cubicBezTo>
                  <a:pt x="5862984" y="0"/>
                  <a:pt x="5882770" y="8195"/>
                  <a:pt x="5897358" y="22783"/>
                </a:cubicBezTo>
                <a:cubicBezTo>
                  <a:pt x="5911946" y="37371"/>
                  <a:pt x="5920141" y="57156"/>
                  <a:pt x="5920141" y="77787"/>
                </a:cubicBezTo>
                <a:lnTo>
                  <a:pt x="5920141" y="700079"/>
                </a:lnTo>
                <a:cubicBezTo>
                  <a:pt x="5920141" y="720709"/>
                  <a:pt x="5911946" y="740495"/>
                  <a:pt x="5897358" y="755083"/>
                </a:cubicBezTo>
                <a:cubicBezTo>
                  <a:pt x="5882770" y="769671"/>
                  <a:pt x="5862985" y="777866"/>
                  <a:pt x="5842354" y="777866"/>
                </a:cubicBezTo>
                <a:lnTo>
                  <a:pt x="77787" y="777866"/>
                </a:lnTo>
                <a:cubicBezTo>
                  <a:pt x="57157" y="777866"/>
                  <a:pt x="37371" y="769671"/>
                  <a:pt x="22783" y="755083"/>
                </a:cubicBezTo>
                <a:cubicBezTo>
                  <a:pt x="8195" y="740495"/>
                  <a:pt x="0" y="720710"/>
                  <a:pt x="0" y="700079"/>
                </a:cubicBezTo>
                <a:lnTo>
                  <a:pt x="0" y="77787"/>
                </a:lnTo>
                <a:close/>
              </a:path>
            </a:pathLst>
          </a:custGeom>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363" tIns="91363" rIns="885176" bIns="91363" numCol="1" spcCol="1270" anchor="ctr" anchorCtr="0">
            <a:noAutofit/>
          </a:bodyPr>
          <a:lstStyle/>
          <a:p>
            <a:pPr lvl="0" algn="l" defTabSz="800100" rtl="0">
              <a:spcBef>
                <a:spcPct val="0"/>
              </a:spcBef>
              <a:spcAft>
                <a:spcPts val="700"/>
              </a:spcAft>
            </a:pPr>
            <a:r>
              <a:rPr lang="en-US" b="1" kern="1200" baseline="0" dirty="0" smtClean="0">
                <a:solidFill>
                  <a:srgbClr val="000000"/>
                </a:solidFill>
              </a:rPr>
              <a:t>Internal Advisory Board: 2008-2009</a:t>
            </a:r>
            <a:endParaRPr lang="en-US" b="1" kern="1200" baseline="0" dirty="0">
              <a:solidFill>
                <a:srgbClr val="000000"/>
              </a:solidFill>
            </a:endParaRPr>
          </a:p>
        </p:txBody>
      </p:sp>
      <p:sp>
        <p:nvSpPr>
          <p:cNvPr id="8" name="Freeform 7"/>
          <p:cNvSpPr/>
          <p:nvPr/>
        </p:nvSpPr>
        <p:spPr>
          <a:xfrm>
            <a:off x="1087147" y="2555168"/>
            <a:ext cx="7586133" cy="1714831"/>
          </a:xfrm>
          <a:custGeom>
            <a:avLst/>
            <a:gdLst>
              <a:gd name="connsiteX0" fmla="*/ 0 w 5920141"/>
              <a:gd name="connsiteY0" fmla="*/ 77787 h 777866"/>
              <a:gd name="connsiteX1" fmla="*/ 22783 w 5920141"/>
              <a:gd name="connsiteY1" fmla="*/ 22783 h 777866"/>
              <a:gd name="connsiteX2" fmla="*/ 77787 w 5920141"/>
              <a:gd name="connsiteY2" fmla="*/ 0 h 777866"/>
              <a:gd name="connsiteX3" fmla="*/ 5842354 w 5920141"/>
              <a:gd name="connsiteY3" fmla="*/ 0 h 777866"/>
              <a:gd name="connsiteX4" fmla="*/ 5897358 w 5920141"/>
              <a:gd name="connsiteY4" fmla="*/ 22783 h 777866"/>
              <a:gd name="connsiteX5" fmla="*/ 5920141 w 5920141"/>
              <a:gd name="connsiteY5" fmla="*/ 77787 h 777866"/>
              <a:gd name="connsiteX6" fmla="*/ 5920141 w 5920141"/>
              <a:gd name="connsiteY6" fmla="*/ 700079 h 777866"/>
              <a:gd name="connsiteX7" fmla="*/ 5897358 w 5920141"/>
              <a:gd name="connsiteY7" fmla="*/ 755083 h 777866"/>
              <a:gd name="connsiteX8" fmla="*/ 5842354 w 5920141"/>
              <a:gd name="connsiteY8" fmla="*/ 777866 h 777866"/>
              <a:gd name="connsiteX9" fmla="*/ 77787 w 5920141"/>
              <a:gd name="connsiteY9" fmla="*/ 777866 h 777866"/>
              <a:gd name="connsiteX10" fmla="*/ 22783 w 5920141"/>
              <a:gd name="connsiteY10" fmla="*/ 755083 h 777866"/>
              <a:gd name="connsiteX11" fmla="*/ 0 w 5920141"/>
              <a:gd name="connsiteY11" fmla="*/ 700079 h 777866"/>
              <a:gd name="connsiteX12" fmla="*/ 0 w 5920141"/>
              <a:gd name="connsiteY12" fmla="*/ 77787 h 77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0141" h="777866">
                <a:moveTo>
                  <a:pt x="0" y="77787"/>
                </a:moveTo>
                <a:cubicBezTo>
                  <a:pt x="0" y="57157"/>
                  <a:pt x="8195" y="37371"/>
                  <a:pt x="22783" y="22783"/>
                </a:cubicBezTo>
                <a:cubicBezTo>
                  <a:pt x="37371" y="8195"/>
                  <a:pt x="57156" y="0"/>
                  <a:pt x="77787" y="0"/>
                </a:cubicBezTo>
                <a:lnTo>
                  <a:pt x="5842354" y="0"/>
                </a:lnTo>
                <a:cubicBezTo>
                  <a:pt x="5862984" y="0"/>
                  <a:pt x="5882770" y="8195"/>
                  <a:pt x="5897358" y="22783"/>
                </a:cubicBezTo>
                <a:cubicBezTo>
                  <a:pt x="5911946" y="37371"/>
                  <a:pt x="5920141" y="57156"/>
                  <a:pt x="5920141" y="77787"/>
                </a:cubicBezTo>
                <a:lnTo>
                  <a:pt x="5920141" y="700079"/>
                </a:lnTo>
                <a:cubicBezTo>
                  <a:pt x="5920141" y="720709"/>
                  <a:pt x="5911946" y="740495"/>
                  <a:pt x="5897358" y="755083"/>
                </a:cubicBezTo>
                <a:cubicBezTo>
                  <a:pt x="5882770" y="769671"/>
                  <a:pt x="5862985" y="777866"/>
                  <a:pt x="5842354" y="777866"/>
                </a:cubicBezTo>
                <a:lnTo>
                  <a:pt x="77787" y="777866"/>
                </a:lnTo>
                <a:cubicBezTo>
                  <a:pt x="57157" y="777866"/>
                  <a:pt x="37371" y="769671"/>
                  <a:pt x="22783" y="755083"/>
                </a:cubicBezTo>
                <a:cubicBezTo>
                  <a:pt x="8195" y="740495"/>
                  <a:pt x="0" y="720710"/>
                  <a:pt x="0" y="700079"/>
                </a:cubicBezTo>
                <a:lnTo>
                  <a:pt x="0" y="77787"/>
                </a:lnTo>
                <a:close/>
              </a:path>
            </a:pathLst>
          </a:custGeom>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363" tIns="91363" rIns="1119342" bIns="91363" numCol="1" spcCol="1270" anchor="ctr" anchorCtr="0">
            <a:noAutofit/>
          </a:bodyPr>
          <a:lstStyle/>
          <a:p>
            <a:pPr lvl="0" defTabSz="800100">
              <a:spcAft>
                <a:spcPts val="700"/>
              </a:spcAft>
            </a:pPr>
            <a:r>
              <a:rPr lang="en-US" b="1" i="0" kern="1200" baseline="0" dirty="0" smtClean="0">
                <a:solidFill>
                  <a:srgbClr val="000000"/>
                </a:solidFill>
              </a:rPr>
              <a:t>ADVANCE Consortium:</a:t>
            </a:r>
            <a:r>
              <a:rPr lang="en-US" b="1" i="0" kern="1200" dirty="0" smtClean="0">
                <a:solidFill>
                  <a:srgbClr val="000000"/>
                </a:solidFill>
              </a:rPr>
              <a:t> 2010 – present</a:t>
            </a:r>
            <a:endParaRPr lang="en-US" b="1" dirty="0" smtClean="0">
              <a:solidFill>
                <a:srgbClr val="000000"/>
              </a:solidFill>
            </a:endParaRPr>
          </a:p>
          <a:p>
            <a:pPr lvl="0" defTabSz="800100">
              <a:spcAft>
                <a:spcPts val="700"/>
              </a:spcAft>
            </a:pPr>
            <a:r>
              <a:rPr lang="en-US" sz="1700" dirty="0" smtClean="0">
                <a:solidFill>
                  <a:srgbClr val="000000"/>
                </a:solidFill>
              </a:rPr>
              <a:t>Action-based advisory board  comprised of university deans, other key administrators, and dedicated faculty leaders that focuses on the institutionalization practices vital to ensuring diversity moving forward in the multi-campus university community</a:t>
            </a:r>
            <a:endParaRPr lang="en-US" sz="1700" b="1" kern="1200" baseline="0" dirty="0">
              <a:solidFill>
                <a:srgbClr val="000000"/>
              </a:solidFill>
            </a:endParaRPr>
          </a:p>
        </p:txBody>
      </p:sp>
      <p:sp>
        <p:nvSpPr>
          <p:cNvPr id="9" name="Freeform 8"/>
          <p:cNvSpPr/>
          <p:nvPr/>
        </p:nvSpPr>
        <p:spPr>
          <a:xfrm rot="538920">
            <a:off x="5824183" y="1897935"/>
            <a:ext cx="505613" cy="770785"/>
          </a:xfrm>
          <a:custGeom>
            <a:avLst/>
            <a:gdLst>
              <a:gd name="connsiteX0" fmla="*/ 0 w 505613"/>
              <a:gd name="connsiteY0" fmla="*/ 278087 h 505613"/>
              <a:gd name="connsiteX1" fmla="*/ 113763 w 505613"/>
              <a:gd name="connsiteY1" fmla="*/ 278087 h 505613"/>
              <a:gd name="connsiteX2" fmla="*/ 113763 w 505613"/>
              <a:gd name="connsiteY2" fmla="*/ 0 h 505613"/>
              <a:gd name="connsiteX3" fmla="*/ 391850 w 505613"/>
              <a:gd name="connsiteY3" fmla="*/ 0 h 505613"/>
              <a:gd name="connsiteX4" fmla="*/ 391850 w 505613"/>
              <a:gd name="connsiteY4" fmla="*/ 278087 h 505613"/>
              <a:gd name="connsiteX5" fmla="*/ 505613 w 505613"/>
              <a:gd name="connsiteY5" fmla="*/ 278087 h 505613"/>
              <a:gd name="connsiteX6" fmla="*/ 252807 w 505613"/>
              <a:gd name="connsiteY6" fmla="*/ 505613 h 505613"/>
              <a:gd name="connsiteX7" fmla="*/ 0 w 505613"/>
              <a:gd name="connsiteY7" fmla="*/ 278087 h 50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13" h="505613">
                <a:moveTo>
                  <a:pt x="0" y="278087"/>
                </a:moveTo>
                <a:lnTo>
                  <a:pt x="113763" y="278087"/>
                </a:lnTo>
                <a:lnTo>
                  <a:pt x="113763" y="0"/>
                </a:lnTo>
                <a:lnTo>
                  <a:pt x="391850" y="0"/>
                </a:lnTo>
                <a:lnTo>
                  <a:pt x="391850" y="278087"/>
                </a:lnTo>
                <a:lnTo>
                  <a:pt x="505613" y="278087"/>
                </a:lnTo>
                <a:lnTo>
                  <a:pt x="252807" y="505613"/>
                </a:lnTo>
                <a:lnTo>
                  <a:pt x="0" y="278087"/>
                </a:lnTo>
                <a:close/>
              </a:path>
            </a:pathLst>
          </a:custGeom>
          <a:ln w="34925">
            <a:solidFill>
              <a:schemeClr val="accent1"/>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243" tIns="30480" rIns="144243" bIns="155619" numCol="1" spcCol="1270" anchor="ctr" anchorCtr="0">
            <a:noAutofit/>
          </a:bodyPr>
          <a:lstStyle/>
          <a:p>
            <a:pPr lvl="0" algn="ctr" defTabSz="1066800">
              <a:lnSpc>
                <a:spcPct val="90000"/>
              </a:lnSpc>
              <a:spcBef>
                <a:spcPct val="0"/>
              </a:spcBef>
              <a:spcAft>
                <a:spcPct val="35000"/>
              </a:spcAft>
            </a:pPr>
            <a:endParaRPr lang="en-US" sz="2400" kern="1200"/>
          </a:p>
        </p:txBody>
      </p:sp>
      <p:sp>
        <p:nvSpPr>
          <p:cNvPr id="11" name="Rounded Rectangle 10"/>
          <p:cNvSpPr/>
          <p:nvPr/>
        </p:nvSpPr>
        <p:spPr>
          <a:xfrm>
            <a:off x="404340" y="4456639"/>
            <a:ext cx="3295602" cy="457200"/>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buNone/>
            </a:pPr>
            <a:r>
              <a:rPr lang="en-US" sz="2400" b="1" dirty="0" smtClean="0">
                <a:solidFill>
                  <a:schemeClr val="bg1"/>
                </a:solidFill>
              </a:rPr>
              <a:t>External Governance</a:t>
            </a:r>
            <a:endParaRPr lang="en-US" sz="2400" b="1" dirty="0">
              <a:solidFill>
                <a:schemeClr val="bg1"/>
              </a:solidFill>
            </a:endParaRPr>
          </a:p>
        </p:txBody>
      </p:sp>
      <p:sp>
        <p:nvSpPr>
          <p:cNvPr id="12" name="Freeform 11"/>
          <p:cNvSpPr/>
          <p:nvPr/>
        </p:nvSpPr>
        <p:spPr>
          <a:xfrm>
            <a:off x="1087148" y="4995309"/>
            <a:ext cx="7583368" cy="1627632"/>
          </a:xfrm>
          <a:custGeom>
            <a:avLst/>
            <a:gdLst>
              <a:gd name="connsiteX0" fmla="*/ 0 w 5920141"/>
              <a:gd name="connsiteY0" fmla="*/ 77787 h 777866"/>
              <a:gd name="connsiteX1" fmla="*/ 22783 w 5920141"/>
              <a:gd name="connsiteY1" fmla="*/ 22783 h 777866"/>
              <a:gd name="connsiteX2" fmla="*/ 77787 w 5920141"/>
              <a:gd name="connsiteY2" fmla="*/ 0 h 777866"/>
              <a:gd name="connsiteX3" fmla="*/ 5842354 w 5920141"/>
              <a:gd name="connsiteY3" fmla="*/ 0 h 777866"/>
              <a:gd name="connsiteX4" fmla="*/ 5897358 w 5920141"/>
              <a:gd name="connsiteY4" fmla="*/ 22783 h 777866"/>
              <a:gd name="connsiteX5" fmla="*/ 5920141 w 5920141"/>
              <a:gd name="connsiteY5" fmla="*/ 77787 h 777866"/>
              <a:gd name="connsiteX6" fmla="*/ 5920141 w 5920141"/>
              <a:gd name="connsiteY6" fmla="*/ 700079 h 777866"/>
              <a:gd name="connsiteX7" fmla="*/ 5897358 w 5920141"/>
              <a:gd name="connsiteY7" fmla="*/ 755083 h 777866"/>
              <a:gd name="connsiteX8" fmla="*/ 5842354 w 5920141"/>
              <a:gd name="connsiteY8" fmla="*/ 777866 h 777866"/>
              <a:gd name="connsiteX9" fmla="*/ 77787 w 5920141"/>
              <a:gd name="connsiteY9" fmla="*/ 777866 h 777866"/>
              <a:gd name="connsiteX10" fmla="*/ 22783 w 5920141"/>
              <a:gd name="connsiteY10" fmla="*/ 755083 h 777866"/>
              <a:gd name="connsiteX11" fmla="*/ 0 w 5920141"/>
              <a:gd name="connsiteY11" fmla="*/ 700079 h 777866"/>
              <a:gd name="connsiteX12" fmla="*/ 0 w 5920141"/>
              <a:gd name="connsiteY12" fmla="*/ 77787 h 77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0141" h="777866">
                <a:moveTo>
                  <a:pt x="0" y="77787"/>
                </a:moveTo>
                <a:cubicBezTo>
                  <a:pt x="0" y="57157"/>
                  <a:pt x="8195" y="37371"/>
                  <a:pt x="22783" y="22783"/>
                </a:cubicBezTo>
                <a:cubicBezTo>
                  <a:pt x="37371" y="8195"/>
                  <a:pt x="57156" y="0"/>
                  <a:pt x="77787" y="0"/>
                </a:cubicBezTo>
                <a:lnTo>
                  <a:pt x="5842354" y="0"/>
                </a:lnTo>
                <a:cubicBezTo>
                  <a:pt x="5862984" y="0"/>
                  <a:pt x="5882770" y="8195"/>
                  <a:pt x="5897358" y="22783"/>
                </a:cubicBezTo>
                <a:cubicBezTo>
                  <a:pt x="5911946" y="37371"/>
                  <a:pt x="5920141" y="57156"/>
                  <a:pt x="5920141" y="77787"/>
                </a:cubicBezTo>
                <a:lnTo>
                  <a:pt x="5920141" y="700079"/>
                </a:lnTo>
                <a:cubicBezTo>
                  <a:pt x="5920141" y="720709"/>
                  <a:pt x="5911946" y="740495"/>
                  <a:pt x="5897358" y="755083"/>
                </a:cubicBezTo>
                <a:cubicBezTo>
                  <a:pt x="5882770" y="769671"/>
                  <a:pt x="5862985" y="777866"/>
                  <a:pt x="5842354" y="777866"/>
                </a:cubicBezTo>
                <a:lnTo>
                  <a:pt x="77787" y="777866"/>
                </a:lnTo>
                <a:cubicBezTo>
                  <a:pt x="57157" y="777866"/>
                  <a:pt x="37371" y="769671"/>
                  <a:pt x="22783" y="755083"/>
                </a:cubicBezTo>
                <a:cubicBezTo>
                  <a:pt x="8195" y="740495"/>
                  <a:pt x="0" y="720710"/>
                  <a:pt x="0" y="700079"/>
                </a:cubicBezTo>
                <a:lnTo>
                  <a:pt x="0" y="77787"/>
                </a:lnTo>
                <a:close/>
              </a:path>
            </a:pathLst>
          </a:custGeom>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363" tIns="91363" rIns="885176" bIns="91363" numCol="1" spcCol="1270" anchor="ctr" anchorCtr="0">
            <a:noAutofit/>
          </a:bodyPr>
          <a:lstStyle/>
          <a:p>
            <a:pPr lvl="0" algn="l" defTabSz="800100" rtl="0">
              <a:spcBef>
                <a:spcPct val="0"/>
              </a:spcBef>
              <a:spcAft>
                <a:spcPts val="700"/>
              </a:spcAft>
            </a:pPr>
            <a:r>
              <a:rPr lang="en-US" b="1" kern="1200" baseline="0" dirty="0" smtClean="0">
                <a:solidFill>
                  <a:srgbClr val="000000"/>
                </a:solidFill>
              </a:rPr>
              <a:t>External Advisory</a:t>
            </a:r>
            <a:r>
              <a:rPr lang="en-US" b="1" kern="1200" dirty="0" smtClean="0">
                <a:solidFill>
                  <a:srgbClr val="000000"/>
                </a:solidFill>
              </a:rPr>
              <a:t> Board: 2008-present</a:t>
            </a:r>
          </a:p>
          <a:p>
            <a:pPr lvl="0" defTabSz="800100">
              <a:spcAft>
                <a:spcPts val="700"/>
              </a:spcAft>
            </a:pPr>
            <a:r>
              <a:rPr lang="en-US" b="1" baseline="0" dirty="0" smtClean="0">
                <a:solidFill>
                  <a:srgbClr val="000000"/>
                </a:solidFill>
              </a:rPr>
              <a:t>Chair:</a:t>
            </a:r>
            <a:r>
              <a:rPr lang="en-US" b="1" dirty="0" smtClean="0">
                <a:solidFill>
                  <a:srgbClr val="000000"/>
                </a:solidFill>
              </a:rPr>
              <a:t> Rutgers Executive Vice President Philip Furmanski </a:t>
            </a:r>
          </a:p>
          <a:p>
            <a:pPr lvl="0" defTabSz="800100">
              <a:spcAft>
                <a:spcPts val="700"/>
              </a:spcAft>
            </a:pPr>
            <a:r>
              <a:rPr lang="en-US" sz="1700" dirty="0" smtClean="0">
                <a:solidFill>
                  <a:srgbClr val="000000"/>
                </a:solidFill>
              </a:rPr>
              <a:t>The members of the EAB are academic, business, and scientific leaders who have received national recognition for their work in organizational transformation and their commitment to diversity. </a:t>
            </a:r>
            <a:endParaRPr lang="en-US" sz="1700" b="1" kern="1200" baseline="0" dirty="0">
              <a:solidFill>
                <a:srgbClr val="00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00050" y="709613"/>
            <a:ext cx="8229600" cy="975752"/>
          </a:xfrm>
        </p:spPr>
        <p:txBody>
          <a:bodyPr/>
          <a:lstStyle/>
          <a:p>
            <a:pPr algn="ctr" eaLnBrk="1" hangingPunct="1"/>
            <a:r>
              <a:rPr lang="en-US" dirty="0" smtClean="0"/>
              <a:t>RU FAIR ADVANCE Evaluation</a:t>
            </a:r>
          </a:p>
        </p:txBody>
      </p:sp>
      <p:graphicFrame>
        <p:nvGraphicFramePr>
          <p:cNvPr id="4" name="Content Placeholder 3"/>
          <p:cNvGraphicFramePr>
            <a:graphicFrameLocks noGrp="1"/>
          </p:cNvGraphicFramePr>
          <p:nvPr>
            <p:ph idx="1"/>
          </p:nvPr>
        </p:nvGraphicFramePr>
        <p:xfrm>
          <a:off x="429517" y="1807186"/>
          <a:ext cx="8229600" cy="4607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Overview of Site Visit Presentation</a:t>
            </a:r>
            <a:endParaRPr lang="en-US" dirty="0"/>
          </a:p>
        </p:txBody>
      </p:sp>
      <p:graphicFrame>
        <p:nvGraphicFramePr>
          <p:cNvPr id="4" name="Content Placeholder 3"/>
          <p:cNvGraphicFramePr>
            <a:graphicFrameLocks noGrp="1"/>
          </p:cNvGraphicFramePr>
          <p:nvPr>
            <p:ph idx="1"/>
          </p:nvPr>
        </p:nvGraphicFramePr>
        <p:xfrm>
          <a:off x="576196" y="1492623"/>
          <a:ext cx="8026857" cy="5027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t Roos in black.png"/>
          <p:cNvPicPr>
            <a:picLocks noChangeAspect="1"/>
          </p:cNvPicPr>
          <p:nvPr/>
        </p:nvPicPr>
        <p:blipFill>
          <a:blip r:embed="rId2"/>
          <a:stretch>
            <a:fillRect/>
          </a:stretch>
        </p:blipFill>
        <p:spPr>
          <a:xfrm>
            <a:off x="5963830" y="3493317"/>
            <a:ext cx="2055826" cy="2316640"/>
          </a:xfrm>
          <a:prstGeom prst="rect">
            <a:avLst/>
          </a:prstGeom>
        </p:spPr>
      </p:pic>
      <p:sp>
        <p:nvSpPr>
          <p:cNvPr id="2" name="Title 1"/>
          <p:cNvSpPr>
            <a:spLocks noGrp="1"/>
          </p:cNvSpPr>
          <p:nvPr>
            <p:ph type="title"/>
          </p:nvPr>
        </p:nvSpPr>
        <p:spPr>
          <a:xfrm>
            <a:off x="400050" y="878428"/>
            <a:ext cx="8229600" cy="1210627"/>
          </a:xfrm>
        </p:spPr>
        <p:txBody>
          <a:bodyPr/>
          <a:lstStyle/>
          <a:p>
            <a:pPr algn="ctr"/>
            <a:r>
              <a:rPr lang="en-US" dirty="0" smtClean="0"/>
              <a:t>Research: From Toolkit Indicators to Mixed Methods Approaches</a:t>
            </a:r>
            <a:endParaRPr lang="en-US" dirty="0"/>
          </a:p>
        </p:txBody>
      </p:sp>
      <p:sp>
        <p:nvSpPr>
          <p:cNvPr id="3" name="Content Placeholder 2"/>
          <p:cNvSpPr>
            <a:spLocks noGrp="1"/>
          </p:cNvSpPr>
          <p:nvPr>
            <p:ph idx="1"/>
          </p:nvPr>
        </p:nvSpPr>
        <p:spPr>
          <a:xfrm>
            <a:off x="814192" y="3720230"/>
            <a:ext cx="5022937" cy="2602782"/>
          </a:xfrm>
        </p:spPr>
        <p:txBody>
          <a:bodyPr/>
          <a:lstStyle/>
          <a:p>
            <a:pPr>
              <a:buNone/>
            </a:pPr>
            <a:r>
              <a:rPr lang="en-US" dirty="0" smtClean="0">
                <a:solidFill>
                  <a:srgbClr val="080604"/>
                </a:solidFill>
              </a:rPr>
              <a:t>Patricia Roos, PhD</a:t>
            </a:r>
          </a:p>
          <a:p>
            <a:pPr>
              <a:buNone/>
            </a:pPr>
            <a:r>
              <a:rPr lang="en-US" dirty="0" smtClean="0">
                <a:solidFill>
                  <a:srgbClr val="080604"/>
                </a:solidFill>
              </a:rPr>
              <a:t>Co-PI of RU FAIR ADVANCE</a:t>
            </a:r>
          </a:p>
          <a:p>
            <a:pPr>
              <a:buNone/>
            </a:pPr>
            <a:r>
              <a:rPr lang="en-US" dirty="0" smtClean="0">
                <a:solidFill>
                  <a:srgbClr val="080604"/>
                </a:solidFill>
              </a:rPr>
              <a:t>Professor of Sociology</a:t>
            </a:r>
          </a:p>
          <a:p>
            <a:pPr>
              <a:buNone/>
            </a:pPr>
            <a:r>
              <a:rPr lang="en-US" dirty="0" smtClean="0">
                <a:solidFill>
                  <a:srgbClr val="080604"/>
                </a:solidFill>
              </a:rPr>
              <a:t>Director, Center for Women and Work</a:t>
            </a:r>
            <a:endParaRPr lang="en-US" dirty="0">
              <a:solidFill>
                <a:srgbClr val="080604"/>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00050" y="709613"/>
            <a:ext cx="8229600" cy="975752"/>
          </a:xfrm>
        </p:spPr>
        <p:txBody>
          <a:bodyPr/>
          <a:lstStyle/>
          <a:p>
            <a:pPr eaLnBrk="1" hangingPunct="1"/>
            <a:r>
              <a:rPr lang="en-US" sz="3200" dirty="0" smtClean="0"/>
              <a:t>Institutional Data Collection and Research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39235767"/>
              </p:ext>
            </p:extLst>
          </p:nvPr>
        </p:nvGraphicFramePr>
        <p:xfrm>
          <a:off x="429517" y="1807186"/>
          <a:ext cx="8229600" cy="4607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71097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Research</a:t>
            </a:r>
            <a:endParaRPr lang="en-US" dirty="0"/>
          </a:p>
        </p:txBody>
      </p:sp>
      <p:sp>
        <p:nvSpPr>
          <p:cNvPr id="8" name="Freeform 7"/>
          <p:cNvSpPr/>
          <p:nvPr/>
        </p:nvSpPr>
        <p:spPr>
          <a:xfrm>
            <a:off x="717992" y="5176967"/>
            <a:ext cx="7772399" cy="1120192"/>
          </a:xfrm>
          <a:custGeom>
            <a:avLst/>
            <a:gdLst>
              <a:gd name="connsiteX0" fmla="*/ 0 w 7772399"/>
              <a:gd name="connsiteY0" fmla="*/ 0 h 1120192"/>
              <a:gd name="connsiteX1" fmla="*/ 7772399 w 7772399"/>
              <a:gd name="connsiteY1" fmla="*/ 0 h 1120192"/>
              <a:gd name="connsiteX2" fmla="*/ 7772399 w 7772399"/>
              <a:gd name="connsiteY2" fmla="*/ 1120192 h 1120192"/>
              <a:gd name="connsiteX3" fmla="*/ 0 w 7772399"/>
              <a:gd name="connsiteY3" fmla="*/ 1120192 h 1120192"/>
              <a:gd name="connsiteX4" fmla="*/ 0 w 7772399"/>
              <a:gd name="connsiteY4" fmla="*/ 0 h 112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99" h="1120192">
                <a:moveTo>
                  <a:pt x="0" y="0"/>
                </a:moveTo>
                <a:lnTo>
                  <a:pt x="7772399" y="0"/>
                </a:lnTo>
                <a:lnTo>
                  <a:pt x="7772399" y="1120192"/>
                </a:lnTo>
                <a:lnTo>
                  <a:pt x="0" y="1120192"/>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6" tIns="199136" rIns="199136" bIns="714425"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rPr>
              <a:t>Evaluation</a:t>
            </a:r>
            <a:endParaRPr lang="en-US" sz="2800" b="1" kern="1200" dirty="0">
              <a:solidFill>
                <a:schemeClr val="bg1"/>
              </a:solidFill>
            </a:endParaRPr>
          </a:p>
        </p:txBody>
      </p:sp>
      <p:sp>
        <p:nvSpPr>
          <p:cNvPr id="9" name="Freeform 8"/>
          <p:cNvSpPr/>
          <p:nvPr/>
        </p:nvSpPr>
        <p:spPr>
          <a:xfrm>
            <a:off x="717992" y="5759467"/>
            <a:ext cx="3886199" cy="515288"/>
          </a:xfrm>
          <a:custGeom>
            <a:avLst/>
            <a:gdLst>
              <a:gd name="connsiteX0" fmla="*/ 0 w 3886199"/>
              <a:gd name="connsiteY0" fmla="*/ 0 h 515288"/>
              <a:gd name="connsiteX1" fmla="*/ 3886199 w 3886199"/>
              <a:gd name="connsiteY1" fmla="*/ 0 h 515288"/>
              <a:gd name="connsiteX2" fmla="*/ 3886199 w 3886199"/>
              <a:gd name="connsiteY2" fmla="*/ 515288 h 515288"/>
              <a:gd name="connsiteX3" fmla="*/ 0 w 3886199"/>
              <a:gd name="connsiteY3" fmla="*/ 515288 h 515288"/>
              <a:gd name="connsiteX4" fmla="*/ 0 w 3886199"/>
              <a:gd name="connsiteY4" fmla="*/ 0 h 515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199" h="515288">
                <a:moveTo>
                  <a:pt x="0" y="0"/>
                </a:moveTo>
                <a:lnTo>
                  <a:pt x="3886199" y="0"/>
                </a:lnTo>
                <a:lnTo>
                  <a:pt x="3886199" y="515288"/>
                </a:lnTo>
                <a:lnTo>
                  <a:pt x="0" y="515288"/>
                </a:lnTo>
                <a:lnTo>
                  <a:pt x="0" y="0"/>
                </a:lnTo>
                <a:close/>
              </a:path>
            </a:pathLst>
          </a:custGeom>
          <a:solidFill>
            <a:srgbClr val="FFFFFF">
              <a:alpha val="98039"/>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solidFill>
                  <a:srgbClr val="000000"/>
                </a:solidFill>
              </a:rPr>
              <a:t>Formative</a:t>
            </a:r>
            <a:endParaRPr lang="en-US" sz="2300" kern="1200" dirty="0">
              <a:solidFill>
                <a:srgbClr val="000000"/>
              </a:solidFill>
            </a:endParaRPr>
          </a:p>
        </p:txBody>
      </p:sp>
      <p:sp>
        <p:nvSpPr>
          <p:cNvPr id="10" name="Freeform 9"/>
          <p:cNvSpPr/>
          <p:nvPr/>
        </p:nvSpPr>
        <p:spPr>
          <a:xfrm>
            <a:off x="4604191" y="5759467"/>
            <a:ext cx="3886199" cy="515288"/>
          </a:xfrm>
          <a:custGeom>
            <a:avLst/>
            <a:gdLst>
              <a:gd name="connsiteX0" fmla="*/ 0 w 3886199"/>
              <a:gd name="connsiteY0" fmla="*/ 0 h 515288"/>
              <a:gd name="connsiteX1" fmla="*/ 3886199 w 3886199"/>
              <a:gd name="connsiteY1" fmla="*/ 0 h 515288"/>
              <a:gd name="connsiteX2" fmla="*/ 3886199 w 3886199"/>
              <a:gd name="connsiteY2" fmla="*/ 515288 h 515288"/>
              <a:gd name="connsiteX3" fmla="*/ 0 w 3886199"/>
              <a:gd name="connsiteY3" fmla="*/ 515288 h 515288"/>
              <a:gd name="connsiteX4" fmla="*/ 0 w 3886199"/>
              <a:gd name="connsiteY4" fmla="*/ 0 h 515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199" h="515288">
                <a:moveTo>
                  <a:pt x="0" y="0"/>
                </a:moveTo>
                <a:lnTo>
                  <a:pt x="3886199" y="0"/>
                </a:lnTo>
                <a:lnTo>
                  <a:pt x="3886199" y="515288"/>
                </a:lnTo>
                <a:lnTo>
                  <a:pt x="0" y="515288"/>
                </a:lnTo>
                <a:lnTo>
                  <a:pt x="0" y="0"/>
                </a:lnTo>
                <a:close/>
              </a:path>
            </a:pathLst>
          </a:custGeom>
          <a:solidFill>
            <a:srgbClr val="FFFFFF">
              <a:alpha val="98039"/>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solidFill>
                  <a:srgbClr val="000000"/>
                </a:solidFill>
              </a:rPr>
              <a:t>Summative</a:t>
            </a:r>
            <a:endParaRPr lang="en-US" sz="2300" kern="1200" dirty="0">
              <a:solidFill>
                <a:srgbClr val="000000"/>
              </a:solidFill>
            </a:endParaRPr>
          </a:p>
        </p:txBody>
      </p:sp>
      <p:sp>
        <p:nvSpPr>
          <p:cNvPr id="11" name="Freeform 10"/>
          <p:cNvSpPr/>
          <p:nvPr/>
        </p:nvSpPr>
        <p:spPr>
          <a:xfrm>
            <a:off x="717991" y="3470914"/>
            <a:ext cx="7772400" cy="1722856"/>
          </a:xfrm>
          <a:custGeom>
            <a:avLst/>
            <a:gdLst>
              <a:gd name="connsiteX0" fmla="*/ 0 w 7772399"/>
              <a:gd name="connsiteY0" fmla="*/ 603396 h 1722855"/>
              <a:gd name="connsiteX1" fmla="*/ 3670843 w 7772399"/>
              <a:gd name="connsiteY1" fmla="*/ 603396 h 1722855"/>
              <a:gd name="connsiteX2" fmla="*/ 3670843 w 7772399"/>
              <a:gd name="connsiteY2" fmla="*/ 430714 h 1722855"/>
              <a:gd name="connsiteX3" fmla="*/ 3455486 w 7772399"/>
              <a:gd name="connsiteY3" fmla="*/ 430714 h 1722855"/>
              <a:gd name="connsiteX4" fmla="*/ 3886200 w 7772399"/>
              <a:gd name="connsiteY4" fmla="*/ 0 h 1722855"/>
              <a:gd name="connsiteX5" fmla="*/ 4316913 w 7772399"/>
              <a:gd name="connsiteY5" fmla="*/ 430714 h 1722855"/>
              <a:gd name="connsiteX6" fmla="*/ 4101556 w 7772399"/>
              <a:gd name="connsiteY6" fmla="*/ 430714 h 1722855"/>
              <a:gd name="connsiteX7" fmla="*/ 4101556 w 7772399"/>
              <a:gd name="connsiteY7" fmla="*/ 603396 h 1722855"/>
              <a:gd name="connsiteX8" fmla="*/ 7772399 w 7772399"/>
              <a:gd name="connsiteY8" fmla="*/ 603396 h 1722855"/>
              <a:gd name="connsiteX9" fmla="*/ 7772399 w 7772399"/>
              <a:gd name="connsiteY9" fmla="*/ 1722855 h 1722855"/>
              <a:gd name="connsiteX10" fmla="*/ 0 w 7772399"/>
              <a:gd name="connsiteY10" fmla="*/ 1722855 h 1722855"/>
              <a:gd name="connsiteX11" fmla="*/ 0 w 7772399"/>
              <a:gd name="connsiteY11" fmla="*/ 603396 h 172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399" h="1722855">
                <a:moveTo>
                  <a:pt x="7772399" y="1119459"/>
                </a:moveTo>
                <a:lnTo>
                  <a:pt x="4101556" y="1119459"/>
                </a:lnTo>
                <a:lnTo>
                  <a:pt x="4101556" y="1292141"/>
                </a:lnTo>
                <a:lnTo>
                  <a:pt x="4316913" y="1292141"/>
                </a:lnTo>
                <a:lnTo>
                  <a:pt x="3886199" y="1722854"/>
                </a:lnTo>
                <a:lnTo>
                  <a:pt x="3455486" y="1292141"/>
                </a:lnTo>
                <a:lnTo>
                  <a:pt x="3670843" y="1292141"/>
                </a:lnTo>
                <a:lnTo>
                  <a:pt x="3670843" y="1119459"/>
                </a:lnTo>
                <a:lnTo>
                  <a:pt x="0" y="1119459"/>
                </a:lnTo>
                <a:lnTo>
                  <a:pt x="0" y="1"/>
                </a:lnTo>
                <a:lnTo>
                  <a:pt x="7772399" y="1"/>
                </a:lnTo>
                <a:lnTo>
                  <a:pt x="7772399" y="111945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9137" tIns="199136" rIns="199136" bIns="131727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rPr>
              <a:t>Mixed Methods</a:t>
            </a:r>
            <a:endParaRPr lang="en-US" sz="2800" b="1" kern="1200" dirty="0">
              <a:solidFill>
                <a:schemeClr val="bg1"/>
              </a:solidFill>
            </a:endParaRPr>
          </a:p>
        </p:txBody>
      </p:sp>
      <p:sp>
        <p:nvSpPr>
          <p:cNvPr id="12" name="Freeform 11"/>
          <p:cNvSpPr/>
          <p:nvPr/>
        </p:nvSpPr>
        <p:spPr>
          <a:xfrm>
            <a:off x="717992" y="4075637"/>
            <a:ext cx="3886199" cy="515133"/>
          </a:xfrm>
          <a:custGeom>
            <a:avLst/>
            <a:gdLst>
              <a:gd name="connsiteX0" fmla="*/ 0 w 3886199"/>
              <a:gd name="connsiteY0" fmla="*/ 0 h 515133"/>
              <a:gd name="connsiteX1" fmla="*/ 3886199 w 3886199"/>
              <a:gd name="connsiteY1" fmla="*/ 0 h 515133"/>
              <a:gd name="connsiteX2" fmla="*/ 3886199 w 3886199"/>
              <a:gd name="connsiteY2" fmla="*/ 515133 h 515133"/>
              <a:gd name="connsiteX3" fmla="*/ 0 w 3886199"/>
              <a:gd name="connsiteY3" fmla="*/ 515133 h 515133"/>
              <a:gd name="connsiteX4" fmla="*/ 0 w 3886199"/>
              <a:gd name="connsiteY4" fmla="*/ 0 h 51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199" h="515133">
                <a:moveTo>
                  <a:pt x="0" y="0"/>
                </a:moveTo>
                <a:lnTo>
                  <a:pt x="3886199" y="0"/>
                </a:lnTo>
                <a:lnTo>
                  <a:pt x="3886199" y="515133"/>
                </a:lnTo>
                <a:lnTo>
                  <a:pt x="0" y="515133"/>
                </a:lnTo>
                <a:lnTo>
                  <a:pt x="0" y="0"/>
                </a:lnTo>
                <a:close/>
              </a:path>
            </a:pathLst>
          </a:custGeom>
          <a:solidFill>
            <a:srgbClr val="FFFFFF">
              <a:alpha val="98039"/>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solidFill>
                  <a:srgbClr val="000000"/>
                </a:solidFill>
              </a:rPr>
              <a:t>Institutional research</a:t>
            </a:r>
            <a:endParaRPr lang="en-US" sz="2300" kern="1200" dirty="0">
              <a:solidFill>
                <a:srgbClr val="000000"/>
              </a:solidFill>
            </a:endParaRPr>
          </a:p>
        </p:txBody>
      </p:sp>
      <p:sp>
        <p:nvSpPr>
          <p:cNvPr id="13" name="Freeform 12"/>
          <p:cNvSpPr/>
          <p:nvPr/>
        </p:nvSpPr>
        <p:spPr>
          <a:xfrm>
            <a:off x="4604191" y="4075637"/>
            <a:ext cx="3886199" cy="515133"/>
          </a:xfrm>
          <a:custGeom>
            <a:avLst/>
            <a:gdLst>
              <a:gd name="connsiteX0" fmla="*/ 0 w 3886199"/>
              <a:gd name="connsiteY0" fmla="*/ 0 h 515133"/>
              <a:gd name="connsiteX1" fmla="*/ 3886199 w 3886199"/>
              <a:gd name="connsiteY1" fmla="*/ 0 h 515133"/>
              <a:gd name="connsiteX2" fmla="*/ 3886199 w 3886199"/>
              <a:gd name="connsiteY2" fmla="*/ 515133 h 515133"/>
              <a:gd name="connsiteX3" fmla="*/ 0 w 3886199"/>
              <a:gd name="connsiteY3" fmla="*/ 515133 h 515133"/>
              <a:gd name="connsiteX4" fmla="*/ 0 w 3886199"/>
              <a:gd name="connsiteY4" fmla="*/ 0 h 51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199" h="515133">
                <a:moveTo>
                  <a:pt x="0" y="0"/>
                </a:moveTo>
                <a:lnTo>
                  <a:pt x="3886199" y="0"/>
                </a:lnTo>
                <a:lnTo>
                  <a:pt x="3886199" y="515133"/>
                </a:lnTo>
                <a:lnTo>
                  <a:pt x="0" y="515133"/>
                </a:lnTo>
                <a:lnTo>
                  <a:pt x="0" y="0"/>
                </a:lnTo>
                <a:close/>
              </a:path>
            </a:pathLst>
          </a:custGeom>
          <a:solidFill>
            <a:srgbClr val="FFFFFF">
              <a:alpha val="98039"/>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3576" tIns="29210" rIns="163576" bIns="29210" numCol="1" spcCol="1270" anchor="ctr" anchorCtr="0">
            <a:noAutofit/>
          </a:bodyPr>
          <a:lstStyle/>
          <a:p>
            <a:pPr lvl="0" algn="ctr" defTabSz="1022350">
              <a:lnSpc>
                <a:spcPct val="90000"/>
              </a:lnSpc>
              <a:spcBef>
                <a:spcPct val="0"/>
              </a:spcBef>
              <a:spcAft>
                <a:spcPct val="35000"/>
              </a:spcAft>
            </a:pPr>
            <a:r>
              <a:rPr lang="en-US" sz="2300" kern="1200" dirty="0" smtClean="0">
                <a:solidFill>
                  <a:srgbClr val="000000"/>
                </a:solidFill>
              </a:rPr>
              <a:t>Gender/race equity studies</a:t>
            </a:r>
            <a:endParaRPr lang="en-US" sz="2300" kern="1200" dirty="0">
              <a:solidFill>
                <a:srgbClr val="000000"/>
              </a:solidFill>
            </a:endParaRPr>
          </a:p>
        </p:txBody>
      </p:sp>
      <p:sp>
        <p:nvSpPr>
          <p:cNvPr id="14" name="Freeform 13"/>
          <p:cNvSpPr/>
          <p:nvPr/>
        </p:nvSpPr>
        <p:spPr>
          <a:xfrm>
            <a:off x="717991" y="1764861"/>
            <a:ext cx="7772400" cy="1722857"/>
          </a:xfrm>
          <a:custGeom>
            <a:avLst/>
            <a:gdLst>
              <a:gd name="connsiteX0" fmla="*/ 0 w 7772399"/>
              <a:gd name="connsiteY0" fmla="*/ 603396 h 1722855"/>
              <a:gd name="connsiteX1" fmla="*/ 3670843 w 7772399"/>
              <a:gd name="connsiteY1" fmla="*/ 603396 h 1722855"/>
              <a:gd name="connsiteX2" fmla="*/ 3670843 w 7772399"/>
              <a:gd name="connsiteY2" fmla="*/ 430714 h 1722855"/>
              <a:gd name="connsiteX3" fmla="*/ 3455486 w 7772399"/>
              <a:gd name="connsiteY3" fmla="*/ 430714 h 1722855"/>
              <a:gd name="connsiteX4" fmla="*/ 3886200 w 7772399"/>
              <a:gd name="connsiteY4" fmla="*/ 0 h 1722855"/>
              <a:gd name="connsiteX5" fmla="*/ 4316913 w 7772399"/>
              <a:gd name="connsiteY5" fmla="*/ 430714 h 1722855"/>
              <a:gd name="connsiteX6" fmla="*/ 4101556 w 7772399"/>
              <a:gd name="connsiteY6" fmla="*/ 430714 h 1722855"/>
              <a:gd name="connsiteX7" fmla="*/ 4101556 w 7772399"/>
              <a:gd name="connsiteY7" fmla="*/ 603396 h 1722855"/>
              <a:gd name="connsiteX8" fmla="*/ 7772399 w 7772399"/>
              <a:gd name="connsiteY8" fmla="*/ 603396 h 1722855"/>
              <a:gd name="connsiteX9" fmla="*/ 7772399 w 7772399"/>
              <a:gd name="connsiteY9" fmla="*/ 1722855 h 1722855"/>
              <a:gd name="connsiteX10" fmla="*/ 0 w 7772399"/>
              <a:gd name="connsiteY10" fmla="*/ 1722855 h 1722855"/>
              <a:gd name="connsiteX11" fmla="*/ 0 w 7772399"/>
              <a:gd name="connsiteY11" fmla="*/ 603396 h 172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399" h="1722855">
                <a:moveTo>
                  <a:pt x="7772399" y="1119459"/>
                </a:moveTo>
                <a:lnTo>
                  <a:pt x="4101556" y="1119459"/>
                </a:lnTo>
                <a:lnTo>
                  <a:pt x="4101556" y="1292141"/>
                </a:lnTo>
                <a:lnTo>
                  <a:pt x="4316913" y="1292141"/>
                </a:lnTo>
                <a:lnTo>
                  <a:pt x="3886199" y="1722854"/>
                </a:lnTo>
                <a:lnTo>
                  <a:pt x="3455486" y="1292141"/>
                </a:lnTo>
                <a:lnTo>
                  <a:pt x="3670843" y="1292141"/>
                </a:lnTo>
                <a:lnTo>
                  <a:pt x="3670843" y="1119459"/>
                </a:lnTo>
                <a:lnTo>
                  <a:pt x="0" y="1119459"/>
                </a:lnTo>
                <a:lnTo>
                  <a:pt x="0" y="1"/>
                </a:lnTo>
                <a:lnTo>
                  <a:pt x="7772399" y="1"/>
                </a:lnTo>
                <a:lnTo>
                  <a:pt x="7772399" y="111945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199137" tIns="199137" rIns="199136" bIns="131727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rPr>
              <a:t>Indicator Toolkit</a:t>
            </a:r>
            <a:endParaRPr lang="en-US" sz="2800" b="1" kern="1200" dirty="0">
              <a:solidFill>
                <a:schemeClr val="bg1"/>
              </a:solidFill>
            </a:endParaRPr>
          </a:p>
        </p:txBody>
      </p:sp>
      <p:sp>
        <p:nvSpPr>
          <p:cNvPr id="15" name="Freeform 14"/>
          <p:cNvSpPr/>
          <p:nvPr/>
        </p:nvSpPr>
        <p:spPr>
          <a:xfrm>
            <a:off x="717992" y="2369584"/>
            <a:ext cx="7772399" cy="515133"/>
          </a:xfrm>
          <a:custGeom>
            <a:avLst/>
            <a:gdLst>
              <a:gd name="connsiteX0" fmla="*/ 0 w 7772399"/>
              <a:gd name="connsiteY0" fmla="*/ 0 h 515133"/>
              <a:gd name="connsiteX1" fmla="*/ 7772399 w 7772399"/>
              <a:gd name="connsiteY1" fmla="*/ 0 h 515133"/>
              <a:gd name="connsiteX2" fmla="*/ 7772399 w 7772399"/>
              <a:gd name="connsiteY2" fmla="*/ 515133 h 515133"/>
              <a:gd name="connsiteX3" fmla="*/ 0 w 7772399"/>
              <a:gd name="connsiteY3" fmla="*/ 515133 h 515133"/>
              <a:gd name="connsiteX4" fmla="*/ 0 w 7772399"/>
              <a:gd name="connsiteY4" fmla="*/ 0 h 51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99" h="515133">
                <a:moveTo>
                  <a:pt x="0" y="0"/>
                </a:moveTo>
                <a:lnTo>
                  <a:pt x="7772399" y="0"/>
                </a:lnTo>
                <a:lnTo>
                  <a:pt x="7772399" y="515133"/>
                </a:lnTo>
                <a:lnTo>
                  <a:pt x="0" y="515133"/>
                </a:lnTo>
                <a:lnTo>
                  <a:pt x="0" y="0"/>
                </a:lnTo>
                <a:close/>
              </a:path>
            </a:pathLst>
          </a:custGeom>
          <a:solidFill>
            <a:srgbClr val="FFFFFF">
              <a:alpha val="98039"/>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rPr>
              <a:t>Quantitative</a:t>
            </a:r>
            <a:endParaRPr lang="en-US" sz="2400" kern="1200" dirty="0">
              <a:solidFill>
                <a:srgbClr val="000000"/>
              </a:solidFill>
            </a:endParaRPr>
          </a:p>
        </p:txBody>
      </p:sp>
      <p:sp>
        <p:nvSpPr>
          <p:cNvPr id="5" name="TextBox 4"/>
          <p:cNvSpPr txBox="1"/>
          <p:nvPr/>
        </p:nvSpPr>
        <p:spPr>
          <a:xfrm>
            <a:off x="4979095" y="3019056"/>
            <a:ext cx="2702859" cy="400110"/>
          </a:xfrm>
          <a:prstGeom prst="rect">
            <a:avLst/>
          </a:prstGeom>
          <a:noFill/>
        </p:spPr>
        <p:txBody>
          <a:bodyPr wrap="square" rtlCol="0">
            <a:spAutoFit/>
          </a:bodyPr>
          <a:lstStyle/>
          <a:p>
            <a:pPr fontAlgn="base">
              <a:spcBef>
                <a:spcPct val="0"/>
              </a:spcBef>
              <a:spcAft>
                <a:spcPct val="0"/>
              </a:spcAft>
            </a:pPr>
            <a:r>
              <a:rPr lang="en-US" sz="2000" dirty="0" smtClean="0">
                <a:solidFill>
                  <a:srgbClr val="000000"/>
                </a:solidFill>
                <a:ea typeface="ＭＳ Ｐゴシック" pitchFamily="34" charset="-128"/>
              </a:rPr>
              <a:t>Interpret/contextualize</a:t>
            </a:r>
            <a:endParaRPr lang="en-US" sz="2000" dirty="0">
              <a:solidFill>
                <a:srgbClr val="000000"/>
              </a:solidFill>
              <a:ea typeface="ＭＳ Ｐゴシック" pitchFamily="34" charset="-128"/>
            </a:endParaRPr>
          </a:p>
        </p:txBody>
      </p:sp>
      <p:sp>
        <p:nvSpPr>
          <p:cNvPr id="6" name="TextBox 5"/>
          <p:cNvSpPr txBox="1"/>
          <p:nvPr/>
        </p:nvSpPr>
        <p:spPr>
          <a:xfrm>
            <a:off x="4979095" y="4689188"/>
            <a:ext cx="3331029" cy="400110"/>
          </a:xfrm>
          <a:prstGeom prst="rect">
            <a:avLst/>
          </a:prstGeom>
          <a:noFill/>
        </p:spPr>
        <p:txBody>
          <a:bodyPr wrap="square" rtlCol="0">
            <a:spAutoFit/>
          </a:bodyPr>
          <a:lstStyle/>
          <a:p>
            <a:pPr lvl="0" fontAlgn="base">
              <a:spcBef>
                <a:spcPct val="0"/>
              </a:spcBef>
              <a:spcAft>
                <a:spcPct val="0"/>
              </a:spcAft>
            </a:pPr>
            <a:r>
              <a:rPr lang="en-US" sz="2000" dirty="0">
                <a:solidFill>
                  <a:srgbClr val="080604"/>
                </a:solidFill>
                <a:latin typeface="Arial" pitchFamily="34" charset="0"/>
                <a:ea typeface="ＭＳ Ｐゴシック" pitchFamily="34" charset="-128"/>
              </a:rPr>
              <a:t>Connect research to </a:t>
            </a:r>
            <a:r>
              <a:rPr lang="en-US" sz="2000" dirty="0" smtClean="0">
                <a:solidFill>
                  <a:srgbClr val="080604"/>
                </a:solidFill>
                <a:latin typeface="Arial" pitchFamily="34" charset="0"/>
                <a:ea typeface="ＭＳ Ｐゴシック" pitchFamily="34" charset="-128"/>
              </a:rPr>
              <a:t>impact</a:t>
            </a:r>
            <a:endParaRPr lang="en-US" sz="2000" dirty="0">
              <a:solidFill>
                <a:srgbClr val="080604"/>
              </a:solidFill>
              <a:latin typeface="Arial" pitchFamily="34" charset="0"/>
              <a:ea typeface="ＭＳ Ｐゴシック" pitchFamily="34" charset="-128"/>
            </a:endParaRPr>
          </a:p>
        </p:txBody>
      </p:sp>
    </p:spTree>
    <p:extLst>
      <p:ext uri="{BB962C8B-B14F-4D97-AF65-F5344CB8AC3E}">
        <p14:creationId xmlns:p14="http://schemas.microsoft.com/office/powerpoint/2010/main" val="27493990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45220793"/>
              </p:ext>
            </p:extLst>
          </p:nvPr>
        </p:nvGraphicFramePr>
        <p:xfrm>
          <a:off x="228600" y="2584174"/>
          <a:ext cx="8686800" cy="3866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1" name="Rectangle 2"/>
          <p:cNvSpPr>
            <a:spLocks noGrp="1" noChangeArrowheads="1"/>
          </p:cNvSpPr>
          <p:nvPr>
            <p:ph type="title"/>
          </p:nvPr>
        </p:nvSpPr>
        <p:spPr>
          <a:xfrm>
            <a:off x="0" y="645452"/>
            <a:ext cx="8906256" cy="1846730"/>
          </a:xfrm>
        </p:spPr>
        <p:txBody>
          <a:bodyPr/>
          <a:lstStyle/>
          <a:p>
            <a:pPr lvl="0" algn="ctr" eaLnBrk="1" hangingPunct="1"/>
            <a:r>
              <a:rPr lang="en-US" dirty="0">
                <a:solidFill>
                  <a:srgbClr val="000000"/>
                </a:solidFill>
              </a:rPr>
              <a:t>Institutional Partners for</a:t>
            </a:r>
            <a:br>
              <a:rPr lang="en-US" dirty="0">
                <a:solidFill>
                  <a:srgbClr val="000000"/>
                </a:solidFill>
              </a:rPr>
            </a:br>
            <a:r>
              <a:rPr lang="en-US" dirty="0">
                <a:solidFill>
                  <a:srgbClr val="000000"/>
                </a:solidFill>
              </a:rPr>
              <a:t>Data Collection and Analysis</a:t>
            </a:r>
            <a:r>
              <a:rPr lang="en-US" sz="3200" dirty="0">
                <a:solidFill>
                  <a:srgbClr val="241910"/>
                </a:solidFill>
              </a:rPr>
              <a:t/>
            </a:r>
            <a:br>
              <a:rPr lang="en-US" sz="3200" dirty="0">
                <a:solidFill>
                  <a:srgbClr val="241910"/>
                </a:solidFill>
              </a:rPr>
            </a:br>
            <a:r>
              <a:rPr lang="en-US" sz="3200" dirty="0">
                <a:solidFill>
                  <a:srgbClr val="256D77"/>
                </a:solidFill>
              </a:rPr>
              <a:t>Creating a </a:t>
            </a:r>
            <a:r>
              <a:rPr lang="en-US" sz="3200" dirty="0" smtClean="0">
                <a:solidFill>
                  <a:srgbClr val="256D77"/>
                </a:solidFill>
              </a:rPr>
              <a:t>legacy</a:t>
            </a:r>
            <a:endParaRPr lang="en-US" sz="2800" dirty="0" smtClean="0"/>
          </a:p>
        </p:txBody>
      </p:sp>
    </p:spTree>
    <p:extLst>
      <p:ext uri="{BB962C8B-B14F-4D97-AF65-F5344CB8AC3E}">
        <p14:creationId xmlns:p14="http://schemas.microsoft.com/office/powerpoint/2010/main" val="760164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1726181" y="2061877"/>
            <a:ext cx="5823706" cy="1766288"/>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2" name="Down Arrow 11"/>
          <p:cNvSpPr/>
          <p:nvPr/>
        </p:nvSpPr>
        <p:spPr>
          <a:xfrm>
            <a:off x="4229100" y="5699852"/>
            <a:ext cx="777239" cy="431105"/>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276502" y="5901996"/>
            <a:ext cx="6682435" cy="868681"/>
          </a:xfrm>
          <a:custGeom>
            <a:avLst/>
            <a:gdLst>
              <a:gd name="connsiteX0" fmla="*/ 0 w 6682435"/>
              <a:gd name="connsiteY0" fmla="*/ 0 h 868681"/>
              <a:gd name="connsiteX1" fmla="*/ 6682435 w 6682435"/>
              <a:gd name="connsiteY1" fmla="*/ 0 h 868681"/>
              <a:gd name="connsiteX2" fmla="*/ 6682435 w 6682435"/>
              <a:gd name="connsiteY2" fmla="*/ 868681 h 868681"/>
              <a:gd name="connsiteX3" fmla="*/ 0 w 6682435"/>
              <a:gd name="connsiteY3" fmla="*/ 868681 h 868681"/>
              <a:gd name="connsiteX4" fmla="*/ 0 w 6682435"/>
              <a:gd name="connsiteY4" fmla="*/ 0 h 8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2435" h="868681">
                <a:moveTo>
                  <a:pt x="0" y="0"/>
                </a:moveTo>
                <a:lnTo>
                  <a:pt x="6682435" y="0"/>
                </a:lnTo>
                <a:lnTo>
                  <a:pt x="6682435" y="868681"/>
                </a:lnTo>
                <a:lnTo>
                  <a:pt x="0" y="8686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0472" tIns="220472" rIns="220472" bIns="220472" numCol="1" spcCol="1270" anchor="ctr" anchorCtr="0">
            <a:noAutofit/>
          </a:bodyPr>
          <a:lstStyle/>
          <a:p>
            <a:pPr algn="ctr" defTabSz="1377950" fontAlgn="base">
              <a:lnSpc>
                <a:spcPct val="90000"/>
              </a:lnSpc>
              <a:spcBef>
                <a:spcPct val="0"/>
              </a:spcBef>
              <a:spcAft>
                <a:spcPct val="35000"/>
              </a:spcAft>
            </a:pPr>
            <a:r>
              <a:rPr lang="en-US" sz="3100" dirty="0" smtClean="0">
                <a:solidFill>
                  <a:srgbClr val="241910"/>
                </a:solidFill>
              </a:rPr>
              <a:t>Data Warehouse</a:t>
            </a:r>
            <a:endParaRPr lang="en-US" sz="3100" dirty="0">
              <a:solidFill>
                <a:srgbClr val="241910"/>
              </a:solidFill>
            </a:endParaRPr>
          </a:p>
        </p:txBody>
      </p:sp>
      <p:sp>
        <p:nvSpPr>
          <p:cNvPr id="15" name="Freeform 14"/>
          <p:cNvSpPr/>
          <p:nvPr/>
        </p:nvSpPr>
        <p:spPr>
          <a:xfrm>
            <a:off x="2456308" y="2358890"/>
            <a:ext cx="1463040" cy="1463040"/>
          </a:xfrm>
          <a:custGeom>
            <a:avLst/>
            <a:gdLst>
              <a:gd name="connsiteX0" fmla="*/ 0 w 1288861"/>
              <a:gd name="connsiteY0" fmla="*/ 756212 h 1512423"/>
              <a:gd name="connsiteX1" fmla="*/ 153943 w 1288861"/>
              <a:gd name="connsiteY1" fmla="*/ 265723 h 1512423"/>
              <a:gd name="connsiteX2" fmla="*/ 644432 w 1288861"/>
              <a:gd name="connsiteY2" fmla="*/ 0 h 1512423"/>
              <a:gd name="connsiteX3" fmla="*/ 1134920 w 1288861"/>
              <a:gd name="connsiteY3" fmla="*/ 265724 h 1512423"/>
              <a:gd name="connsiteX4" fmla="*/ 1288862 w 1288861"/>
              <a:gd name="connsiteY4" fmla="*/ 756213 h 1512423"/>
              <a:gd name="connsiteX5" fmla="*/ 1134919 w 1288861"/>
              <a:gd name="connsiteY5" fmla="*/ 1246702 h 1512423"/>
              <a:gd name="connsiteX6" fmla="*/ 644430 w 1288861"/>
              <a:gd name="connsiteY6" fmla="*/ 1512425 h 1512423"/>
              <a:gd name="connsiteX7" fmla="*/ 153942 w 1288861"/>
              <a:gd name="connsiteY7" fmla="*/ 1246701 h 1512423"/>
              <a:gd name="connsiteX8" fmla="*/ 0 w 1288861"/>
              <a:gd name="connsiteY8" fmla="*/ 756212 h 151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8861" h="1512423">
                <a:moveTo>
                  <a:pt x="0" y="756212"/>
                </a:moveTo>
                <a:cubicBezTo>
                  <a:pt x="0" y="576441"/>
                  <a:pt x="54577" y="402550"/>
                  <a:pt x="153943" y="265723"/>
                </a:cubicBezTo>
                <a:cubicBezTo>
                  <a:pt x="276382" y="97124"/>
                  <a:pt x="455661" y="0"/>
                  <a:pt x="644432" y="0"/>
                </a:cubicBezTo>
                <a:cubicBezTo>
                  <a:pt x="833203" y="0"/>
                  <a:pt x="1012481" y="97125"/>
                  <a:pt x="1134920" y="265724"/>
                </a:cubicBezTo>
                <a:cubicBezTo>
                  <a:pt x="1234286" y="402551"/>
                  <a:pt x="1288862" y="576442"/>
                  <a:pt x="1288862" y="756213"/>
                </a:cubicBezTo>
                <a:cubicBezTo>
                  <a:pt x="1288862" y="935984"/>
                  <a:pt x="1234285" y="1109875"/>
                  <a:pt x="1134919" y="1246702"/>
                </a:cubicBezTo>
                <a:cubicBezTo>
                  <a:pt x="1012480" y="1415301"/>
                  <a:pt x="833201" y="1512425"/>
                  <a:pt x="644430" y="1512425"/>
                </a:cubicBezTo>
                <a:cubicBezTo>
                  <a:pt x="455659" y="1512425"/>
                  <a:pt x="276381" y="1415300"/>
                  <a:pt x="153942" y="1246701"/>
                </a:cubicBezTo>
                <a:cubicBezTo>
                  <a:pt x="54576" y="1109874"/>
                  <a:pt x="0" y="935983"/>
                  <a:pt x="0" y="75621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0339" tIns="243079" rIns="210339" bIns="243079" numCol="1" spcCol="1270" anchor="ctr" anchorCtr="0">
            <a:noAutofit/>
          </a:bodyPr>
          <a:lstStyle/>
          <a:p>
            <a:pPr defTabSz="755650" fontAlgn="base">
              <a:lnSpc>
                <a:spcPct val="90000"/>
              </a:lnSpc>
              <a:spcBef>
                <a:spcPct val="0"/>
              </a:spcBef>
              <a:spcAft>
                <a:spcPct val="35000"/>
              </a:spcAft>
            </a:pPr>
            <a:r>
              <a:rPr lang="en-US" sz="1700" b="1" dirty="0" smtClean="0">
                <a:solidFill>
                  <a:srgbClr val="FFFFFF"/>
                </a:solidFill>
              </a:rPr>
              <a:t>Toolkit</a:t>
            </a:r>
            <a:endParaRPr lang="en-US" sz="1700" b="1" dirty="0">
              <a:solidFill>
                <a:srgbClr val="FFFFFF"/>
              </a:solidFill>
            </a:endParaRPr>
          </a:p>
          <a:p>
            <a:pPr marL="114300" lvl="1" indent="-114300" defTabSz="577850" fontAlgn="base">
              <a:lnSpc>
                <a:spcPct val="90000"/>
              </a:lnSpc>
              <a:spcBef>
                <a:spcPct val="0"/>
              </a:spcBef>
              <a:spcAft>
                <a:spcPct val="15000"/>
              </a:spcAft>
              <a:buFontTx/>
              <a:buChar char="••"/>
            </a:pPr>
            <a:r>
              <a:rPr lang="en-US" sz="1300" b="1" dirty="0" smtClean="0">
                <a:solidFill>
                  <a:srgbClr val="FFFFFF"/>
                </a:solidFill>
              </a:rPr>
              <a:t>OIRAP</a:t>
            </a:r>
            <a:endParaRPr lang="en-US" sz="1300" b="1" dirty="0">
              <a:solidFill>
                <a:srgbClr val="FFFFFF"/>
              </a:solidFill>
            </a:endParaRPr>
          </a:p>
          <a:p>
            <a:pPr marL="114300" lvl="1" indent="-114300" defTabSz="577850" fontAlgn="base">
              <a:lnSpc>
                <a:spcPct val="90000"/>
              </a:lnSpc>
              <a:spcBef>
                <a:spcPct val="0"/>
              </a:spcBef>
              <a:spcAft>
                <a:spcPct val="15000"/>
              </a:spcAft>
              <a:buFontTx/>
              <a:buChar char="••"/>
            </a:pPr>
            <a:r>
              <a:rPr lang="en-US" sz="1300" b="1" dirty="0" smtClean="0">
                <a:solidFill>
                  <a:srgbClr val="FFFFFF"/>
                </a:solidFill>
              </a:rPr>
              <a:t>HR</a:t>
            </a:r>
            <a:endParaRPr lang="en-US" sz="1300" b="1" dirty="0">
              <a:solidFill>
                <a:srgbClr val="FFFFFF"/>
              </a:solidFill>
            </a:endParaRPr>
          </a:p>
        </p:txBody>
      </p:sp>
      <p:sp>
        <p:nvSpPr>
          <p:cNvPr id="14" name="Freeform 13"/>
          <p:cNvSpPr/>
          <p:nvPr/>
        </p:nvSpPr>
        <p:spPr>
          <a:xfrm>
            <a:off x="4763780" y="2201295"/>
            <a:ext cx="2011680" cy="2011680"/>
          </a:xfrm>
          <a:custGeom>
            <a:avLst/>
            <a:gdLst>
              <a:gd name="connsiteX0" fmla="*/ 0 w 2049354"/>
              <a:gd name="connsiteY0" fmla="*/ 979342 h 1958684"/>
              <a:gd name="connsiteX1" fmla="*/ 316694 w 2049354"/>
              <a:gd name="connsiteY1" fmla="*/ 271358 h 1958684"/>
              <a:gd name="connsiteX2" fmla="*/ 1024679 w 2049354"/>
              <a:gd name="connsiteY2" fmla="*/ 1 h 1958684"/>
              <a:gd name="connsiteX3" fmla="*/ 1732663 w 2049354"/>
              <a:gd name="connsiteY3" fmla="*/ 271360 h 1958684"/>
              <a:gd name="connsiteX4" fmla="*/ 2049355 w 2049354"/>
              <a:gd name="connsiteY4" fmla="*/ 979345 h 1958684"/>
              <a:gd name="connsiteX5" fmla="*/ 1732662 w 2049354"/>
              <a:gd name="connsiteY5" fmla="*/ 1687329 h 1958684"/>
              <a:gd name="connsiteX6" fmla="*/ 1024678 w 2049354"/>
              <a:gd name="connsiteY6" fmla="*/ 1958687 h 1958684"/>
              <a:gd name="connsiteX7" fmla="*/ 316694 w 2049354"/>
              <a:gd name="connsiteY7" fmla="*/ 1687328 h 1958684"/>
              <a:gd name="connsiteX8" fmla="*/ 2 w 2049354"/>
              <a:gd name="connsiteY8" fmla="*/ 979343 h 1958684"/>
              <a:gd name="connsiteX9" fmla="*/ 0 w 2049354"/>
              <a:gd name="connsiteY9" fmla="*/ 979342 h 1958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9354" h="1958684">
                <a:moveTo>
                  <a:pt x="0" y="979342"/>
                </a:moveTo>
                <a:cubicBezTo>
                  <a:pt x="0" y="711920"/>
                  <a:pt x="114420" y="456129"/>
                  <a:pt x="316694" y="271358"/>
                </a:cubicBezTo>
                <a:cubicBezTo>
                  <a:pt x="507356" y="97194"/>
                  <a:pt x="760939" y="1"/>
                  <a:pt x="1024679" y="1"/>
                </a:cubicBezTo>
                <a:cubicBezTo>
                  <a:pt x="1288418" y="1"/>
                  <a:pt x="1542001" y="97196"/>
                  <a:pt x="1732663" y="271360"/>
                </a:cubicBezTo>
                <a:cubicBezTo>
                  <a:pt x="1934936" y="456131"/>
                  <a:pt x="2049355" y="711923"/>
                  <a:pt x="2049355" y="979345"/>
                </a:cubicBezTo>
                <a:cubicBezTo>
                  <a:pt x="2049355" y="1246767"/>
                  <a:pt x="1934935" y="1502558"/>
                  <a:pt x="1732662" y="1687329"/>
                </a:cubicBezTo>
                <a:cubicBezTo>
                  <a:pt x="1542000" y="1861493"/>
                  <a:pt x="1288417" y="1958687"/>
                  <a:pt x="1024678" y="1958687"/>
                </a:cubicBezTo>
                <a:cubicBezTo>
                  <a:pt x="760939" y="1958687"/>
                  <a:pt x="507356" y="1861493"/>
                  <a:pt x="316694" y="1687328"/>
                </a:cubicBezTo>
                <a:cubicBezTo>
                  <a:pt x="114421" y="1502557"/>
                  <a:pt x="1" y="1246766"/>
                  <a:pt x="2" y="979343"/>
                </a:cubicBezTo>
                <a:cubicBezTo>
                  <a:pt x="1" y="979343"/>
                  <a:pt x="1" y="979342"/>
                  <a:pt x="0" y="97934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1711" tIns="308432" rIns="321711" bIns="308432" numCol="1" spcCol="1270" anchor="ctr" anchorCtr="0">
            <a:noAutofit/>
          </a:bodyPr>
          <a:lstStyle/>
          <a:p>
            <a:pPr algn="r" defTabSz="755650" fontAlgn="base">
              <a:lnSpc>
                <a:spcPct val="90000"/>
              </a:lnSpc>
              <a:spcBef>
                <a:spcPct val="0"/>
              </a:spcBef>
              <a:spcAft>
                <a:spcPct val="35000"/>
              </a:spcAft>
            </a:pPr>
            <a:r>
              <a:rPr lang="en-US" sz="1700" b="1" dirty="0" smtClean="0">
                <a:solidFill>
                  <a:srgbClr val="FFFFFF"/>
                </a:solidFill>
              </a:rPr>
              <a:t>Integration</a:t>
            </a:r>
            <a:endParaRPr lang="en-US" sz="1700" b="1" dirty="0">
              <a:solidFill>
                <a:srgbClr val="FFFFFF"/>
              </a:solidFill>
            </a:endParaRPr>
          </a:p>
          <a:p>
            <a:pPr marL="114300" lvl="1" indent="-114300" algn="r" defTabSz="577850" fontAlgn="base">
              <a:lnSpc>
                <a:spcPct val="90000"/>
              </a:lnSpc>
              <a:spcBef>
                <a:spcPct val="0"/>
              </a:spcBef>
              <a:spcAft>
                <a:spcPct val="15000"/>
              </a:spcAft>
              <a:buFontTx/>
              <a:buChar char="••"/>
            </a:pPr>
            <a:r>
              <a:rPr lang="en-US" sz="1300" b="1" dirty="0" smtClean="0">
                <a:solidFill>
                  <a:srgbClr val="FFFFFF"/>
                </a:solidFill>
              </a:rPr>
              <a:t>Administration</a:t>
            </a:r>
            <a:endParaRPr lang="en-US" sz="1300" b="1" dirty="0">
              <a:solidFill>
                <a:srgbClr val="FFFFFF"/>
              </a:solidFill>
            </a:endParaRPr>
          </a:p>
          <a:p>
            <a:pPr marL="114300" lvl="1" indent="-114300" algn="r" defTabSz="577850" fontAlgn="base">
              <a:lnSpc>
                <a:spcPct val="90000"/>
              </a:lnSpc>
              <a:spcBef>
                <a:spcPct val="0"/>
              </a:spcBef>
              <a:spcAft>
                <a:spcPct val="15000"/>
              </a:spcAft>
              <a:buFontTx/>
              <a:buChar char="••"/>
            </a:pPr>
            <a:r>
              <a:rPr lang="en-US" sz="1300" b="1" dirty="0" smtClean="0">
                <a:solidFill>
                  <a:srgbClr val="FFFFFF"/>
                </a:solidFill>
              </a:rPr>
              <a:t>Deans’ Offices</a:t>
            </a:r>
            <a:endParaRPr lang="en-US" sz="1300" b="1" dirty="0">
              <a:solidFill>
                <a:srgbClr val="FFFFFF"/>
              </a:solidFill>
            </a:endParaRPr>
          </a:p>
        </p:txBody>
      </p:sp>
      <p:sp>
        <p:nvSpPr>
          <p:cNvPr id="16" name="Freeform 15"/>
          <p:cNvSpPr/>
          <p:nvPr/>
        </p:nvSpPr>
        <p:spPr>
          <a:xfrm>
            <a:off x="3461607" y="3204649"/>
            <a:ext cx="1809608" cy="1851373"/>
          </a:xfrm>
          <a:custGeom>
            <a:avLst/>
            <a:gdLst>
              <a:gd name="connsiteX0" fmla="*/ 0 w 1809608"/>
              <a:gd name="connsiteY0" fmla="*/ 925687 h 1851373"/>
              <a:gd name="connsiteX1" fmla="*/ 257755 w 1809608"/>
              <a:gd name="connsiteY1" fmla="*/ 278637 h 1851373"/>
              <a:gd name="connsiteX2" fmla="*/ 904806 w 1809608"/>
              <a:gd name="connsiteY2" fmla="*/ 1 h 1851373"/>
              <a:gd name="connsiteX3" fmla="*/ 1551856 w 1809608"/>
              <a:gd name="connsiteY3" fmla="*/ 278639 h 1851373"/>
              <a:gd name="connsiteX4" fmla="*/ 1809609 w 1809608"/>
              <a:gd name="connsiteY4" fmla="*/ 925690 h 1851373"/>
              <a:gd name="connsiteX5" fmla="*/ 1551855 w 1809608"/>
              <a:gd name="connsiteY5" fmla="*/ 1572740 h 1851373"/>
              <a:gd name="connsiteX6" fmla="*/ 904805 w 1809608"/>
              <a:gd name="connsiteY6" fmla="*/ 1851377 h 1851373"/>
              <a:gd name="connsiteX7" fmla="*/ 257755 w 1809608"/>
              <a:gd name="connsiteY7" fmla="*/ 1572739 h 1851373"/>
              <a:gd name="connsiteX8" fmla="*/ 2 w 1809608"/>
              <a:gd name="connsiteY8" fmla="*/ 925689 h 1851373"/>
              <a:gd name="connsiteX9" fmla="*/ 0 w 1809608"/>
              <a:gd name="connsiteY9" fmla="*/ 925687 h 185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608" h="1851373">
                <a:moveTo>
                  <a:pt x="0" y="925687"/>
                </a:moveTo>
                <a:cubicBezTo>
                  <a:pt x="0" y="683837"/>
                  <a:pt x="92516" y="451591"/>
                  <a:pt x="257755" y="278637"/>
                </a:cubicBezTo>
                <a:cubicBezTo>
                  <a:pt x="427994" y="100450"/>
                  <a:pt x="661258" y="0"/>
                  <a:pt x="904806" y="1"/>
                </a:cubicBezTo>
                <a:cubicBezTo>
                  <a:pt x="1148354" y="1"/>
                  <a:pt x="1381617" y="100451"/>
                  <a:pt x="1551856" y="278639"/>
                </a:cubicBezTo>
                <a:cubicBezTo>
                  <a:pt x="1717094" y="451593"/>
                  <a:pt x="1809610" y="683839"/>
                  <a:pt x="1809609" y="925690"/>
                </a:cubicBezTo>
                <a:cubicBezTo>
                  <a:pt x="1809609" y="1167540"/>
                  <a:pt x="1717093" y="1399786"/>
                  <a:pt x="1551855" y="1572740"/>
                </a:cubicBezTo>
                <a:cubicBezTo>
                  <a:pt x="1381616" y="1750927"/>
                  <a:pt x="1148353" y="1851377"/>
                  <a:pt x="904805" y="1851377"/>
                </a:cubicBezTo>
                <a:cubicBezTo>
                  <a:pt x="661257" y="1851377"/>
                  <a:pt x="427993" y="1750927"/>
                  <a:pt x="257755" y="1572739"/>
                </a:cubicBezTo>
                <a:cubicBezTo>
                  <a:pt x="92517" y="1399785"/>
                  <a:pt x="1" y="1167539"/>
                  <a:pt x="2" y="925689"/>
                </a:cubicBezTo>
                <a:lnTo>
                  <a:pt x="0" y="92568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331" tIns="291447" rIns="285331" bIns="291447" numCol="1" spcCol="1270" anchor="ctr" anchorCtr="0">
            <a:noAutofit/>
          </a:bodyPr>
          <a:lstStyle/>
          <a:p>
            <a:pPr algn="ctr" defTabSz="711200" fontAlgn="base">
              <a:lnSpc>
                <a:spcPct val="90000"/>
              </a:lnSpc>
              <a:spcBef>
                <a:spcPct val="0"/>
              </a:spcBef>
              <a:spcAft>
                <a:spcPct val="35000"/>
              </a:spcAft>
            </a:pPr>
            <a:r>
              <a:rPr lang="en-US" sz="1600" b="1" dirty="0" smtClean="0">
                <a:solidFill>
                  <a:srgbClr val="FFFFFF"/>
                </a:solidFill>
              </a:rPr>
              <a:t>Faculty Researchers</a:t>
            </a:r>
            <a:endParaRPr lang="en-US" sz="1600" b="1" dirty="0">
              <a:solidFill>
                <a:srgbClr val="FFFFFF"/>
              </a:solidFill>
            </a:endParaRPr>
          </a:p>
        </p:txBody>
      </p:sp>
      <p:sp>
        <p:nvSpPr>
          <p:cNvPr id="17" name="Shape 16"/>
          <p:cNvSpPr/>
          <p:nvPr/>
        </p:nvSpPr>
        <p:spPr>
          <a:xfrm>
            <a:off x="1454077" y="1993656"/>
            <a:ext cx="6327285" cy="3638734"/>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2" name="Group 4"/>
          <p:cNvGrpSpPr/>
          <p:nvPr/>
        </p:nvGrpSpPr>
        <p:grpSpPr>
          <a:xfrm>
            <a:off x="3442453" y="1650851"/>
            <a:ext cx="1828800" cy="1828800"/>
            <a:chOff x="1743710" y="325856"/>
            <a:chExt cx="1143000" cy="1143000"/>
          </a:xfrm>
        </p:grpSpPr>
        <p:sp>
          <p:nvSpPr>
            <p:cNvPr id="6" name="Oval 5"/>
            <p:cNvSpPr/>
            <p:nvPr/>
          </p:nvSpPr>
          <p:spPr>
            <a:xfrm>
              <a:off x="1743710" y="325856"/>
              <a:ext cx="1143000" cy="1143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Oval 4"/>
            <p:cNvSpPr/>
            <p:nvPr/>
          </p:nvSpPr>
          <p:spPr>
            <a:xfrm>
              <a:off x="1911099" y="493240"/>
              <a:ext cx="808222" cy="808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algn="ctr" defTabSz="444500" fontAlgn="base">
                <a:lnSpc>
                  <a:spcPct val="90000"/>
                </a:lnSpc>
                <a:spcBef>
                  <a:spcPct val="0"/>
                </a:spcBef>
                <a:spcAft>
                  <a:spcPct val="35000"/>
                </a:spcAft>
              </a:pPr>
              <a:r>
                <a:rPr lang="en-US" sz="1600" b="1" dirty="0" smtClean="0">
                  <a:solidFill>
                    <a:srgbClr val="FFFFFF"/>
                  </a:solidFill>
                </a:rPr>
                <a:t>RU FAIR ADVANCE / </a:t>
              </a:r>
              <a:r>
                <a:rPr lang="en-US" sz="1600" b="1" dirty="0" err="1" smtClean="0">
                  <a:solidFill>
                    <a:srgbClr val="FFFFFF"/>
                  </a:solidFill>
                </a:rPr>
                <a:t>SciWomen</a:t>
              </a:r>
              <a:endParaRPr lang="en-US" sz="1600" b="1" dirty="0">
                <a:solidFill>
                  <a:srgbClr val="FFFFFF"/>
                </a:solidFill>
              </a:endParaRPr>
            </a:p>
          </p:txBody>
        </p:sp>
      </p:grpSp>
      <p:sp>
        <p:nvSpPr>
          <p:cNvPr id="3" name="Rectangle 2"/>
          <p:cNvSpPr/>
          <p:nvPr/>
        </p:nvSpPr>
        <p:spPr>
          <a:xfrm>
            <a:off x="176122" y="774700"/>
            <a:ext cx="8842375" cy="523220"/>
          </a:xfrm>
          <a:prstGeom prst="rect">
            <a:avLst/>
          </a:prstGeom>
        </p:spPr>
        <p:txBody>
          <a:bodyPr wrap="square">
            <a:spAutoFit/>
          </a:bodyPr>
          <a:lstStyle/>
          <a:p>
            <a:pPr algn="ctr" fontAlgn="base">
              <a:spcBef>
                <a:spcPct val="50000"/>
              </a:spcBef>
              <a:spcAft>
                <a:spcPct val="0"/>
              </a:spcAft>
              <a:defRPr/>
            </a:pPr>
            <a:r>
              <a:rPr lang="en-US" sz="2800" dirty="0" smtClean="0">
                <a:solidFill>
                  <a:srgbClr val="241910"/>
                </a:solidFill>
                <a:ea typeface="ＭＳ Ｐゴシック" pitchFamily="34" charset="-128"/>
              </a:rPr>
              <a:t>Institutional Partners in Data Collection and Analysis</a:t>
            </a:r>
            <a:endParaRPr lang="en-US" sz="2800" dirty="0">
              <a:solidFill>
                <a:srgbClr val="241910"/>
              </a:solidFill>
              <a:ea typeface="MS PGothic" pitchFamily="34" charset="-128"/>
              <a:cs typeface="Arial" pitchFamily="34" charset="0"/>
            </a:endParaRPr>
          </a:p>
        </p:txBody>
      </p:sp>
    </p:spTree>
    <p:extLst>
      <p:ext uri="{BB962C8B-B14F-4D97-AF65-F5344CB8AC3E}">
        <p14:creationId xmlns:p14="http://schemas.microsoft.com/office/powerpoint/2010/main" val="2628779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31551" y="844065"/>
          <a:ext cx="9048009" cy="6991643"/>
        </p:xfrm>
        <a:graphic>
          <a:graphicData uri="http://schemas.openxmlformats.org/presentationml/2006/ole">
            <mc:AlternateContent xmlns:mc="http://schemas.openxmlformats.org/markup-compatibility/2006">
              <mc:Choice xmlns:v="urn:schemas-microsoft-com:vml" Requires="v">
                <p:oleObj spid="_x0000_s244738" name="Acrobat Document" r:id="rId4" imgW="7543665" imgH="5829300" progId="AcroExch.Document.7">
                  <p:embed/>
                </p:oleObj>
              </mc:Choice>
              <mc:Fallback>
                <p:oleObj name="Acrobat Document" r:id="rId4" imgW="7543665" imgH="5829300" progId="AcroExch.Document.7">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51" y="844065"/>
                        <a:ext cx="9048009" cy="69916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55" name="Title 1"/>
          <p:cNvSpPr>
            <a:spLocks noGrp="1"/>
          </p:cNvSpPr>
          <p:nvPr>
            <p:ph type="title"/>
          </p:nvPr>
        </p:nvSpPr>
        <p:spPr/>
        <p:txBody>
          <a:bodyPr/>
          <a:lstStyle/>
          <a:p>
            <a:pPr algn="ctr"/>
            <a:r>
              <a:rPr lang="en-US" dirty="0" smtClean="0"/>
              <a:t>Summary of NSF Toolkit Indicators</a:t>
            </a:r>
          </a:p>
        </p:txBody>
      </p:sp>
    </p:spTree>
    <p:extLst>
      <p:ext uri="{BB962C8B-B14F-4D97-AF65-F5344CB8AC3E}">
        <p14:creationId xmlns:p14="http://schemas.microsoft.com/office/powerpoint/2010/main" val="3082414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00050" y="709613"/>
            <a:ext cx="8229600" cy="885825"/>
          </a:xfrm>
        </p:spPr>
        <p:txBody>
          <a:bodyPr/>
          <a:lstStyle/>
          <a:p>
            <a:pPr algn="ctr" eaLnBrk="1" hangingPunct="1"/>
            <a:r>
              <a:rPr lang="en-US" sz="2800" dirty="0" smtClean="0"/>
              <a:t>Change in number and percent female SEM faculty*, by campus, AY 2007-08 to AY 2010-11</a:t>
            </a:r>
          </a:p>
        </p:txBody>
      </p:sp>
      <p:graphicFrame>
        <p:nvGraphicFramePr>
          <p:cNvPr id="7" name="Content Placeholder 6"/>
          <p:cNvGraphicFramePr>
            <a:graphicFrameLocks noGrp="1"/>
          </p:cNvGraphicFramePr>
          <p:nvPr>
            <p:ph idx="1"/>
          </p:nvPr>
        </p:nvGraphicFramePr>
        <p:xfrm>
          <a:off x="192578" y="1858794"/>
          <a:ext cx="8737599" cy="4132261"/>
        </p:xfrm>
        <a:graphic>
          <a:graphicData uri="http://schemas.openxmlformats.org/drawingml/2006/table">
            <a:tbl>
              <a:tblPr firstRow="1" firstCol="1" bandRow="1"/>
              <a:tblGrid>
                <a:gridCol w="1493980"/>
                <a:gridCol w="1484705"/>
                <a:gridCol w="1168475"/>
                <a:gridCol w="1418863"/>
                <a:gridCol w="1251938"/>
                <a:gridCol w="1919638"/>
              </a:tblGrid>
              <a:tr h="1136317">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 </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Number Female (Total)</a:t>
                      </a:r>
                      <a:endParaRPr lang="en-US" sz="2000" dirty="0">
                        <a:solidFill>
                          <a:schemeClr val="tx2"/>
                        </a:solidFill>
                        <a:effectLst/>
                        <a:latin typeface="Calibri"/>
                        <a:ea typeface="Calibri"/>
                        <a:cs typeface="Times New Roman"/>
                      </a:endParaRPr>
                    </a:p>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AY2007-08</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Percent</a:t>
                      </a:r>
                      <a:endParaRPr lang="en-US" sz="2000" dirty="0">
                        <a:solidFill>
                          <a:schemeClr val="tx2"/>
                        </a:solidFill>
                        <a:effectLst/>
                        <a:latin typeface="Calibri"/>
                        <a:ea typeface="Calibri"/>
                        <a:cs typeface="Times New Roman"/>
                      </a:endParaRPr>
                    </a:p>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Female</a:t>
                      </a:r>
                      <a:endParaRPr lang="en-US" sz="2000" dirty="0">
                        <a:solidFill>
                          <a:schemeClr val="tx2"/>
                        </a:solidFill>
                        <a:effectLst/>
                        <a:latin typeface="Calibri"/>
                        <a:ea typeface="Calibri"/>
                        <a:cs typeface="Times New Roman"/>
                      </a:endParaRPr>
                    </a:p>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AY2007-08</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Number Female</a:t>
                      </a:r>
                      <a:endParaRPr lang="en-US" sz="2000">
                        <a:solidFill>
                          <a:schemeClr val="tx2"/>
                        </a:solidFill>
                        <a:effectLst/>
                        <a:latin typeface="Calibri"/>
                        <a:ea typeface="Calibri"/>
                        <a:cs typeface="Times New Roman"/>
                      </a:endParaRPr>
                    </a:p>
                    <a:p>
                      <a:pPr marL="0" marR="0" algn="ctr">
                        <a:lnSpc>
                          <a:spcPct val="115000"/>
                        </a:lnSpc>
                        <a:spcBef>
                          <a:spcPts val="0"/>
                        </a:spcBef>
                        <a:spcAft>
                          <a:spcPts val="0"/>
                        </a:spcAft>
                      </a:pPr>
                      <a:r>
                        <a:rPr lang="en-US" sz="1400">
                          <a:solidFill>
                            <a:schemeClr val="tx2"/>
                          </a:solidFill>
                          <a:effectLst/>
                          <a:latin typeface="Arial"/>
                          <a:ea typeface="Calibri"/>
                          <a:cs typeface="Times New Roman"/>
                        </a:rPr>
                        <a:t>(Total)</a:t>
                      </a:r>
                      <a:endParaRPr lang="en-US" sz="2000">
                        <a:solidFill>
                          <a:schemeClr val="tx2"/>
                        </a:solidFill>
                        <a:effectLst/>
                        <a:latin typeface="Calibri"/>
                        <a:ea typeface="Calibri"/>
                        <a:cs typeface="Times New Roman"/>
                      </a:endParaRPr>
                    </a:p>
                    <a:p>
                      <a:pPr marL="0" marR="0" algn="ctr">
                        <a:lnSpc>
                          <a:spcPct val="115000"/>
                        </a:lnSpc>
                        <a:spcBef>
                          <a:spcPts val="0"/>
                        </a:spcBef>
                        <a:spcAft>
                          <a:spcPts val="0"/>
                        </a:spcAft>
                      </a:pPr>
                      <a:r>
                        <a:rPr lang="en-US" sz="1400">
                          <a:solidFill>
                            <a:schemeClr val="tx2"/>
                          </a:solidFill>
                          <a:effectLst/>
                          <a:latin typeface="Arial"/>
                          <a:ea typeface="Calibri"/>
                          <a:cs typeface="Times New Roman"/>
                        </a:rPr>
                        <a:t>AY2010-11</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Percent</a:t>
                      </a:r>
                      <a:endParaRPr lang="en-US" sz="2000">
                        <a:solidFill>
                          <a:schemeClr val="tx2"/>
                        </a:solidFill>
                        <a:effectLst/>
                        <a:latin typeface="Calibri"/>
                        <a:ea typeface="Calibri"/>
                        <a:cs typeface="Times New Roman"/>
                      </a:endParaRPr>
                    </a:p>
                    <a:p>
                      <a:pPr marL="0" marR="0" algn="ctr">
                        <a:lnSpc>
                          <a:spcPct val="115000"/>
                        </a:lnSpc>
                        <a:spcBef>
                          <a:spcPts val="0"/>
                        </a:spcBef>
                        <a:spcAft>
                          <a:spcPts val="0"/>
                        </a:spcAft>
                      </a:pPr>
                      <a:r>
                        <a:rPr lang="en-US" sz="1400">
                          <a:solidFill>
                            <a:schemeClr val="tx2"/>
                          </a:solidFill>
                          <a:effectLst/>
                          <a:latin typeface="Arial"/>
                          <a:ea typeface="Calibri"/>
                          <a:cs typeface="Times New Roman"/>
                        </a:rPr>
                        <a:t>Female</a:t>
                      </a:r>
                      <a:endParaRPr lang="en-US" sz="2000">
                        <a:solidFill>
                          <a:schemeClr val="tx2"/>
                        </a:solidFill>
                        <a:effectLst/>
                        <a:latin typeface="Calibri"/>
                        <a:ea typeface="Calibri"/>
                        <a:cs typeface="Times New Roman"/>
                      </a:endParaRPr>
                    </a:p>
                    <a:p>
                      <a:pPr marL="0" marR="0" algn="ctr">
                        <a:lnSpc>
                          <a:spcPct val="115000"/>
                        </a:lnSpc>
                        <a:spcBef>
                          <a:spcPts val="0"/>
                        </a:spcBef>
                        <a:spcAft>
                          <a:spcPts val="0"/>
                        </a:spcAft>
                      </a:pPr>
                      <a:r>
                        <a:rPr lang="en-US" sz="1400">
                          <a:solidFill>
                            <a:schemeClr val="tx2"/>
                          </a:solidFill>
                          <a:effectLst/>
                          <a:latin typeface="Arial"/>
                          <a:ea typeface="Calibri"/>
                          <a:cs typeface="Times New Roman"/>
                        </a:rPr>
                        <a:t>AY2010-11</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FR" sz="1400">
                          <a:solidFill>
                            <a:schemeClr val="tx2"/>
                          </a:solidFill>
                          <a:effectLst/>
                          <a:latin typeface="Arial"/>
                          <a:ea typeface="Calibri"/>
                          <a:cs typeface="Times New Roman"/>
                        </a:rPr>
                        <a:t>Percentage Change Female Faculty</a:t>
                      </a:r>
                      <a:endParaRPr lang="en-US" sz="2000">
                        <a:solidFill>
                          <a:schemeClr val="tx2"/>
                        </a:solidFill>
                        <a:effectLst/>
                        <a:latin typeface="Calibri"/>
                        <a:ea typeface="Calibri"/>
                        <a:cs typeface="Times New Roman"/>
                      </a:endParaRPr>
                    </a:p>
                    <a:p>
                      <a:pPr marL="0" marR="0" algn="ctr">
                        <a:lnSpc>
                          <a:spcPct val="115000"/>
                        </a:lnSpc>
                        <a:spcBef>
                          <a:spcPts val="0"/>
                        </a:spcBef>
                        <a:spcAft>
                          <a:spcPts val="0"/>
                        </a:spcAft>
                      </a:pPr>
                      <a:r>
                        <a:rPr lang="fr-FR" sz="1400">
                          <a:solidFill>
                            <a:schemeClr val="tx2"/>
                          </a:solidFill>
                          <a:effectLst/>
                          <a:latin typeface="Arial"/>
                          <a:ea typeface="Calibri"/>
                          <a:cs typeface="Times New Roman"/>
                        </a:rPr>
                        <a:t>(t2-t1/t1)</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8986">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University-wide</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205 (924)</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22.2%</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238 (979)</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24.3%</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16.1%</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8986">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Camden</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22 (71)</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31.0%</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18 (69)</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26.1%</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-18.2%</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8986">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Newark</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35 (119)</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29.4%</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40 (131)</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30.5%</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14.3%</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8986">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New Brunswick</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148 (734)</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20.2%</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solidFill>
                            <a:schemeClr val="tx2"/>
                          </a:solidFill>
                          <a:effectLst/>
                          <a:latin typeface="Arial"/>
                          <a:ea typeface="Calibri"/>
                          <a:cs typeface="Times New Roman"/>
                        </a:rPr>
                        <a:t>180 (779)</a:t>
                      </a:r>
                      <a:endParaRPr lang="en-US" sz="200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23.1%</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chemeClr val="tx2"/>
                          </a:solidFill>
                          <a:effectLst/>
                          <a:latin typeface="Arial"/>
                          <a:ea typeface="Calibri"/>
                          <a:cs typeface="Times New Roman"/>
                        </a:rPr>
                        <a:t>21.6%</a:t>
                      </a:r>
                      <a:endParaRPr lang="en-US" sz="2000" dirty="0">
                        <a:solidFill>
                          <a:schemeClr val="tx2"/>
                        </a:solidFill>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407" name="TextBox 7"/>
          <p:cNvSpPr txBox="1">
            <a:spLocks noChangeArrowheads="1"/>
          </p:cNvSpPr>
          <p:nvPr/>
        </p:nvSpPr>
        <p:spPr bwMode="auto">
          <a:xfrm>
            <a:off x="334963" y="6048375"/>
            <a:ext cx="5497512" cy="523220"/>
          </a:xfrm>
          <a:prstGeom prst="rect">
            <a:avLst/>
          </a:prstGeom>
          <a:noFill/>
          <a:ln w="9525">
            <a:noFill/>
            <a:miter lim="800000"/>
            <a:headEnd/>
            <a:tailEnd/>
          </a:ln>
        </p:spPr>
        <p:txBody>
          <a:bodyPr>
            <a:spAutoFit/>
          </a:bodyPr>
          <a:lstStyle/>
          <a:p>
            <a:pPr fontAlgn="base">
              <a:spcBef>
                <a:spcPct val="0"/>
              </a:spcBef>
              <a:spcAft>
                <a:spcPct val="0"/>
              </a:spcAft>
              <a:buFont typeface="Arial" charset="0"/>
              <a:buChar char="•"/>
            </a:pPr>
            <a:r>
              <a:rPr lang="en-US" sz="1400" dirty="0" smtClean="0">
                <a:solidFill>
                  <a:srgbClr val="241910"/>
                </a:solidFill>
                <a:ea typeface="ＭＳ Ｐゴシック" pitchFamily="34" charset="-128"/>
              </a:rPr>
              <a:t>Full-time </a:t>
            </a:r>
            <a:r>
              <a:rPr lang="en-US" sz="1400" dirty="0">
                <a:solidFill>
                  <a:srgbClr val="241910"/>
                </a:solidFill>
                <a:ea typeface="ＭＳ Ｐゴシック" pitchFamily="34" charset="-128"/>
              </a:rPr>
              <a:t>tenured and tenure-track </a:t>
            </a:r>
            <a:r>
              <a:rPr lang="en-US" sz="1400" dirty="0" smtClean="0">
                <a:solidFill>
                  <a:srgbClr val="241910"/>
                </a:solidFill>
                <a:ea typeface="ＭＳ Ｐゴシック" pitchFamily="34" charset="-128"/>
              </a:rPr>
              <a:t>faculty</a:t>
            </a:r>
          </a:p>
          <a:p>
            <a:pPr fontAlgn="base">
              <a:spcBef>
                <a:spcPct val="0"/>
              </a:spcBef>
              <a:spcAft>
                <a:spcPct val="0"/>
              </a:spcAft>
              <a:buFont typeface="Arial" charset="0"/>
              <a:buChar char="•"/>
            </a:pPr>
            <a:r>
              <a:rPr lang="en-US" sz="1400" dirty="0" smtClean="0">
                <a:solidFill>
                  <a:srgbClr val="241910"/>
                </a:solidFill>
              </a:rPr>
              <a:t>Toolkit Indicator Table 1</a:t>
            </a:r>
            <a:endParaRPr lang="en-US" sz="1400" dirty="0">
              <a:solidFill>
                <a:srgbClr val="241910"/>
              </a:solidFill>
              <a:ea typeface="ＭＳ Ｐゴシック" pitchFamily="34" charset="-128"/>
            </a:endParaRPr>
          </a:p>
        </p:txBody>
      </p:sp>
    </p:spTree>
    <p:extLst>
      <p:ext uri="{BB962C8B-B14F-4D97-AF65-F5344CB8AC3E}">
        <p14:creationId xmlns:p14="http://schemas.microsoft.com/office/powerpoint/2010/main" val="10957099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21701" y="1754678"/>
          <a:ext cx="8272463" cy="4675185"/>
        </p:xfrm>
        <a:graphic>
          <a:graphicData uri="http://schemas.openxmlformats.org/drawingml/2006/table">
            <a:tbl>
              <a:tblPr firstRow="1" firstCol="1" bandRow="1"/>
              <a:tblGrid>
                <a:gridCol w="954119"/>
                <a:gridCol w="962588"/>
                <a:gridCol w="1105350"/>
                <a:gridCol w="1174433"/>
                <a:gridCol w="1174433"/>
                <a:gridCol w="1450770"/>
                <a:gridCol w="1450770"/>
              </a:tblGrid>
              <a:tr h="1097611">
                <a:tc>
                  <a:txBody>
                    <a:bodyPr/>
                    <a:lstStyle/>
                    <a:p>
                      <a:pPr marL="0" marR="0" algn="ctr">
                        <a:lnSpc>
                          <a:spcPct val="115000"/>
                        </a:lnSpc>
                        <a:spcBef>
                          <a:spcPts val="0"/>
                        </a:spcBef>
                        <a:spcAft>
                          <a:spcPts val="0"/>
                        </a:spcAft>
                      </a:pPr>
                      <a:r>
                        <a:rPr lang="en-US" sz="1400" dirty="0">
                          <a:effectLst/>
                          <a:latin typeface="Arial"/>
                          <a:ea typeface="Calibri"/>
                          <a:cs typeface="Times New Roman"/>
                        </a:rPr>
                        <a:t>Campus</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Division or School</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Number Female (Total)</a:t>
                      </a:r>
                      <a:endParaRPr lang="en-US" sz="2000" dirty="0">
                        <a:effectLst/>
                        <a:latin typeface="Calibri"/>
                        <a:ea typeface="Calibri"/>
                        <a:cs typeface="Times New Roman"/>
                      </a:endParaRPr>
                    </a:p>
                    <a:p>
                      <a:pPr marL="0" marR="0" algn="ctr">
                        <a:lnSpc>
                          <a:spcPct val="115000"/>
                        </a:lnSpc>
                        <a:spcBef>
                          <a:spcPts val="0"/>
                        </a:spcBef>
                        <a:spcAft>
                          <a:spcPts val="0"/>
                        </a:spcAft>
                      </a:pPr>
                      <a:r>
                        <a:rPr lang="en-US" sz="1400" dirty="0">
                          <a:effectLst/>
                          <a:latin typeface="Arial"/>
                          <a:ea typeface="Calibri"/>
                          <a:cs typeface="Times New Roman"/>
                        </a:rPr>
                        <a:t>AY2007-08</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Percentage</a:t>
                      </a:r>
                      <a:endParaRPr lang="en-US" sz="2000">
                        <a:effectLst/>
                        <a:latin typeface="Calibri"/>
                        <a:ea typeface="Calibri"/>
                        <a:cs typeface="Times New Roman"/>
                      </a:endParaRPr>
                    </a:p>
                    <a:p>
                      <a:pPr marL="0" marR="0" algn="ctr">
                        <a:lnSpc>
                          <a:spcPct val="115000"/>
                        </a:lnSpc>
                        <a:spcBef>
                          <a:spcPts val="0"/>
                        </a:spcBef>
                        <a:spcAft>
                          <a:spcPts val="0"/>
                        </a:spcAft>
                      </a:pPr>
                      <a:r>
                        <a:rPr lang="en-US" sz="1400">
                          <a:effectLst/>
                          <a:latin typeface="Arial"/>
                          <a:ea typeface="Calibri"/>
                          <a:cs typeface="Times New Roman"/>
                        </a:rPr>
                        <a:t>Female</a:t>
                      </a:r>
                      <a:endParaRPr lang="en-US" sz="2000">
                        <a:effectLst/>
                        <a:latin typeface="Calibri"/>
                        <a:ea typeface="Calibri"/>
                        <a:cs typeface="Times New Roman"/>
                      </a:endParaRPr>
                    </a:p>
                    <a:p>
                      <a:pPr marL="0" marR="0" algn="ctr">
                        <a:lnSpc>
                          <a:spcPct val="115000"/>
                        </a:lnSpc>
                        <a:spcBef>
                          <a:spcPts val="0"/>
                        </a:spcBef>
                        <a:spcAft>
                          <a:spcPts val="0"/>
                        </a:spcAft>
                      </a:pPr>
                      <a:r>
                        <a:rPr lang="en-US" sz="1400">
                          <a:effectLst/>
                          <a:latin typeface="Arial"/>
                          <a:ea typeface="Calibri"/>
                          <a:cs typeface="Times New Roman"/>
                        </a:rPr>
                        <a:t>AY2007-08</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Number Female</a:t>
                      </a:r>
                      <a:endParaRPr lang="en-US" sz="2000">
                        <a:effectLst/>
                        <a:latin typeface="Calibri"/>
                        <a:ea typeface="Calibri"/>
                        <a:cs typeface="Times New Roman"/>
                      </a:endParaRPr>
                    </a:p>
                    <a:p>
                      <a:pPr marL="0" marR="0" algn="ctr">
                        <a:lnSpc>
                          <a:spcPct val="115000"/>
                        </a:lnSpc>
                        <a:spcBef>
                          <a:spcPts val="0"/>
                        </a:spcBef>
                        <a:spcAft>
                          <a:spcPts val="0"/>
                        </a:spcAft>
                      </a:pPr>
                      <a:r>
                        <a:rPr lang="en-US" sz="1400">
                          <a:effectLst/>
                          <a:latin typeface="Arial"/>
                          <a:ea typeface="Calibri"/>
                          <a:cs typeface="Times New Roman"/>
                        </a:rPr>
                        <a:t>(Total)</a:t>
                      </a:r>
                      <a:endParaRPr lang="en-US" sz="2000">
                        <a:effectLst/>
                        <a:latin typeface="Calibri"/>
                        <a:ea typeface="Calibri"/>
                        <a:cs typeface="Times New Roman"/>
                      </a:endParaRPr>
                    </a:p>
                    <a:p>
                      <a:pPr marL="0" marR="0" algn="ctr">
                        <a:lnSpc>
                          <a:spcPct val="115000"/>
                        </a:lnSpc>
                        <a:spcBef>
                          <a:spcPts val="0"/>
                        </a:spcBef>
                        <a:spcAft>
                          <a:spcPts val="0"/>
                        </a:spcAft>
                      </a:pPr>
                      <a:r>
                        <a:rPr lang="en-US" sz="1400">
                          <a:effectLst/>
                          <a:latin typeface="Arial"/>
                          <a:ea typeface="Calibri"/>
                          <a:cs typeface="Times New Roman"/>
                        </a:rPr>
                        <a:t>AY2010-11</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Percentage</a:t>
                      </a:r>
                      <a:endParaRPr lang="en-US" sz="2000">
                        <a:effectLst/>
                        <a:latin typeface="Calibri"/>
                        <a:ea typeface="Calibri"/>
                        <a:cs typeface="Times New Roman"/>
                      </a:endParaRPr>
                    </a:p>
                    <a:p>
                      <a:pPr marL="0" marR="0" algn="ctr">
                        <a:lnSpc>
                          <a:spcPct val="115000"/>
                        </a:lnSpc>
                        <a:spcBef>
                          <a:spcPts val="0"/>
                        </a:spcBef>
                        <a:spcAft>
                          <a:spcPts val="0"/>
                        </a:spcAft>
                      </a:pPr>
                      <a:r>
                        <a:rPr lang="en-US" sz="1400">
                          <a:effectLst/>
                          <a:latin typeface="Arial"/>
                          <a:ea typeface="Calibri"/>
                          <a:cs typeface="Times New Roman"/>
                        </a:rPr>
                        <a:t>Female</a:t>
                      </a:r>
                      <a:endParaRPr lang="en-US" sz="2000">
                        <a:effectLst/>
                        <a:latin typeface="Calibri"/>
                        <a:ea typeface="Calibri"/>
                        <a:cs typeface="Times New Roman"/>
                      </a:endParaRPr>
                    </a:p>
                    <a:p>
                      <a:pPr marL="0" marR="0" algn="ctr">
                        <a:lnSpc>
                          <a:spcPct val="115000"/>
                        </a:lnSpc>
                        <a:spcBef>
                          <a:spcPts val="0"/>
                        </a:spcBef>
                        <a:spcAft>
                          <a:spcPts val="0"/>
                        </a:spcAft>
                      </a:pPr>
                      <a:r>
                        <a:rPr lang="en-US" sz="1400">
                          <a:effectLst/>
                          <a:latin typeface="Arial"/>
                          <a:ea typeface="Calibri"/>
                          <a:cs typeface="Times New Roman"/>
                        </a:rPr>
                        <a:t>AY2010-11</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FR" sz="1400">
                          <a:effectLst/>
                          <a:latin typeface="Arial"/>
                          <a:ea typeface="Calibri"/>
                          <a:cs typeface="Times New Roman"/>
                        </a:rPr>
                        <a:t>Percentage Change Female Faculty</a:t>
                      </a:r>
                      <a:endParaRPr lang="en-US" sz="2000">
                        <a:effectLst/>
                        <a:latin typeface="Calibri"/>
                        <a:ea typeface="Calibri"/>
                        <a:cs typeface="Times New Roman"/>
                      </a:endParaRPr>
                    </a:p>
                    <a:p>
                      <a:pPr marL="0" marR="0" algn="ctr">
                        <a:lnSpc>
                          <a:spcPct val="115000"/>
                        </a:lnSpc>
                        <a:spcBef>
                          <a:spcPts val="0"/>
                        </a:spcBef>
                        <a:spcAft>
                          <a:spcPts val="0"/>
                        </a:spcAft>
                      </a:pPr>
                      <a:r>
                        <a:rPr lang="fr-FR" sz="1400">
                          <a:effectLst/>
                          <a:latin typeface="Arial"/>
                          <a:ea typeface="Calibri"/>
                          <a:cs typeface="Times New Roman"/>
                        </a:rPr>
                        <a:t>(t2-t1/t1)</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rowSpan="3">
                  <a:txBody>
                    <a:bodyPr/>
                    <a:lstStyle/>
                    <a:p>
                      <a:pPr marL="0" marR="0" algn="ctr">
                        <a:lnSpc>
                          <a:spcPct val="115000"/>
                        </a:lnSpc>
                        <a:spcBef>
                          <a:spcPts val="0"/>
                        </a:spcBef>
                        <a:spcAft>
                          <a:spcPts val="0"/>
                        </a:spcAft>
                      </a:pPr>
                      <a:r>
                        <a:rPr lang="en-US" sz="1400">
                          <a:effectLst/>
                          <a:latin typeface="Arial"/>
                          <a:ea typeface="Calibri"/>
                          <a:cs typeface="Times New Roman"/>
                        </a:rPr>
                        <a:t>Camden</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MPS</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4 (28)</a:t>
                      </a:r>
                      <a:endParaRPr lang="en-US" sz="2000" dirty="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14.3%</a:t>
                      </a:r>
                      <a:endParaRPr lang="en-US" sz="2000" dirty="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3 (28)</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10.7%</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-25.0%</a:t>
                      </a:r>
                      <a:endParaRPr lang="en-US" sz="2000" dirty="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vMerge="1">
                  <a:txBody>
                    <a:bodyPr/>
                    <a:lstStyle/>
                    <a:p>
                      <a:endParaRPr lang="en-US"/>
                    </a:p>
                  </a:txBody>
                  <a:tcPr/>
                </a:tc>
                <a:tc>
                  <a:txBody>
                    <a:bodyPr/>
                    <a:lstStyle/>
                    <a:p>
                      <a:pPr marL="0" marR="0" algn="ctr">
                        <a:lnSpc>
                          <a:spcPct val="115000"/>
                        </a:lnSpc>
                        <a:spcBef>
                          <a:spcPts val="0"/>
                        </a:spcBef>
                        <a:spcAft>
                          <a:spcPts val="0"/>
                        </a:spcAft>
                      </a:pPr>
                      <a:r>
                        <a:rPr lang="en-US" sz="1400">
                          <a:effectLst/>
                          <a:latin typeface="Arial"/>
                          <a:ea typeface="Calibri"/>
                          <a:cs typeface="Times New Roman"/>
                        </a:rPr>
                        <a:t>Biol Sci</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 (8)</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12.5%</a:t>
                      </a:r>
                      <a:endParaRPr lang="en-US" sz="2000" dirty="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0 (10)</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0.0%</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-100.0%</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vMerge="1">
                  <a:txBody>
                    <a:bodyPr/>
                    <a:lstStyle/>
                    <a:p>
                      <a:endParaRPr lang="en-US"/>
                    </a:p>
                  </a:txBody>
                  <a:tcPr/>
                </a:tc>
                <a:tc>
                  <a:txBody>
                    <a:bodyPr/>
                    <a:lstStyle/>
                    <a:p>
                      <a:pPr marL="0" marR="0" algn="ctr">
                        <a:lnSpc>
                          <a:spcPct val="115000"/>
                        </a:lnSpc>
                        <a:spcBef>
                          <a:spcPts val="0"/>
                        </a:spcBef>
                        <a:spcAft>
                          <a:spcPts val="0"/>
                        </a:spcAft>
                      </a:pPr>
                      <a:r>
                        <a:rPr lang="en-US" sz="1400">
                          <a:effectLst/>
                          <a:latin typeface="Arial"/>
                          <a:ea typeface="Calibri"/>
                          <a:cs typeface="Times New Roman"/>
                        </a:rPr>
                        <a:t>SBS</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17 (35)</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48.6%</a:t>
                      </a:r>
                      <a:endParaRPr lang="en-US" sz="2000" dirty="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15 (31)</a:t>
                      </a:r>
                      <a:endParaRPr lang="en-US" sz="2000" dirty="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48.4%</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-11.8%</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rowSpan="3">
                  <a:txBody>
                    <a:bodyPr/>
                    <a:lstStyle/>
                    <a:p>
                      <a:pPr marL="0" marR="0" algn="ctr">
                        <a:lnSpc>
                          <a:spcPct val="115000"/>
                        </a:lnSpc>
                        <a:spcBef>
                          <a:spcPts val="0"/>
                        </a:spcBef>
                        <a:spcAft>
                          <a:spcPts val="0"/>
                        </a:spcAft>
                      </a:pPr>
                      <a:r>
                        <a:rPr lang="en-US" sz="1400">
                          <a:effectLst/>
                          <a:latin typeface="Arial"/>
                          <a:ea typeface="Calibri"/>
                          <a:cs typeface="Times New Roman"/>
                        </a:rPr>
                        <a:t>Newark</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MPS</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6 (32)</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18.8%</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6 (33)</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18.2%</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0.0%</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vMerge="1">
                  <a:txBody>
                    <a:bodyPr/>
                    <a:lstStyle/>
                    <a:p>
                      <a:endParaRPr lang="en-US"/>
                    </a:p>
                  </a:txBody>
                  <a:tcPr/>
                </a:tc>
                <a:tc>
                  <a:txBody>
                    <a:bodyPr/>
                    <a:lstStyle/>
                    <a:p>
                      <a:pPr marL="0" marR="0" algn="ctr">
                        <a:lnSpc>
                          <a:spcPct val="115000"/>
                        </a:lnSpc>
                        <a:spcBef>
                          <a:spcPts val="0"/>
                        </a:spcBef>
                        <a:spcAft>
                          <a:spcPts val="0"/>
                        </a:spcAft>
                      </a:pPr>
                      <a:r>
                        <a:rPr lang="en-US" sz="1400">
                          <a:effectLst/>
                          <a:latin typeface="Arial"/>
                          <a:ea typeface="Calibri"/>
                          <a:cs typeface="Times New Roman"/>
                        </a:rPr>
                        <a:t>Biol/Env </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6 (18)</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33.3%</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9 (26)</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34.6%</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50.0%</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vMerge="1">
                  <a:txBody>
                    <a:bodyPr/>
                    <a:lstStyle/>
                    <a:p>
                      <a:endParaRPr lang="en-US"/>
                    </a:p>
                  </a:txBody>
                  <a:tcPr/>
                </a:tc>
                <a:tc>
                  <a:txBody>
                    <a:bodyPr/>
                    <a:lstStyle/>
                    <a:p>
                      <a:pPr marL="0" marR="0" algn="ctr">
                        <a:lnSpc>
                          <a:spcPct val="115000"/>
                        </a:lnSpc>
                        <a:spcBef>
                          <a:spcPts val="0"/>
                        </a:spcBef>
                        <a:spcAft>
                          <a:spcPts val="0"/>
                        </a:spcAft>
                      </a:pPr>
                      <a:r>
                        <a:rPr lang="en-US" sz="1400">
                          <a:effectLst/>
                          <a:latin typeface="Arial"/>
                          <a:ea typeface="Calibri"/>
                          <a:cs typeface="Times New Roman"/>
                        </a:rPr>
                        <a:t>SBS</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17 (44)</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38.6%</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17 (44)</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38.6%</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0.0%</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rowSpan="5">
                  <a:txBody>
                    <a:bodyPr/>
                    <a:lstStyle/>
                    <a:p>
                      <a:pPr marL="0" marR="0" algn="ctr">
                        <a:lnSpc>
                          <a:spcPct val="115000"/>
                        </a:lnSpc>
                        <a:spcBef>
                          <a:spcPts val="0"/>
                        </a:spcBef>
                        <a:spcAft>
                          <a:spcPts val="0"/>
                        </a:spcAft>
                      </a:pPr>
                      <a:r>
                        <a:rPr lang="en-US" sz="1400">
                          <a:effectLst/>
                          <a:latin typeface="Arial"/>
                          <a:ea typeface="Calibri"/>
                          <a:cs typeface="Times New Roman"/>
                        </a:rPr>
                        <a:t>New Brunswick</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MPS</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27 (213)</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12.7%</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27 (217)</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12.4%</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0.0%</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vMerge="1">
                  <a:txBody>
                    <a:bodyPr/>
                    <a:lstStyle/>
                    <a:p>
                      <a:endParaRPr lang="en-US"/>
                    </a:p>
                  </a:txBody>
                  <a:tcPr/>
                </a:tc>
                <a:tc>
                  <a:txBody>
                    <a:bodyPr/>
                    <a:lstStyle/>
                    <a:p>
                      <a:pPr marL="0" marR="0" algn="ctr">
                        <a:lnSpc>
                          <a:spcPct val="115000"/>
                        </a:lnSpc>
                        <a:spcBef>
                          <a:spcPts val="0"/>
                        </a:spcBef>
                        <a:spcAft>
                          <a:spcPts val="0"/>
                        </a:spcAft>
                      </a:pPr>
                      <a:r>
                        <a:rPr lang="en-US" sz="1400">
                          <a:effectLst/>
                          <a:latin typeface="Arial"/>
                          <a:ea typeface="Calibri"/>
                          <a:cs typeface="Times New Roman"/>
                        </a:rPr>
                        <a:t>Life Sci</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15 (50)</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30.0%</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15 (51)</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29.4%</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0.0%</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vMerge="1">
                  <a:txBody>
                    <a:bodyPr/>
                    <a:lstStyle/>
                    <a:p>
                      <a:endParaRPr lang="en-US"/>
                    </a:p>
                  </a:txBody>
                  <a:tcPr/>
                </a:tc>
                <a:tc>
                  <a:txBody>
                    <a:bodyPr/>
                    <a:lstStyle/>
                    <a:p>
                      <a:pPr marL="0" marR="0" algn="ctr">
                        <a:lnSpc>
                          <a:spcPct val="115000"/>
                        </a:lnSpc>
                        <a:spcBef>
                          <a:spcPts val="0"/>
                        </a:spcBef>
                        <a:spcAft>
                          <a:spcPts val="0"/>
                        </a:spcAft>
                      </a:pPr>
                      <a:r>
                        <a:rPr lang="en-US" sz="1400">
                          <a:effectLst/>
                          <a:latin typeface="Arial"/>
                          <a:ea typeface="Calibri"/>
                          <a:cs typeface="Times New Roman"/>
                        </a:rPr>
                        <a:t>SBS</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51 (152)</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33.6%</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59 (155)</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38.1%</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15.7%</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vMerge="1">
                  <a:txBody>
                    <a:bodyPr/>
                    <a:lstStyle/>
                    <a:p>
                      <a:endParaRPr lang="en-US"/>
                    </a:p>
                  </a:txBody>
                  <a:tcPr/>
                </a:tc>
                <a:tc>
                  <a:txBody>
                    <a:bodyPr/>
                    <a:lstStyle/>
                    <a:p>
                      <a:pPr marL="0" marR="0" algn="ctr">
                        <a:lnSpc>
                          <a:spcPct val="115000"/>
                        </a:lnSpc>
                        <a:spcBef>
                          <a:spcPts val="0"/>
                        </a:spcBef>
                        <a:spcAft>
                          <a:spcPts val="0"/>
                        </a:spcAft>
                      </a:pPr>
                      <a:r>
                        <a:rPr lang="en-US" sz="1400">
                          <a:effectLst/>
                          <a:latin typeface="Arial"/>
                          <a:ea typeface="Calibri"/>
                          <a:cs typeface="Times New Roman"/>
                        </a:rPr>
                        <a:t>SoE</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16 (128)</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12.5%</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19 (127)</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15.0%</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18.8%</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234">
                <a:tc vMerge="1">
                  <a:txBody>
                    <a:bodyPr/>
                    <a:lstStyle/>
                    <a:p>
                      <a:endParaRPr lang="en-US"/>
                    </a:p>
                  </a:txBody>
                  <a:tcPr/>
                </a:tc>
                <a:tc>
                  <a:txBody>
                    <a:bodyPr/>
                    <a:lstStyle/>
                    <a:p>
                      <a:pPr marL="0" marR="0" algn="ctr">
                        <a:lnSpc>
                          <a:spcPct val="115000"/>
                        </a:lnSpc>
                        <a:spcBef>
                          <a:spcPts val="0"/>
                        </a:spcBef>
                        <a:spcAft>
                          <a:spcPts val="0"/>
                        </a:spcAft>
                      </a:pPr>
                      <a:r>
                        <a:rPr lang="en-US" sz="1400">
                          <a:effectLst/>
                          <a:latin typeface="Arial"/>
                          <a:ea typeface="Calibri"/>
                          <a:cs typeface="Times New Roman"/>
                        </a:rPr>
                        <a:t>SEBS</a:t>
                      </a:r>
                      <a:endParaRPr lang="en-US" sz="2000">
                        <a:effectLst/>
                        <a:latin typeface="Calibri"/>
                        <a:ea typeface="Calibri"/>
                        <a:cs typeface="Times New Roman"/>
                      </a:endParaRPr>
                    </a:p>
                  </a:txBody>
                  <a:tcPr marL="68577" marR="68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29 (126)</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23.0%</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49 (175)</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a:effectLst/>
                          <a:latin typeface="Arial"/>
                          <a:ea typeface="Calibri"/>
                          <a:cs typeface="Times New Roman"/>
                        </a:rPr>
                        <a:t>28.0%</a:t>
                      </a:r>
                      <a:endParaRPr lang="en-US" sz="200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a:ea typeface="Calibri"/>
                          <a:cs typeface="Times New Roman"/>
                        </a:rPr>
                        <a:t>69.0%</a:t>
                      </a:r>
                      <a:endParaRPr lang="en-US" sz="2000" dirty="0">
                        <a:effectLst/>
                        <a:latin typeface="Calibri"/>
                        <a:ea typeface="Calibri"/>
                        <a:cs typeface="Times New Roman"/>
                      </a:endParaRPr>
                    </a:p>
                  </a:txBody>
                  <a:tcPr marL="68577" marR="6857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6484" name="Title 1"/>
          <p:cNvSpPr>
            <a:spLocks noGrp="1"/>
          </p:cNvSpPr>
          <p:nvPr>
            <p:ph type="title"/>
          </p:nvPr>
        </p:nvSpPr>
        <p:spPr>
          <a:xfrm>
            <a:off x="137160" y="691324"/>
            <a:ext cx="8869680" cy="881444"/>
          </a:xfrm>
        </p:spPr>
        <p:txBody>
          <a:bodyPr/>
          <a:lstStyle/>
          <a:p>
            <a:pPr algn="ctr" eaLnBrk="1" hangingPunct="1"/>
            <a:r>
              <a:rPr lang="en-US" sz="2400" dirty="0" smtClean="0"/>
              <a:t>Change in number and percent female SEM faculty*, by campus and broad disciplinary group, AY 2007-08 to AY 2010-11</a:t>
            </a:r>
          </a:p>
        </p:txBody>
      </p:sp>
      <p:sp>
        <p:nvSpPr>
          <p:cNvPr id="16485" name="TextBox 7"/>
          <p:cNvSpPr txBox="1">
            <a:spLocks noChangeArrowheads="1"/>
          </p:cNvSpPr>
          <p:nvPr/>
        </p:nvSpPr>
        <p:spPr bwMode="auto">
          <a:xfrm>
            <a:off x="304800" y="6519863"/>
            <a:ext cx="8473440" cy="523220"/>
          </a:xfrm>
          <a:prstGeom prst="rect">
            <a:avLst/>
          </a:prstGeom>
          <a:noFill/>
          <a:ln w="9525">
            <a:noFill/>
            <a:miter lim="800000"/>
            <a:headEnd/>
            <a:tailEnd/>
          </a:ln>
        </p:spPr>
        <p:txBody>
          <a:bodyPr wrap="square">
            <a:spAutoFit/>
          </a:bodyPr>
          <a:lstStyle/>
          <a:p>
            <a:pPr fontAlgn="base">
              <a:spcBef>
                <a:spcPct val="0"/>
              </a:spcBef>
              <a:spcAft>
                <a:spcPct val="0"/>
              </a:spcAft>
            </a:pPr>
            <a:r>
              <a:rPr lang="en-US" sz="1400" dirty="0">
                <a:solidFill>
                  <a:srgbClr val="080604"/>
                </a:solidFill>
                <a:ea typeface="ＭＳ Ｐゴシック" pitchFamily="34" charset="-128"/>
              </a:rPr>
              <a:t>* Full-time tenured and tenure-track </a:t>
            </a:r>
            <a:r>
              <a:rPr lang="en-US" sz="1400" dirty="0" smtClean="0">
                <a:solidFill>
                  <a:srgbClr val="080604"/>
                </a:solidFill>
                <a:ea typeface="ＭＳ Ｐゴシック" pitchFamily="34" charset="-128"/>
              </a:rPr>
              <a:t>faculty				Toolkit Indicator Table 1			</a:t>
            </a:r>
            <a:endParaRPr lang="en-US" sz="1400" dirty="0">
              <a:solidFill>
                <a:srgbClr val="080604"/>
              </a:solidFill>
              <a:ea typeface="ＭＳ Ｐゴシック" pitchFamily="34" charset="-128"/>
            </a:endParaRPr>
          </a:p>
        </p:txBody>
      </p:sp>
    </p:spTree>
    <p:extLst>
      <p:ext uri="{BB962C8B-B14F-4D97-AF65-F5344CB8AC3E}">
        <p14:creationId xmlns:p14="http://schemas.microsoft.com/office/powerpoint/2010/main" val="2381957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0" y="771554"/>
          <a:ext cx="7730197" cy="6255258"/>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0" y="618978"/>
            <a:ext cx="9144000" cy="1392702"/>
          </a:xfrm>
        </p:spPr>
        <p:txBody>
          <a:bodyPr/>
          <a:lstStyle/>
          <a:p>
            <a:pPr algn="ctr"/>
            <a:r>
              <a:rPr lang="en-US" sz="2800" dirty="0" smtClean="0"/>
              <a:t>Number of SEM Faculty* </a:t>
            </a:r>
            <a:br>
              <a:rPr lang="en-US" sz="2800" dirty="0" smtClean="0"/>
            </a:br>
            <a:r>
              <a:rPr lang="en-US" sz="2800" dirty="0" smtClean="0"/>
              <a:t>by Gender &amp; Rank at Rutgers</a:t>
            </a:r>
            <a:br>
              <a:rPr lang="en-US" sz="2800" dirty="0" smtClean="0"/>
            </a:br>
            <a:r>
              <a:rPr lang="en-US" sz="2800" dirty="0" smtClean="0"/>
              <a:t>AY2007-08 (baseline)</a:t>
            </a:r>
            <a:endParaRPr lang="en-US" sz="2800" dirty="0"/>
          </a:p>
        </p:txBody>
      </p:sp>
      <p:sp>
        <p:nvSpPr>
          <p:cNvPr id="5" name="TextBox 4"/>
          <p:cNvSpPr txBox="1"/>
          <p:nvPr/>
        </p:nvSpPr>
        <p:spPr>
          <a:xfrm>
            <a:off x="6861029" y="5789613"/>
            <a:ext cx="1898918" cy="369332"/>
          </a:xfrm>
          <a:prstGeom prst="rect">
            <a:avLst/>
          </a:prstGeom>
          <a:noFill/>
        </p:spPr>
        <p:txBody>
          <a:bodyPr wrap="none" rtlCol="0">
            <a:spAutoFit/>
          </a:bodyPr>
          <a:lstStyle/>
          <a:p>
            <a:r>
              <a:rPr lang="en-US" dirty="0" smtClean="0">
                <a:solidFill>
                  <a:schemeClr val="accent1"/>
                </a:solidFill>
                <a:sym typeface="Wingdings"/>
              </a:rPr>
              <a:t></a:t>
            </a:r>
            <a:r>
              <a:rPr lang="en-US" dirty="0" smtClean="0">
                <a:solidFill>
                  <a:srgbClr val="080604"/>
                </a:solidFill>
              </a:rPr>
              <a:t>Women</a:t>
            </a:r>
            <a:r>
              <a:rPr lang="en-US" dirty="0" smtClean="0"/>
              <a:t>  </a:t>
            </a:r>
            <a:r>
              <a:rPr lang="en-US" dirty="0" smtClean="0">
                <a:solidFill>
                  <a:schemeClr val="accent2"/>
                </a:solidFill>
                <a:sym typeface="Wingdings"/>
              </a:rPr>
              <a:t></a:t>
            </a:r>
            <a:r>
              <a:rPr lang="en-US" dirty="0" smtClean="0">
                <a:solidFill>
                  <a:srgbClr val="080604"/>
                </a:solidFill>
              </a:rPr>
              <a:t>Men</a:t>
            </a:r>
            <a:endParaRPr lang="en-US" dirty="0">
              <a:solidFill>
                <a:srgbClr val="080604"/>
              </a:solidFill>
            </a:endParaRPr>
          </a:p>
        </p:txBody>
      </p:sp>
      <p:sp>
        <p:nvSpPr>
          <p:cNvPr id="6" name="TextBox 5"/>
          <p:cNvSpPr txBox="1"/>
          <p:nvPr/>
        </p:nvSpPr>
        <p:spPr>
          <a:xfrm>
            <a:off x="7188443" y="3882095"/>
            <a:ext cx="1529719" cy="954107"/>
          </a:xfrm>
          <a:prstGeom prst="rect">
            <a:avLst/>
          </a:prstGeom>
          <a:noFill/>
        </p:spPr>
        <p:txBody>
          <a:bodyPr wrap="square" rtlCol="0">
            <a:spAutoFit/>
          </a:bodyPr>
          <a:lstStyle/>
          <a:p>
            <a:r>
              <a:rPr lang="en-US" sz="1400" dirty="0" smtClean="0">
                <a:solidFill>
                  <a:srgbClr val="080604"/>
                </a:solidFill>
              </a:rPr>
              <a:t>Bubble size represents percentage in rank</a:t>
            </a:r>
            <a:endParaRPr lang="en-US" sz="1400" dirty="0">
              <a:solidFill>
                <a:srgbClr val="080604"/>
              </a:solidFill>
            </a:endParaRPr>
          </a:p>
        </p:txBody>
      </p:sp>
      <p:sp>
        <p:nvSpPr>
          <p:cNvPr id="7" name="TextBox 6"/>
          <p:cNvSpPr txBox="1"/>
          <p:nvPr/>
        </p:nvSpPr>
        <p:spPr>
          <a:xfrm>
            <a:off x="6432456" y="6242547"/>
            <a:ext cx="2641210" cy="61545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t>Full-time Tenured </a:t>
            </a:r>
            <a:r>
              <a:rPr lang="en-US" sz="1200" b="1" dirty="0"/>
              <a:t>&amp; </a:t>
            </a:r>
            <a:r>
              <a:rPr lang="en-US" sz="1200" b="1" dirty="0" smtClean="0"/>
              <a:t>Tenure-Track</a:t>
            </a:r>
          </a:p>
          <a:p>
            <a:r>
              <a:rPr lang="en-US" sz="1200" b="1" dirty="0" smtClean="0"/>
              <a:t>Toolkit Indicator Table 1</a:t>
            </a:r>
            <a:endParaRPr lang="en-US" sz="1200" b="1" dirty="0"/>
          </a:p>
        </p:txBody>
      </p:sp>
    </p:spTree>
    <p:extLst>
      <p:ext uri="{BB962C8B-B14F-4D97-AF65-F5344CB8AC3E}">
        <p14:creationId xmlns:p14="http://schemas.microsoft.com/office/powerpoint/2010/main" val="21686700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465819" y="876028"/>
          <a:ext cx="7260336" cy="598197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4068" y="578136"/>
            <a:ext cx="9144000" cy="1384995"/>
          </a:xfrm>
          <a:prstGeom prst="rect">
            <a:avLst/>
          </a:prstGeom>
          <a:noFill/>
        </p:spPr>
        <p:txBody>
          <a:bodyPr wrap="square" rtlCol="0">
            <a:spAutoFit/>
          </a:bodyPr>
          <a:lstStyle/>
          <a:p>
            <a:pPr algn="ctr" fontAlgn="base">
              <a:spcBef>
                <a:spcPct val="0"/>
              </a:spcBef>
              <a:spcAft>
                <a:spcPct val="0"/>
              </a:spcAft>
            </a:pPr>
            <a:r>
              <a:rPr lang="en-US" sz="2800" dirty="0">
                <a:solidFill>
                  <a:srgbClr val="241910"/>
                </a:solidFill>
                <a:latin typeface="+mj-lt"/>
                <a:ea typeface="ＭＳ Ｐゴシック" pitchFamily="34" charset="-128"/>
              </a:rPr>
              <a:t>Number of SEM Faculty* </a:t>
            </a:r>
            <a:endParaRPr lang="en-US" sz="2800" dirty="0" smtClean="0">
              <a:solidFill>
                <a:srgbClr val="241910"/>
              </a:solidFill>
              <a:latin typeface="+mj-lt"/>
              <a:ea typeface="ＭＳ Ｐゴシック" pitchFamily="34" charset="-128"/>
            </a:endParaRPr>
          </a:p>
          <a:p>
            <a:pPr algn="ctr" fontAlgn="base">
              <a:spcBef>
                <a:spcPct val="0"/>
              </a:spcBef>
              <a:spcAft>
                <a:spcPct val="0"/>
              </a:spcAft>
            </a:pPr>
            <a:r>
              <a:rPr lang="en-US" sz="2800" dirty="0" smtClean="0">
                <a:solidFill>
                  <a:srgbClr val="241910"/>
                </a:solidFill>
                <a:latin typeface="+mj-lt"/>
                <a:ea typeface="ＭＳ Ｐゴシック" pitchFamily="34" charset="-128"/>
              </a:rPr>
              <a:t>by </a:t>
            </a:r>
            <a:r>
              <a:rPr lang="en-US" sz="2800" dirty="0">
                <a:solidFill>
                  <a:srgbClr val="241910"/>
                </a:solidFill>
                <a:latin typeface="+mj-lt"/>
                <a:ea typeface="ＭＳ Ｐゴシック" pitchFamily="34" charset="-128"/>
              </a:rPr>
              <a:t>Gender &amp; Rank at Rutgers, </a:t>
            </a:r>
            <a:r>
              <a:rPr lang="en-US" sz="2800" dirty="0" smtClean="0">
                <a:solidFill>
                  <a:srgbClr val="241910"/>
                </a:solidFill>
                <a:latin typeface="+mj-lt"/>
                <a:ea typeface="ＭＳ Ｐゴシック" pitchFamily="34" charset="-128"/>
              </a:rPr>
              <a:t>AY2010-11 </a:t>
            </a:r>
          </a:p>
          <a:p>
            <a:pPr algn="ctr" fontAlgn="base">
              <a:spcBef>
                <a:spcPct val="0"/>
              </a:spcBef>
              <a:spcAft>
                <a:spcPct val="0"/>
              </a:spcAft>
            </a:pPr>
            <a:r>
              <a:rPr lang="en-US" sz="2800" dirty="0" smtClean="0">
                <a:solidFill>
                  <a:srgbClr val="241910"/>
                </a:solidFill>
                <a:latin typeface="+mj-lt"/>
                <a:ea typeface="ＭＳ Ｐゴシック" pitchFamily="34" charset="-128"/>
              </a:rPr>
              <a:t>(</a:t>
            </a:r>
            <a:r>
              <a:rPr lang="en-US" sz="2800" dirty="0">
                <a:solidFill>
                  <a:srgbClr val="241910"/>
                </a:solidFill>
                <a:latin typeface="+mj-lt"/>
                <a:ea typeface="ＭＳ Ｐゴシック" pitchFamily="34" charset="-128"/>
              </a:rPr>
              <a:t>with </a:t>
            </a:r>
            <a:r>
              <a:rPr lang="en-US" sz="2800" dirty="0" smtClean="0">
                <a:solidFill>
                  <a:srgbClr val="241910"/>
                </a:solidFill>
                <a:latin typeface="+mj-lt"/>
                <a:ea typeface="ＭＳ Ｐゴシック" pitchFamily="34" charset="-128"/>
              </a:rPr>
              <a:t>% </a:t>
            </a:r>
            <a:r>
              <a:rPr lang="en-US" sz="2800" dirty="0">
                <a:solidFill>
                  <a:srgbClr val="241910"/>
                </a:solidFill>
                <a:latin typeface="+mj-lt"/>
                <a:ea typeface="ＭＳ Ｐゴシック" pitchFamily="34" charset="-128"/>
              </a:rPr>
              <a:t>change over baseline)</a:t>
            </a:r>
          </a:p>
        </p:txBody>
      </p:sp>
      <p:sp>
        <p:nvSpPr>
          <p:cNvPr id="8" name="TextBox 7"/>
          <p:cNvSpPr txBox="1"/>
          <p:nvPr/>
        </p:nvSpPr>
        <p:spPr>
          <a:xfrm>
            <a:off x="3255220" y="4296640"/>
            <a:ext cx="657225" cy="31432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fontAlgn="base">
              <a:spcBef>
                <a:spcPct val="0"/>
              </a:spcBef>
              <a:spcAft>
                <a:spcPct val="0"/>
              </a:spcAft>
            </a:pPr>
            <a:r>
              <a:rPr lang="en-US" sz="1400" dirty="0">
                <a:solidFill>
                  <a:srgbClr val="FFFFFF"/>
                </a:solidFill>
                <a:sym typeface="Wingdings"/>
              </a:rPr>
              <a:t></a:t>
            </a:r>
            <a:r>
              <a:rPr lang="en-US" sz="1400" b="1" dirty="0">
                <a:solidFill>
                  <a:srgbClr val="FFFFFF"/>
                </a:solidFill>
                <a:sym typeface="Wingdings"/>
              </a:rPr>
              <a:t> 2%</a:t>
            </a:r>
          </a:p>
          <a:p>
            <a:pPr fontAlgn="base">
              <a:spcBef>
                <a:spcPct val="0"/>
              </a:spcBef>
              <a:spcAft>
                <a:spcPct val="0"/>
              </a:spcAft>
            </a:pPr>
            <a:endParaRPr lang="en-US" dirty="0">
              <a:solidFill>
                <a:srgbClr val="513F20"/>
              </a:solidFill>
            </a:endParaRPr>
          </a:p>
        </p:txBody>
      </p:sp>
      <p:sp>
        <p:nvSpPr>
          <p:cNvPr id="6" name="TextBox 5"/>
          <p:cNvSpPr txBox="1"/>
          <p:nvPr/>
        </p:nvSpPr>
        <p:spPr>
          <a:xfrm>
            <a:off x="6846611" y="5810684"/>
            <a:ext cx="1898918" cy="369332"/>
          </a:xfrm>
          <a:prstGeom prst="rect">
            <a:avLst/>
          </a:prstGeom>
          <a:noFill/>
        </p:spPr>
        <p:txBody>
          <a:bodyPr wrap="none" rtlCol="0">
            <a:spAutoFit/>
          </a:bodyPr>
          <a:lstStyle/>
          <a:p>
            <a:r>
              <a:rPr lang="en-US" dirty="0" smtClean="0">
                <a:solidFill>
                  <a:schemeClr val="accent1"/>
                </a:solidFill>
                <a:sym typeface="Wingdings"/>
              </a:rPr>
              <a:t></a:t>
            </a:r>
            <a:r>
              <a:rPr lang="en-US" dirty="0" smtClean="0"/>
              <a:t>Women  </a:t>
            </a:r>
            <a:r>
              <a:rPr lang="en-US" dirty="0" smtClean="0">
                <a:solidFill>
                  <a:schemeClr val="accent2"/>
                </a:solidFill>
                <a:sym typeface="Wingdings"/>
              </a:rPr>
              <a:t></a:t>
            </a:r>
            <a:r>
              <a:rPr lang="en-US" dirty="0" smtClean="0"/>
              <a:t>Men</a:t>
            </a:r>
            <a:endParaRPr lang="en-US" dirty="0"/>
          </a:p>
        </p:txBody>
      </p:sp>
      <p:sp>
        <p:nvSpPr>
          <p:cNvPr id="9" name="Rectangle 8"/>
          <p:cNvSpPr/>
          <p:nvPr/>
        </p:nvSpPr>
        <p:spPr>
          <a:xfrm>
            <a:off x="7187195" y="3898863"/>
            <a:ext cx="1528355" cy="954107"/>
          </a:xfrm>
          <a:prstGeom prst="rect">
            <a:avLst/>
          </a:prstGeom>
        </p:spPr>
        <p:txBody>
          <a:bodyPr wrap="square">
            <a:spAutoFit/>
          </a:bodyPr>
          <a:lstStyle/>
          <a:p>
            <a:r>
              <a:rPr lang="en-US" sz="1400" dirty="0" smtClean="0">
                <a:solidFill>
                  <a:srgbClr val="080604"/>
                </a:solidFill>
              </a:rPr>
              <a:t>Bubble size represents percentage in rank</a:t>
            </a:r>
            <a:endParaRPr lang="en-US" sz="1400" dirty="0">
              <a:solidFill>
                <a:srgbClr val="080604"/>
              </a:solidFill>
            </a:endParaRPr>
          </a:p>
        </p:txBody>
      </p:sp>
      <p:sp>
        <p:nvSpPr>
          <p:cNvPr id="10" name="TextBox 1"/>
          <p:cNvSpPr txBox="1"/>
          <p:nvPr/>
        </p:nvSpPr>
        <p:spPr>
          <a:xfrm>
            <a:off x="6423615" y="6263094"/>
            <a:ext cx="2522095" cy="52144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t>Full-time Tenured </a:t>
            </a:r>
            <a:r>
              <a:rPr lang="en-US" sz="1200" b="1" dirty="0"/>
              <a:t>&amp; </a:t>
            </a:r>
            <a:r>
              <a:rPr lang="en-US" sz="1200" b="1" dirty="0" smtClean="0"/>
              <a:t>Tenure-Track</a:t>
            </a:r>
          </a:p>
          <a:p>
            <a:r>
              <a:rPr lang="en-US" sz="1200" b="1" dirty="0" smtClean="0"/>
              <a:t>Toolkit Indicator Table 1</a:t>
            </a:r>
            <a:endParaRPr lang="en-US" sz="1200" b="1" dirty="0"/>
          </a:p>
        </p:txBody>
      </p:sp>
    </p:spTree>
    <p:extLst>
      <p:ext uri="{BB962C8B-B14F-4D97-AF65-F5344CB8AC3E}">
        <p14:creationId xmlns:p14="http://schemas.microsoft.com/office/powerpoint/2010/main" val="1894195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4360"/>
            <a:ext cx="9144000" cy="1210627"/>
          </a:xfrm>
        </p:spPr>
        <p:txBody>
          <a:bodyPr/>
          <a:lstStyle/>
          <a:p>
            <a:pPr algn="ctr"/>
            <a:r>
              <a:rPr lang="en-US" dirty="0" smtClean="0"/>
              <a:t>The Architecture of RU FAIR ADVANCE</a:t>
            </a:r>
            <a:endParaRPr lang="en-US" dirty="0"/>
          </a:p>
        </p:txBody>
      </p:sp>
      <p:sp>
        <p:nvSpPr>
          <p:cNvPr id="3" name="Content Placeholder 2"/>
          <p:cNvSpPr>
            <a:spLocks noGrp="1"/>
          </p:cNvSpPr>
          <p:nvPr>
            <p:ph idx="1"/>
          </p:nvPr>
        </p:nvSpPr>
        <p:spPr>
          <a:xfrm>
            <a:off x="682573" y="3438871"/>
            <a:ext cx="5022937" cy="2602782"/>
          </a:xfrm>
        </p:spPr>
        <p:txBody>
          <a:bodyPr/>
          <a:lstStyle/>
          <a:p>
            <a:pPr>
              <a:buNone/>
            </a:pPr>
            <a:r>
              <a:rPr lang="en-US" dirty="0" smtClean="0">
                <a:solidFill>
                  <a:srgbClr val="080604"/>
                </a:solidFill>
              </a:rPr>
              <a:t>Doreen Valentine, PhD</a:t>
            </a:r>
          </a:p>
          <a:p>
            <a:pPr>
              <a:buNone/>
            </a:pPr>
            <a:r>
              <a:rPr lang="en-US" dirty="0" smtClean="0">
                <a:solidFill>
                  <a:srgbClr val="080604"/>
                </a:solidFill>
              </a:rPr>
              <a:t>Director of RU FAIR ADVANCE &amp;</a:t>
            </a:r>
          </a:p>
          <a:p>
            <a:pPr>
              <a:buNone/>
            </a:pPr>
            <a:r>
              <a:rPr lang="en-US" dirty="0" smtClean="0">
                <a:solidFill>
                  <a:srgbClr val="080604"/>
                </a:solidFill>
              </a:rPr>
              <a:t>Assistant Director in the Office for the Promotion of Women in Science, Engineering, and Mathematics</a:t>
            </a:r>
            <a:endParaRPr lang="en-US" dirty="0">
              <a:solidFill>
                <a:srgbClr val="080604"/>
              </a:solidFill>
            </a:endParaRPr>
          </a:p>
        </p:txBody>
      </p:sp>
      <p:pic>
        <p:nvPicPr>
          <p:cNvPr id="4" name="Picture 3" descr="Doreen headshot.PNG"/>
          <p:cNvPicPr>
            <a:picLocks noChangeAspect="1"/>
          </p:cNvPicPr>
          <p:nvPr/>
        </p:nvPicPr>
        <p:blipFill>
          <a:blip r:embed="rId2"/>
          <a:stretch>
            <a:fillRect/>
          </a:stretch>
        </p:blipFill>
        <p:spPr>
          <a:xfrm>
            <a:off x="5754296" y="3302422"/>
            <a:ext cx="2686425" cy="281979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706"/>
            <a:ext cx="8229600" cy="1143000"/>
          </a:xfrm>
        </p:spPr>
        <p:txBody>
          <a:bodyPr/>
          <a:lstStyle/>
          <a:p>
            <a:pPr algn="ctr"/>
            <a:r>
              <a:rPr lang="en-US" dirty="0" smtClean="0"/>
              <a:t>Gender &amp; Rank at Rutgers, 2010-11</a:t>
            </a:r>
            <a:br>
              <a:rPr lang="en-US" dirty="0" smtClean="0"/>
            </a:br>
            <a:r>
              <a:rPr lang="en-US" sz="2400" dirty="0" smtClean="0"/>
              <a:t>Tenured, Tenure-track &amp; Non-tenure-track</a:t>
            </a:r>
            <a:endParaRPr lang="en-US" sz="2400" dirty="0"/>
          </a:p>
        </p:txBody>
      </p:sp>
      <p:sp>
        <p:nvSpPr>
          <p:cNvPr id="3" name="Text Placeholder 2"/>
          <p:cNvSpPr>
            <a:spLocks noGrp="1"/>
          </p:cNvSpPr>
          <p:nvPr>
            <p:ph type="body" idx="1"/>
          </p:nvPr>
        </p:nvSpPr>
        <p:spPr>
          <a:xfrm>
            <a:off x="384048" y="1699705"/>
            <a:ext cx="4040188" cy="639762"/>
          </a:xfrm>
        </p:spPr>
        <p:txBody>
          <a:bodyPr/>
          <a:lstStyle/>
          <a:p>
            <a:pPr algn="ctr"/>
            <a:r>
              <a:rPr lang="en-US" dirty="0" smtClean="0">
                <a:solidFill>
                  <a:srgbClr val="000000"/>
                </a:solidFill>
              </a:rPr>
              <a:t>Female SEM Faculty</a:t>
            </a:r>
            <a:endParaRPr lang="en-US" dirty="0">
              <a:solidFill>
                <a:srgbClr val="000000"/>
              </a:solidFill>
            </a:endParaRPr>
          </a:p>
        </p:txBody>
      </p:sp>
      <p:sp>
        <p:nvSpPr>
          <p:cNvPr id="5" name="Text Placeholder 4"/>
          <p:cNvSpPr>
            <a:spLocks noGrp="1"/>
          </p:cNvSpPr>
          <p:nvPr>
            <p:ph type="body" sz="quarter" idx="3"/>
          </p:nvPr>
        </p:nvSpPr>
        <p:spPr>
          <a:xfrm>
            <a:off x="4645025" y="1699705"/>
            <a:ext cx="4041775" cy="639762"/>
          </a:xfrm>
        </p:spPr>
        <p:txBody>
          <a:bodyPr/>
          <a:lstStyle/>
          <a:p>
            <a:pPr algn="ctr"/>
            <a:r>
              <a:rPr lang="en-US" dirty="0" smtClean="0">
                <a:solidFill>
                  <a:srgbClr val="000000"/>
                </a:solidFill>
              </a:rPr>
              <a:t>Male SEM Faculty</a:t>
            </a:r>
            <a:endParaRPr lang="en-US" dirty="0">
              <a:solidFill>
                <a:srgbClr val="000000"/>
              </a:solidFill>
            </a:endParaRPr>
          </a:p>
        </p:txBody>
      </p:sp>
      <p:graphicFrame>
        <p:nvGraphicFramePr>
          <p:cNvPr id="7" name="Content Placeholder 6"/>
          <p:cNvGraphicFramePr>
            <a:graphicFrameLocks noGrp="1"/>
          </p:cNvGraphicFramePr>
          <p:nvPr>
            <p:ph sz="half" idx="2"/>
          </p:nvPr>
        </p:nvGraphicFramePr>
        <p:xfrm>
          <a:off x="0" y="2156586"/>
          <a:ext cx="4389120" cy="41893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p:cNvGraphicFramePr>
            <a:graphicFrameLocks noGrp="1"/>
          </p:cNvGraphicFramePr>
          <p:nvPr>
            <p:ph sz="quarter" idx="4"/>
          </p:nvPr>
        </p:nvGraphicFramePr>
        <p:xfrm>
          <a:off x="4517009" y="2174874"/>
          <a:ext cx="4626991" cy="4353941"/>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535577" y="6413863"/>
            <a:ext cx="2591543" cy="369332"/>
          </a:xfrm>
          <a:prstGeom prst="rect">
            <a:avLst/>
          </a:prstGeom>
          <a:noFill/>
        </p:spPr>
        <p:txBody>
          <a:bodyPr wrap="none" rtlCol="0">
            <a:spAutoFit/>
          </a:bodyPr>
          <a:lstStyle/>
          <a:p>
            <a:r>
              <a:rPr lang="en-US" dirty="0" smtClean="0">
                <a:solidFill>
                  <a:srgbClr val="080604"/>
                </a:solidFill>
              </a:rPr>
              <a:t>Toolkit Indicator Table 2</a:t>
            </a:r>
            <a:endParaRPr lang="en-US" dirty="0">
              <a:solidFill>
                <a:srgbClr val="080604"/>
              </a:solidFill>
            </a:endParaRPr>
          </a:p>
        </p:txBody>
      </p:sp>
    </p:spTree>
    <p:extLst>
      <p:ext uri="{BB962C8B-B14F-4D97-AF65-F5344CB8AC3E}">
        <p14:creationId xmlns:p14="http://schemas.microsoft.com/office/powerpoint/2010/main" val="33478175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Department Demographics at Baseline (2007-08)</a:t>
            </a:r>
            <a:endParaRPr lang="en-US" sz="2800" dirty="0"/>
          </a:p>
        </p:txBody>
      </p:sp>
      <p:graphicFrame>
        <p:nvGraphicFramePr>
          <p:cNvPr id="157786" name="Object 90"/>
          <p:cNvGraphicFramePr>
            <a:graphicFrameLocks noChangeAspect="1"/>
          </p:cNvGraphicFramePr>
          <p:nvPr/>
        </p:nvGraphicFramePr>
        <p:xfrm>
          <a:off x="144463" y="1379538"/>
          <a:ext cx="8758237" cy="5229225"/>
        </p:xfrm>
        <a:graphic>
          <a:graphicData uri="http://schemas.openxmlformats.org/presentationml/2006/ole">
            <mc:AlternateContent xmlns:mc="http://schemas.openxmlformats.org/markup-compatibility/2006">
              <mc:Choice xmlns:v="urn:schemas-microsoft-com:vml" Requires="v">
                <p:oleObj spid="_x0000_s238595" name="Document" r:id="rId5" imgW="6183761" imgH="3467795" progId="Word.Document.12">
                  <p:embed/>
                </p:oleObj>
              </mc:Choice>
              <mc:Fallback>
                <p:oleObj name="Document" r:id="rId5" imgW="6183761" imgH="3467795"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63" y="1379538"/>
                        <a:ext cx="8758237"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6191794" y="6488668"/>
            <a:ext cx="2323521" cy="338554"/>
          </a:xfrm>
          <a:prstGeom prst="rect">
            <a:avLst/>
          </a:prstGeom>
          <a:noFill/>
        </p:spPr>
        <p:txBody>
          <a:bodyPr wrap="none" rtlCol="0">
            <a:spAutoFit/>
          </a:bodyPr>
          <a:lstStyle/>
          <a:p>
            <a:r>
              <a:rPr lang="en-US" sz="1600" dirty="0" smtClean="0">
                <a:solidFill>
                  <a:srgbClr val="080604"/>
                </a:solidFill>
              </a:rPr>
              <a:t>Toolkit Indicator Table 1</a:t>
            </a:r>
            <a:endParaRPr lang="en-US" sz="1600" dirty="0">
              <a:solidFill>
                <a:srgbClr val="080604"/>
              </a:solidFill>
            </a:endParaRPr>
          </a:p>
        </p:txBody>
      </p:sp>
    </p:spTree>
    <p:extLst>
      <p:ext uri="{BB962C8B-B14F-4D97-AF65-F5344CB8AC3E}">
        <p14:creationId xmlns:p14="http://schemas.microsoft.com/office/powerpoint/2010/main" val="17828736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Department Demographics in 2010-11</a:t>
            </a:r>
            <a:endParaRPr lang="en-US" sz="2800" dirty="0"/>
          </a:p>
        </p:txBody>
      </p:sp>
      <p:graphicFrame>
        <p:nvGraphicFramePr>
          <p:cNvPr id="158723" name="Object 3"/>
          <p:cNvGraphicFramePr>
            <a:graphicFrameLocks noChangeAspect="1"/>
          </p:cNvGraphicFramePr>
          <p:nvPr/>
        </p:nvGraphicFramePr>
        <p:xfrm>
          <a:off x="136525" y="1435100"/>
          <a:ext cx="8797925" cy="5670550"/>
        </p:xfrm>
        <a:graphic>
          <a:graphicData uri="http://schemas.openxmlformats.org/presentationml/2006/ole">
            <mc:AlternateContent xmlns:mc="http://schemas.openxmlformats.org/markup-compatibility/2006">
              <mc:Choice xmlns:v="urn:schemas-microsoft-com:vml" Requires="v">
                <p:oleObj spid="_x0000_s239619" name="Document" r:id="rId5" imgW="6203145" imgH="3637625" progId="Word.Document.12">
                  <p:embed/>
                </p:oleObj>
              </mc:Choice>
              <mc:Fallback>
                <p:oleObj name="Document" r:id="rId5" imgW="6203145" imgH="3637625"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525" y="1435100"/>
                        <a:ext cx="8797925"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p:cNvSpPr txBox="1"/>
          <p:nvPr/>
        </p:nvSpPr>
        <p:spPr>
          <a:xfrm>
            <a:off x="6557554" y="6519446"/>
            <a:ext cx="2323521" cy="338554"/>
          </a:xfrm>
          <a:prstGeom prst="rect">
            <a:avLst/>
          </a:prstGeom>
          <a:noFill/>
        </p:spPr>
        <p:txBody>
          <a:bodyPr wrap="none" rtlCol="0">
            <a:spAutoFit/>
          </a:bodyPr>
          <a:lstStyle/>
          <a:p>
            <a:r>
              <a:rPr lang="en-US" sz="1600" dirty="0" smtClean="0">
                <a:solidFill>
                  <a:srgbClr val="080604"/>
                </a:solidFill>
              </a:rPr>
              <a:t>Toolkit Indicator Table 1</a:t>
            </a:r>
            <a:endParaRPr lang="en-US" sz="1600" dirty="0">
              <a:solidFill>
                <a:srgbClr val="080604"/>
              </a:solidFill>
            </a:endParaRPr>
          </a:p>
        </p:txBody>
      </p:sp>
    </p:spTree>
    <p:extLst>
      <p:ext uri="{BB962C8B-B14F-4D97-AF65-F5344CB8AC3E}">
        <p14:creationId xmlns:p14="http://schemas.microsoft.com/office/powerpoint/2010/main" val="152371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p:cNvGrpSpPr/>
          <p:nvPr/>
        </p:nvGrpSpPr>
        <p:grpSpPr>
          <a:xfrm>
            <a:off x="3581400" y="1905000"/>
            <a:ext cx="2075051" cy="1769715"/>
            <a:chOff x="3581400" y="1905000"/>
            <a:chExt cx="2075051" cy="1769715"/>
          </a:xfrm>
        </p:grpSpPr>
        <p:grpSp>
          <p:nvGrpSpPr>
            <p:cNvPr id="5" name="Group 15"/>
            <p:cNvGrpSpPr/>
            <p:nvPr/>
          </p:nvGrpSpPr>
          <p:grpSpPr>
            <a:xfrm>
              <a:off x="3581400" y="1980258"/>
              <a:ext cx="137160" cy="1585902"/>
              <a:chOff x="3581400" y="1980258"/>
              <a:chExt cx="137160" cy="1585902"/>
            </a:xfrm>
          </p:grpSpPr>
          <p:sp>
            <p:nvSpPr>
              <p:cNvPr id="10" name="Flowchart: Connector 9"/>
              <p:cNvSpPr/>
              <p:nvPr/>
            </p:nvSpPr>
            <p:spPr>
              <a:xfrm>
                <a:off x="3581400" y="1980258"/>
                <a:ext cx="137160" cy="137160"/>
              </a:xfrm>
              <a:prstGeom prst="flowChartConnector">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400" dirty="0">
                  <a:solidFill>
                    <a:srgbClr val="FFFFFF"/>
                  </a:solidFill>
                </a:endParaRPr>
              </a:p>
              <a:p>
                <a:pPr algn="ctr" fontAlgn="base">
                  <a:spcBef>
                    <a:spcPct val="0"/>
                  </a:spcBef>
                  <a:spcAft>
                    <a:spcPct val="0"/>
                  </a:spcAft>
                </a:pPr>
                <a:endParaRPr lang="en-US" sz="400" dirty="0">
                  <a:solidFill>
                    <a:srgbClr val="FFFFFF"/>
                  </a:solidFill>
                </a:endParaRPr>
              </a:p>
            </p:txBody>
          </p:sp>
          <p:sp>
            <p:nvSpPr>
              <p:cNvPr id="11" name="Flowchart: Connector 10"/>
              <p:cNvSpPr/>
              <p:nvPr/>
            </p:nvSpPr>
            <p:spPr>
              <a:xfrm>
                <a:off x="3581400" y="2529840"/>
                <a:ext cx="137160" cy="137160"/>
              </a:xfrm>
              <a:prstGeom prst="flowChartConnector">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400" dirty="0">
                  <a:solidFill>
                    <a:srgbClr val="FFFFFF"/>
                  </a:solidFill>
                </a:endParaRPr>
              </a:p>
              <a:p>
                <a:pPr algn="ctr" fontAlgn="base">
                  <a:spcBef>
                    <a:spcPct val="0"/>
                  </a:spcBef>
                  <a:spcAft>
                    <a:spcPct val="0"/>
                  </a:spcAft>
                </a:pPr>
                <a:endParaRPr lang="en-US" sz="400" dirty="0">
                  <a:solidFill>
                    <a:srgbClr val="FFFFFF"/>
                  </a:solidFill>
                </a:endParaRPr>
              </a:p>
            </p:txBody>
          </p:sp>
          <p:sp>
            <p:nvSpPr>
              <p:cNvPr id="12" name="Flowchart: Connector 11"/>
              <p:cNvSpPr/>
              <p:nvPr/>
            </p:nvSpPr>
            <p:spPr>
              <a:xfrm>
                <a:off x="3581400" y="2834640"/>
                <a:ext cx="137160" cy="137160"/>
              </a:xfrm>
              <a:prstGeom prst="flowChartConnector">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400" dirty="0">
                  <a:solidFill>
                    <a:srgbClr val="FFFFFF"/>
                  </a:solidFill>
                </a:endParaRPr>
              </a:p>
              <a:p>
                <a:pPr algn="ctr" fontAlgn="base">
                  <a:spcBef>
                    <a:spcPct val="0"/>
                  </a:spcBef>
                  <a:spcAft>
                    <a:spcPct val="0"/>
                  </a:spcAft>
                </a:pPr>
                <a:endParaRPr lang="en-US" sz="400" dirty="0">
                  <a:solidFill>
                    <a:srgbClr val="FFFFFF"/>
                  </a:solidFill>
                </a:endParaRPr>
              </a:p>
            </p:txBody>
          </p:sp>
          <p:sp>
            <p:nvSpPr>
              <p:cNvPr id="13" name="Flowchart: Connector 12"/>
              <p:cNvSpPr/>
              <p:nvPr/>
            </p:nvSpPr>
            <p:spPr>
              <a:xfrm>
                <a:off x="3581400" y="3139440"/>
                <a:ext cx="137160" cy="137160"/>
              </a:xfrm>
              <a:prstGeom prst="flowChartConnector">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400" dirty="0">
                  <a:solidFill>
                    <a:srgbClr val="FFFFFF"/>
                  </a:solidFill>
                </a:endParaRPr>
              </a:p>
              <a:p>
                <a:pPr algn="ctr" fontAlgn="base">
                  <a:spcBef>
                    <a:spcPct val="0"/>
                  </a:spcBef>
                  <a:spcAft>
                    <a:spcPct val="0"/>
                  </a:spcAft>
                </a:pPr>
                <a:endParaRPr lang="en-US" sz="400" dirty="0">
                  <a:solidFill>
                    <a:srgbClr val="FFFFFF"/>
                  </a:solidFill>
                </a:endParaRPr>
              </a:p>
            </p:txBody>
          </p:sp>
          <p:sp>
            <p:nvSpPr>
              <p:cNvPr id="14" name="Flowchart: Connector 13"/>
              <p:cNvSpPr/>
              <p:nvPr/>
            </p:nvSpPr>
            <p:spPr>
              <a:xfrm>
                <a:off x="3581400" y="3429000"/>
                <a:ext cx="137160" cy="137160"/>
              </a:xfrm>
              <a:prstGeom prst="flowChartConnector">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400" dirty="0">
                  <a:solidFill>
                    <a:srgbClr val="FFFFFF"/>
                  </a:solidFill>
                </a:endParaRPr>
              </a:p>
              <a:p>
                <a:pPr algn="ctr" fontAlgn="base">
                  <a:spcBef>
                    <a:spcPct val="0"/>
                  </a:spcBef>
                  <a:spcAft>
                    <a:spcPct val="0"/>
                  </a:spcAft>
                </a:pPr>
                <a:endParaRPr lang="en-US" sz="400" dirty="0">
                  <a:solidFill>
                    <a:srgbClr val="FFFFFF"/>
                  </a:solidFill>
                </a:endParaRPr>
              </a:p>
            </p:txBody>
          </p:sp>
        </p:grpSp>
        <p:sp>
          <p:nvSpPr>
            <p:cNvPr id="9" name="TextBox 8"/>
            <p:cNvSpPr txBox="1"/>
            <p:nvPr/>
          </p:nvSpPr>
          <p:spPr>
            <a:xfrm>
              <a:off x="3758174" y="1905000"/>
              <a:ext cx="1898277" cy="1769715"/>
            </a:xfrm>
            <a:prstGeom prst="rect">
              <a:avLst/>
            </a:prstGeom>
            <a:solidFill>
              <a:schemeClr val="bg1"/>
            </a:solidFill>
          </p:spPr>
          <p:txBody>
            <a:bodyPr wrap="none" rtlCol="0">
              <a:spAutoFit/>
            </a:bodyPr>
            <a:lstStyle/>
            <a:p>
              <a:pPr fontAlgn="base">
                <a:spcBef>
                  <a:spcPct val="0"/>
                </a:spcBef>
                <a:spcAft>
                  <a:spcPts val="600"/>
                </a:spcAft>
              </a:pPr>
              <a:r>
                <a:rPr lang="en-US" sz="1400" dirty="0">
                  <a:solidFill>
                    <a:srgbClr val="513F20"/>
                  </a:solidFill>
                  <a:ea typeface="ＭＳ Ｐゴシック" pitchFamily="34" charset="-128"/>
                </a:rPr>
                <a:t>American Indian</a:t>
              </a:r>
              <a:r>
                <a:rPr lang="en-US" sz="1400" dirty="0" smtClean="0">
                  <a:solidFill>
                    <a:srgbClr val="513F20"/>
                  </a:solidFill>
                  <a:ea typeface="ＭＳ Ｐゴシック" pitchFamily="34" charset="-128"/>
                </a:rPr>
                <a:t>/</a:t>
              </a:r>
            </a:p>
            <a:p>
              <a:pPr fontAlgn="base">
                <a:spcBef>
                  <a:spcPct val="0"/>
                </a:spcBef>
                <a:spcAft>
                  <a:spcPts val="600"/>
                </a:spcAft>
              </a:pPr>
              <a:r>
                <a:rPr lang="en-US" sz="1400" dirty="0" smtClean="0">
                  <a:solidFill>
                    <a:srgbClr val="513F20"/>
                  </a:solidFill>
                  <a:ea typeface="ＭＳ Ｐゴシック" pitchFamily="34" charset="-128"/>
                </a:rPr>
                <a:t>Alaskan </a:t>
              </a:r>
              <a:r>
                <a:rPr lang="en-US" sz="1400" dirty="0">
                  <a:solidFill>
                    <a:srgbClr val="513F20"/>
                  </a:solidFill>
                  <a:ea typeface="ＭＳ Ｐゴシック" pitchFamily="34" charset="-128"/>
                </a:rPr>
                <a:t>Native</a:t>
              </a:r>
            </a:p>
            <a:p>
              <a:pPr fontAlgn="base">
                <a:spcBef>
                  <a:spcPct val="0"/>
                </a:spcBef>
                <a:spcAft>
                  <a:spcPts val="600"/>
                </a:spcAft>
              </a:pPr>
              <a:r>
                <a:rPr lang="en-US" sz="1400" dirty="0">
                  <a:solidFill>
                    <a:srgbClr val="513F20"/>
                  </a:solidFill>
                  <a:ea typeface="ＭＳ Ｐゴシック" pitchFamily="34" charset="-128"/>
                </a:rPr>
                <a:t>Asian/Pacific Islander</a:t>
              </a:r>
            </a:p>
            <a:p>
              <a:pPr fontAlgn="base">
                <a:spcBef>
                  <a:spcPct val="0"/>
                </a:spcBef>
                <a:spcAft>
                  <a:spcPts val="600"/>
                </a:spcAft>
              </a:pPr>
              <a:r>
                <a:rPr lang="en-US" sz="1400" dirty="0">
                  <a:solidFill>
                    <a:srgbClr val="513F20"/>
                  </a:solidFill>
                  <a:ea typeface="ＭＳ Ｐゴシック" pitchFamily="34" charset="-128"/>
                </a:rPr>
                <a:t>Black</a:t>
              </a:r>
            </a:p>
            <a:p>
              <a:pPr fontAlgn="base">
                <a:spcBef>
                  <a:spcPct val="0"/>
                </a:spcBef>
                <a:spcAft>
                  <a:spcPts val="600"/>
                </a:spcAft>
              </a:pPr>
              <a:r>
                <a:rPr lang="en-US" sz="1400" dirty="0">
                  <a:solidFill>
                    <a:srgbClr val="513F20"/>
                  </a:solidFill>
                  <a:ea typeface="ＭＳ Ｐゴシック" pitchFamily="34" charset="-128"/>
                </a:rPr>
                <a:t>Hispanic</a:t>
              </a:r>
            </a:p>
            <a:p>
              <a:pPr fontAlgn="base">
                <a:spcBef>
                  <a:spcPct val="0"/>
                </a:spcBef>
                <a:spcAft>
                  <a:spcPts val="600"/>
                </a:spcAft>
              </a:pPr>
              <a:r>
                <a:rPr lang="en-US" sz="1400" dirty="0">
                  <a:solidFill>
                    <a:srgbClr val="513F20"/>
                  </a:solidFill>
                  <a:ea typeface="ＭＳ Ｐゴシック" pitchFamily="34" charset="-128"/>
                </a:rPr>
                <a:t>White (all others)</a:t>
              </a:r>
            </a:p>
          </p:txBody>
        </p:sp>
      </p:grpSp>
      <p:graphicFrame>
        <p:nvGraphicFramePr>
          <p:cNvPr id="2" name="Chart 1"/>
          <p:cNvGraphicFramePr/>
          <p:nvPr/>
        </p:nvGraphicFramePr>
        <p:xfrm>
          <a:off x="-533400" y="762000"/>
          <a:ext cx="4572000" cy="33832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p:nvPr/>
        </p:nvGraphicFramePr>
        <p:xfrm>
          <a:off x="4876800" y="762000"/>
          <a:ext cx="4572000" cy="3383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433032764"/>
              </p:ext>
            </p:extLst>
          </p:nvPr>
        </p:nvGraphicFramePr>
        <p:xfrm>
          <a:off x="404948" y="4210766"/>
          <a:ext cx="8477796" cy="2352342"/>
        </p:xfrm>
        <a:graphic>
          <a:graphicData uri="http://schemas.openxmlformats.org/drawingml/2006/table">
            <a:tbl>
              <a:tblPr/>
              <a:tblGrid>
                <a:gridCol w="1153949"/>
                <a:gridCol w="1105926"/>
                <a:gridCol w="689104"/>
                <a:gridCol w="897515"/>
                <a:gridCol w="1104764"/>
                <a:gridCol w="846369"/>
                <a:gridCol w="860476"/>
                <a:gridCol w="778454"/>
                <a:gridCol w="1041239"/>
              </a:tblGrid>
              <a:tr h="323250">
                <a:tc>
                  <a:txBody>
                    <a:bodyPr/>
                    <a:lstStyle/>
                    <a:p>
                      <a:pPr marL="0" marR="0">
                        <a:lnSpc>
                          <a:spcPct val="115000"/>
                        </a:lnSpc>
                        <a:spcBef>
                          <a:spcPts val="0"/>
                        </a:spcBef>
                        <a:spcAft>
                          <a:spcPts val="0"/>
                        </a:spcAft>
                      </a:pPr>
                      <a:endParaRPr lang="en-US" sz="1400" dirty="0">
                        <a:solidFill>
                          <a:srgbClr val="000000"/>
                        </a:solidFill>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4">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Women</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Men</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646501">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Year</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smtClean="0">
                          <a:solidFill>
                            <a:srgbClr val="000000"/>
                          </a:solidFill>
                          <a:latin typeface="Calibri"/>
                          <a:ea typeface="Calibri"/>
                          <a:cs typeface="Times New Roman"/>
                        </a:rPr>
                        <a:t>Under-represented (UR)</a:t>
                      </a:r>
                      <a:endParaRPr lang="en-US" sz="1400" dirty="0">
                        <a:solidFill>
                          <a:srgbClr val="000000"/>
                        </a:solidFill>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 </a:t>
                      </a:r>
                      <a:r>
                        <a:rPr lang="en-US" sz="1400" dirty="0" smtClean="0">
                          <a:solidFill>
                            <a:srgbClr val="000000"/>
                          </a:solidFill>
                          <a:latin typeface="Calibri"/>
                          <a:ea typeface="Calibri"/>
                          <a:cs typeface="Times New Roman"/>
                        </a:rPr>
                        <a:t>UR</a:t>
                      </a:r>
                      <a:endParaRPr lang="en-US" sz="1400" dirty="0">
                        <a:solidFill>
                          <a:srgbClr val="000000"/>
                        </a:solidFill>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Total</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smtClean="0">
                          <a:solidFill>
                            <a:srgbClr val="000000"/>
                          </a:solidFill>
                          <a:latin typeface="Calibri"/>
                          <a:ea typeface="Calibri"/>
                          <a:cs typeface="Times New Roman"/>
                        </a:rPr>
                        <a:t>Percentage </a:t>
                      </a:r>
                      <a:r>
                        <a:rPr lang="en-US" sz="1400" dirty="0">
                          <a:solidFill>
                            <a:srgbClr val="000000"/>
                          </a:solidFill>
                          <a:latin typeface="Calibri"/>
                          <a:ea typeface="Calibri"/>
                          <a:cs typeface="Times New Roman"/>
                        </a:rPr>
                        <a:t>Change</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smtClean="0">
                          <a:solidFill>
                            <a:srgbClr val="000000"/>
                          </a:solidFill>
                          <a:latin typeface="Calibri"/>
                          <a:ea typeface="Calibri"/>
                          <a:cs typeface="Times New Roman"/>
                        </a:rPr>
                        <a:t>UR</a:t>
                      </a:r>
                      <a:endParaRPr lang="en-US" sz="1400" dirty="0">
                        <a:solidFill>
                          <a:srgbClr val="000000"/>
                        </a:solidFill>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 </a:t>
                      </a:r>
                      <a:r>
                        <a:rPr lang="en-US" sz="1400" dirty="0" smtClean="0">
                          <a:solidFill>
                            <a:srgbClr val="000000"/>
                          </a:solidFill>
                          <a:latin typeface="Calibri"/>
                          <a:ea typeface="Calibri"/>
                          <a:cs typeface="Times New Roman"/>
                        </a:rPr>
                        <a:t>UR</a:t>
                      </a:r>
                      <a:endParaRPr lang="en-US" sz="1400" dirty="0">
                        <a:solidFill>
                          <a:srgbClr val="000000"/>
                        </a:solidFill>
                        <a:latin typeface="Calibri"/>
                        <a:ea typeface="Calibri"/>
                        <a:cs typeface="Times New Roman"/>
                      </a:endParaRP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Total</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smtClean="0">
                          <a:solidFill>
                            <a:srgbClr val="000000"/>
                          </a:solidFill>
                          <a:latin typeface="Calibri"/>
                          <a:ea typeface="Calibri"/>
                          <a:cs typeface="Times New Roman"/>
                        </a:rPr>
                        <a:t>Percentage </a:t>
                      </a:r>
                      <a:r>
                        <a:rPr lang="en-US" sz="1400" dirty="0">
                          <a:solidFill>
                            <a:srgbClr val="000000"/>
                          </a:solidFill>
                          <a:latin typeface="Calibri"/>
                          <a:ea typeface="Calibri"/>
                          <a:cs typeface="Times New Roman"/>
                        </a:rPr>
                        <a:t>Change</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323250">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AY2007-08</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37</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18.0%</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205</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Arial"/>
                          <a:ea typeface="Calibri"/>
                          <a:cs typeface="Times New Roman"/>
                        </a:rPr>
                        <a:t>—</a:t>
                      </a:r>
                      <a:endParaRPr lang="en-US" sz="1400" dirty="0">
                        <a:solidFill>
                          <a:srgbClr val="000000"/>
                        </a:solidFill>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144</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20.0%</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719</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Arial"/>
                          <a:ea typeface="Calibri"/>
                          <a:cs typeface="Times New Roman"/>
                        </a:rPr>
                        <a:t>—</a:t>
                      </a:r>
                      <a:endParaRPr lang="en-US" sz="1400" dirty="0">
                        <a:solidFill>
                          <a:srgbClr val="000000"/>
                        </a:solidFill>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323250">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AY2008-09</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42</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18.8%</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223</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Calibri"/>
                        </a:rPr>
                        <a:t>↑</a:t>
                      </a:r>
                      <a:r>
                        <a:rPr lang="en-US" sz="1400" dirty="0">
                          <a:solidFill>
                            <a:srgbClr val="000000"/>
                          </a:solidFill>
                          <a:latin typeface="Calibri"/>
                          <a:ea typeface="Calibri"/>
                          <a:cs typeface="Times New Roman"/>
                        </a:rPr>
                        <a:t>13.5%</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154</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20.6%</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747</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Calibri"/>
                        </a:rPr>
                        <a:t>↑</a:t>
                      </a:r>
                      <a:r>
                        <a:rPr lang="en-US" sz="1400" dirty="0">
                          <a:solidFill>
                            <a:srgbClr val="000000"/>
                          </a:solidFill>
                          <a:latin typeface="Calibri"/>
                          <a:ea typeface="Calibri"/>
                          <a:cs typeface="Times New Roman"/>
                        </a:rPr>
                        <a:t>6.9%</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323250">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AY2009-10</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49</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21.4%</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229</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Calibri"/>
                        </a:rPr>
                        <a:t>↑</a:t>
                      </a:r>
                      <a:r>
                        <a:rPr lang="en-US" sz="1400" dirty="0">
                          <a:solidFill>
                            <a:srgbClr val="000000"/>
                          </a:solidFill>
                          <a:latin typeface="Calibri"/>
                          <a:ea typeface="Calibri"/>
                          <a:cs typeface="Times New Roman"/>
                        </a:rPr>
                        <a:t>32.4%</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160</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21.2%</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754</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Calibri"/>
                        </a:rPr>
                        <a:t>↑</a:t>
                      </a:r>
                      <a:r>
                        <a:rPr lang="en-US" sz="1400" dirty="0">
                          <a:solidFill>
                            <a:srgbClr val="000000"/>
                          </a:solidFill>
                          <a:latin typeface="Calibri"/>
                          <a:ea typeface="Calibri"/>
                          <a:cs typeface="Times New Roman"/>
                        </a:rPr>
                        <a:t>11.1%</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323250">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AY2010-11</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51</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21.4%</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238</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Calibri"/>
                        </a:rPr>
                        <a:t>↑</a:t>
                      </a:r>
                      <a:r>
                        <a:rPr lang="en-US" sz="1400" dirty="0">
                          <a:solidFill>
                            <a:srgbClr val="000000"/>
                          </a:solidFill>
                          <a:latin typeface="Calibri"/>
                          <a:ea typeface="Calibri"/>
                          <a:cs typeface="Times New Roman"/>
                        </a:rPr>
                        <a:t>37.8%</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167</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22.5%</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Times New Roman"/>
                        </a:rPr>
                        <a:t>741</a:t>
                      </a:r>
                    </a:p>
                  </a:txBody>
                  <a:tcPr marL="68580" marR="6858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solidFill>
                            <a:srgbClr val="000000"/>
                          </a:solidFill>
                          <a:latin typeface="Calibri"/>
                          <a:ea typeface="Calibri"/>
                          <a:cs typeface="Calibri"/>
                        </a:rPr>
                        <a:t>↑</a:t>
                      </a:r>
                      <a:r>
                        <a:rPr lang="en-US" sz="1400" dirty="0">
                          <a:solidFill>
                            <a:srgbClr val="000000"/>
                          </a:solidFill>
                          <a:latin typeface="Calibri"/>
                          <a:ea typeface="Calibri"/>
                          <a:cs typeface="Times New Roman"/>
                        </a:rPr>
                        <a:t>16.0%</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bl>
          </a:graphicData>
        </a:graphic>
      </p:graphicFrame>
      <p:sp>
        <p:nvSpPr>
          <p:cNvPr id="1029"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solidFill>
                <a:srgbClr val="513F20"/>
              </a:solidFill>
              <a:ea typeface="ＭＳ Ｐゴシック" pitchFamily="34" charset="-128"/>
              <a:cs typeface="Arial" pitchFamily="34" charset="0"/>
            </a:endParaRPr>
          </a:p>
        </p:txBody>
      </p:sp>
      <p:sp>
        <p:nvSpPr>
          <p:cNvPr id="15" name="Title 14"/>
          <p:cNvSpPr>
            <a:spLocks noGrp="1"/>
          </p:cNvSpPr>
          <p:nvPr>
            <p:ph type="title"/>
          </p:nvPr>
        </p:nvSpPr>
        <p:spPr>
          <a:xfrm>
            <a:off x="381000" y="609600"/>
            <a:ext cx="8229600" cy="666750"/>
          </a:xfrm>
        </p:spPr>
        <p:txBody>
          <a:bodyPr/>
          <a:lstStyle/>
          <a:p>
            <a:r>
              <a:rPr lang="en-US" sz="2800" dirty="0" smtClean="0"/>
              <a:t>Race/ethnicity of SEM faculty at Rutgers, 2010-11</a:t>
            </a:r>
            <a:endParaRPr lang="en-US" sz="2800" dirty="0"/>
          </a:p>
        </p:txBody>
      </p:sp>
      <p:sp>
        <p:nvSpPr>
          <p:cNvPr id="16" name="TextBox 15"/>
          <p:cNvSpPr txBox="1"/>
          <p:nvPr/>
        </p:nvSpPr>
        <p:spPr>
          <a:xfrm>
            <a:off x="6844937" y="6550223"/>
            <a:ext cx="2050818" cy="307777"/>
          </a:xfrm>
          <a:prstGeom prst="rect">
            <a:avLst/>
          </a:prstGeom>
          <a:noFill/>
        </p:spPr>
        <p:txBody>
          <a:bodyPr wrap="none" rtlCol="0">
            <a:spAutoFit/>
          </a:bodyPr>
          <a:lstStyle/>
          <a:p>
            <a:r>
              <a:rPr lang="en-US" sz="1400" dirty="0" smtClean="0">
                <a:solidFill>
                  <a:srgbClr val="080604"/>
                </a:solidFill>
              </a:rPr>
              <a:t>Toolkit Indicator Table 9</a:t>
            </a:r>
            <a:endParaRPr lang="en-US" sz="1400" dirty="0">
              <a:solidFill>
                <a:srgbClr val="080604"/>
              </a:solidFill>
            </a:endParaRPr>
          </a:p>
        </p:txBody>
      </p:sp>
    </p:spTree>
    <p:extLst>
      <p:ext uri="{BB962C8B-B14F-4D97-AF65-F5344CB8AC3E}">
        <p14:creationId xmlns:p14="http://schemas.microsoft.com/office/powerpoint/2010/main" val="2011047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00050" y="709612"/>
            <a:ext cx="4994910" cy="1367381"/>
          </a:xfrm>
        </p:spPr>
        <p:txBody>
          <a:bodyPr>
            <a:normAutofit/>
          </a:bodyPr>
          <a:lstStyle/>
          <a:p>
            <a:pPr eaLnBrk="1" hangingPunct="1"/>
            <a:r>
              <a:rPr lang="en-US" sz="3200" dirty="0" smtClean="0"/>
              <a:t>Pre-ADVANCE Research</a:t>
            </a:r>
          </a:p>
        </p:txBody>
      </p:sp>
      <p:sp>
        <p:nvSpPr>
          <p:cNvPr id="9" name="Shape 8"/>
          <p:cNvSpPr/>
          <p:nvPr/>
        </p:nvSpPr>
        <p:spPr>
          <a:xfrm>
            <a:off x="895610" y="2029216"/>
            <a:ext cx="5410200" cy="3381375"/>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Oval 9"/>
          <p:cNvSpPr/>
          <p:nvPr/>
        </p:nvSpPr>
        <p:spPr>
          <a:xfrm>
            <a:off x="1285990" y="4707951"/>
            <a:ext cx="140665" cy="14066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p:cNvSpPr/>
          <p:nvPr/>
        </p:nvSpPr>
        <p:spPr>
          <a:xfrm>
            <a:off x="1276610" y="4992358"/>
            <a:ext cx="1440662" cy="868658"/>
          </a:xfrm>
          <a:custGeom>
            <a:avLst/>
            <a:gdLst>
              <a:gd name="connsiteX0" fmla="*/ 0 w 1440662"/>
              <a:gd name="connsiteY0" fmla="*/ 0 h 868658"/>
              <a:gd name="connsiteX1" fmla="*/ 1440662 w 1440662"/>
              <a:gd name="connsiteY1" fmla="*/ 0 h 868658"/>
              <a:gd name="connsiteX2" fmla="*/ 1440662 w 1440662"/>
              <a:gd name="connsiteY2" fmla="*/ 868658 h 868658"/>
              <a:gd name="connsiteX3" fmla="*/ 0 w 1440662"/>
              <a:gd name="connsiteY3" fmla="*/ 868658 h 868658"/>
              <a:gd name="connsiteX4" fmla="*/ 0 w 1440662"/>
              <a:gd name="connsiteY4" fmla="*/ 0 h 86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662" h="868658">
                <a:moveTo>
                  <a:pt x="0" y="0"/>
                </a:moveTo>
                <a:lnTo>
                  <a:pt x="1440662" y="0"/>
                </a:lnTo>
                <a:lnTo>
                  <a:pt x="1440662" y="868658"/>
                </a:lnTo>
                <a:lnTo>
                  <a:pt x="0" y="8686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536" tIns="0" rIns="0" bIns="0" numCol="1" spcCol="1270" anchor="t" anchorCtr="0">
            <a:noAutofit/>
          </a:bodyPr>
          <a:lstStyle/>
          <a:p>
            <a:pPr lvl="0" algn="l" defTabSz="800100">
              <a:lnSpc>
                <a:spcPct val="90000"/>
              </a:lnSpc>
              <a:spcBef>
                <a:spcPct val="0"/>
              </a:spcBef>
              <a:spcAft>
                <a:spcPct val="35000"/>
              </a:spcAft>
            </a:pPr>
            <a:r>
              <a:rPr lang="en-US" sz="1800" kern="1200" dirty="0" smtClean="0">
                <a:solidFill>
                  <a:srgbClr val="080604"/>
                </a:solidFill>
              </a:rPr>
              <a:t>FAS Gender Equity Study</a:t>
            </a:r>
          </a:p>
          <a:p>
            <a:pPr lvl="0" algn="l" defTabSz="800100">
              <a:lnSpc>
                <a:spcPct val="90000"/>
              </a:lnSpc>
              <a:spcBef>
                <a:spcPct val="0"/>
              </a:spcBef>
              <a:spcAft>
                <a:spcPct val="35000"/>
              </a:spcAft>
            </a:pPr>
            <a:r>
              <a:rPr lang="en-US" sz="1400" kern="1200" dirty="0" smtClean="0">
                <a:solidFill>
                  <a:srgbClr val="080604"/>
                </a:solidFill>
              </a:rPr>
              <a:t>(</a:t>
            </a:r>
            <a:r>
              <a:rPr lang="en-US" sz="1400" kern="1200" dirty="0" err="1" smtClean="0">
                <a:solidFill>
                  <a:srgbClr val="080604"/>
                </a:solidFill>
              </a:rPr>
              <a:t>Noemie</a:t>
            </a:r>
            <a:r>
              <a:rPr lang="en-US" sz="1400" kern="1200" dirty="0" smtClean="0">
                <a:solidFill>
                  <a:srgbClr val="080604"/>
                </a:solidFill>
              </a:rPr>
              <a:t> </a:t>
            </a:r>
            <a:r>
              <a:rPr lang="en-US" sz="1400" kern="1200" dirty="0" err="1" smtClean="0">
                <a:solidFill>
                  <a:srgbClr val="080604"/>
                </a:solidFill>
              </a:rPr>
              <a:t>Koller</a:t>
            </a:r>
            <a:r>
              <a:rPr lang="en-US" sz="1400" kern="1200" dirty="0" smtClean="0">
                <a:solidFill>
                  <a:srgbClr val="080604"/>
                </a:solidFill>
              </a:rPr>
              <a:t>, Chair)</a:t>
            </a:r>
            <a:endParaRPr lang="en-US" sz="1400" kern="1200" dirty="0">
              <a:solidFill>
                <a:srgbClr val="080604"/>
              </a:solidFill>
            </a:endParaRPr>
          </a:p>
        </p:txBody>
      </p:sp>
      <p:sp>
        <p:nvSpPr>
          <p:cNvPr id="12" name="Oval 11"/>
          <p:cNvSpPr/>
          <p:nvPr/>
        </p:nvSpPr>
        <p:spPr>
          <a:xfrm>
            <a:off x="2613279" y="3536813"/>
            <a:ext cx="254279" cy="25427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reeform 12"/>
          <p:cNvSpPr/>
          <p:nvPr/>
        </p:nvSpPr>
        <p:spPr>
          <a:xfrm>
            <a:off x="2800610" y="3973924"/>
            <a:ext cx="1616632" cy="1283562"/>
          </a:xfrm>
          <a:custGeom>
            <a:avLst/>
            <a:gdLst>
              <a:gd name="connsiteX0" fmla="*/ 0 w 1616632"/>
              <a:gd name="connsiteY0" fmla="*/ 0 h 1283562"/>
              <a:gd name="connsiteX1" fmla="*/ 1616632 w 1616632"/>
              <a:gd name="connsiteY1" fmla="*/ 0 h 1283562"/>
              <a:gd name="connsiteX2" fmla="*/ 1616632 w 1616632"/>
              <a:gd name="connsiteY2" fmla="*/ 1283562 h 1283562"/>
              <a:gd name="connsiteX3" fmla="*/ 0 w 1616632"/>
              <a:gd name="connsiteY3" fmla="*/ 1283562 h 1283562"/>
              <a:gd name="connsiteX4" fmla="*/ 0 w 1616632"/>
              <a:gd name="connsiteY4" fmla="*/ 0 h 128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632" h="1283562">
                <a:moveTo>
                  <a:pt x="0" y="0"/>
                </a:moveTo>
                <a:lnTo>
                  <a:pt x="1616632" y="0"/>
                </a:lnTo>
                <a:lnTo>
                  <a:pt x="1616632" y="1283562"/>
                </a:lnTo>
                <a:lnTo>
                  <a:pt x="0" y="12835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4737" tIns="0" rIns="0" bIns="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solidFill>
              </a:rPr>
              <a:t>FAS Committee on Increasing Faculty Diversity</a:t>
            </a:r>
          </a:p>
          <a:p>
            <a:pPr lvl="0" algn="l" defTabSz="800100">
              <a:lnSpc>
                <a:spcPct val="90000"/>
              </a:lnSpc>
              <a:spcBef>
                <a:spcPct val="0"/>
              </a:spcBef>
              <a:spcAft>
                <a:spcPct val="35000"/>
              </a:spcAft>
            </a:pPr>
            <a:r>
              <a:rPr lang="en-US" sz="1400" kern="1200" dirty="0" smtClean="0">
                <a:solidFill>
                  <a:schemeClr val="tx2"/>
                </a:solidFill>
              </a:rPr>
              <a:t>(Mary Hartman, Chair)</a:t>
            </a:r>
          </a:p>
        </p:txBody>
      </p:sp>
      <p:sp>
        <p:nvSpPr>
          <p:cNvPr id="14" name="Oval 13"/>
          <p:cNvSpPr/>
          <p:nvPr/>
        </p:nvSpPr>
        <p:spPr>
          <a:xfrm>
            <a:off x="4565177" y="2834130"/>
            <a:ext cx="351663" cy="35166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4477010" y="3400816"/>
            <a:ext cx="1444757" cy="2168434"/>
          </a:xfrm>
          <a:custGeom>
            <a:avLst/>
            <a:gdLst>
              <a:gd name="connsiteX0" fmla="*/ 0 w 1444757"/>
              <a:gd name="connsiteY0" fmla="*/ 0 h 1213498"/>
              <a:gd name="connsiteX1" fmla="*/ 1444757 w 1444757"/>
              <a:gd name="connsiteY1" fmla="*/ 0 h 1213498"/>
              <a:gd name="connsiteX2" fmla="*/ 1444757 w 1444757"/>
              <a:gd name="connsiteY2" fmla="*/ 1213498 h 1213498"/>
              <a:gd name="connsiteX3" fmla="*/ 0 w 1444757"/>
              <a:gd name="connsiteY3" fmla="*/ 1213498 h 1213498"/>
              <a:gd name="connsiteX4" fmla="*/ 0 w 1444757"/>
              <a:gd name="connsiteY4" fmla="*/ 0 h 121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757" h="1213498">
                <a:moveTo>
                  <a:pt x="0" y="0"/>
                </a:moveTo>
                <a:lnTo>
                  <a:pt x="1444757" y="0"/>
                </a:lnTo>
                <a:lnTo>
                  <a:pt x="1444757" y="1213498"/>
                </a:lnTo>
                <a:lnTo>
                  <a:pt x="0" y="1213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6339" tIns="0" rIns="0" bIns="0" numCol="1" spcCol="1270" anchor="t" anchorCtr="0">
            <a:noAutofit/>
          </a:bodyPr>
          <a:lstStyle/>
          <a:p>
            <a:pPr lvl="0" algn="l" defTabSz="800100">
              <a:lnSpc>
                <a:spcPct val="90000"/>
              </a:lnSpc>
              <a:spcBef>
                <a:spcPct val="0"/>
              </a:spcBef>
              <a:spcAft>
                <a:spcPct val="35000"/>
              </a:spcAft>
            </a:pPr>
            <a:r>
              <a:rPr lang="en-US" sz="1800" kern="1200" dirty="0" smtClean="0">
                <a:solidFill>
                  <a:schemeClr val="tx2"/>
                </a:solidFill>
              </a:rPr>
              <a:t>Reaffirming Action</a:t>
            </a:r>
          </a:p>
          <a:p>
            <a:pPr lvl="0" algn="l" defTabSz="800100">
              <a:lnSpc>
                <a:spcPct val="90000"/>
              </a:lnSpc>
              <a:spcBef>
                <a:spcPct val="0"/>
              </a:spcBef>
              <a:spcAft>
                <a:spcPct val="35000"/>
              </a:spcAft>
            </a:pPr>
            <a:r>
              <a:rPr lang="en-US" sz="1800" kern="1200" dirty="0" smtClean="0">
                <a:solidFill>
                  <a:schemeClr val="tx2"/>
                </a:solidFill>
              </a:rPr>
              <a:t>Ford Foundation grant</a:t>
            </a:r>
          </a:p>
          <a:p>
            <a:pPr lvl="0" algn="l" defTabSz="800100">
              <a:lnSpc>
                <a:spcPct val="90000"/>
              </a:lnSpc>
              <a:spcBef>
                <a:spcPct val="0"/>
              </a:spcBef>
              <a:spcAft>
                <a:spcPct val="35000"/>
              </a:spcAft>
            </a:pPr>
            <a:r>
              <a:rPr lang="en-US" sz="1400" kern="1200" dirty="0" smtClean="0">
                <a:solidFill>
                  <a:schemeClr val="tx2"/>
                </a:solidFill>
              </a:rPr>
              <a:t>(PIs: Mary Hartman and Cheryl Wall)</a:t>
            </a:r>
          </a:p>
        </p:txBody>
      </p:sp>
      <p:graphicFrame>
        <p:nvGraphicFramePr>
          <p:cNvPr id="7" name="Diagram 6"/>
          <p:cNvGraphicFramePr/>
          <p:nvPr>
            <p:extLst>
              <p:ext uri="{D42A27DB-BD31-4B8C-83A1-F6EECF244321}">
                <p14:modId xmlns:p14="http://schemas.microsoft.com/office/powerpoint/2010/main" val="2090814232"/>
              </p:ext>
            </p:extLst>
          </p:nvPr>
        </p:nvGraphicFramePr>
        <p:xfrm>
          <a:off x="6382008" y="1648216"/>
          <a:ext cx="2209801" cy="22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nsf1.jpg"/>
          <p:cNvPicPr>
            <a:picLocks noChangeAspect="1"/>
          </p:cNvPicPr>
          <p:nvPr/>
        </p:nvPicPr>
        <p:blipFill>
          <a:blip r:embed="rId8" cstate="print"/>
          <a:stretch>
            <a:fillRect/>
          </a:stretch>
        </p:blipFill>
        <p:spPr>
          <a:xfrm>
            <a:off x="7525010" y="2867416"/>
            <a:ext cx="762000" cy="76659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438410" y="5436701"/>
            <a:ext cx="639919" cy="338554"/>
          </a:xfrm>
          <a:prstGeom prst="rect">
            <a:avLst/>
          </a:prstGeom>
          <a:noFill/>
        </p:spPr>
        <p:txBody>
          <a:bodyPr wrap="none" rtlCol="0">
            <a:spAutoFit/>
          </a:bodyPr>
          <a:lstStyle/>
          <a:p>
            <a:r>
              <a:rPr lang="en-US" sz="1600" dirty="0" smtClean="0">
                <a:solidFill>
                  <a:srgbClr val="080604"/>
                </a:solidFill>
              </a:rPr>
              <a:t>1999</a:t>
            </a:r>
            <a:endParaRPr lang="en-US" sz="1600" dirty="0">
              <a:solidFill>
                <a:srgbClr val="080604"/>
              </a:solidFill>
            </a:endParaRPr>
          </a:p>
        </p:txBody>
      </p:sp>
    </p:spTree>
    <p:extLst>
      <p:ext uri="{BB962C8B-B14F-4D97-AF65-F5344CB8AC3E}">
        <p14:creationId xmlns:p14="http://schemas.microsoft.com/office/powerpoint/2010/main" val="39240113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633045"/>
            <a:ext cx="6248400" cy="984739"/>
          </a:xfrm>
        </p:spPr>
        <p:txBody>
          <a:bodyPr/>
          <a:lstStyle/>
          <a:p>
            <a:pPr algn="ctr"/>
            <a:r>
              <a:rPr lang="en-US" sz="3200" dirty="0" smtClean="0"/>
              <a:t>Mixed Methods </a:t>
            </a:r>
            <a:r>
              <a:rPr lang="en-US" sz="3200" dirty="0"/>
              <a:t>R</a:t>
            </a:r>
            <a:r>
              <a:rPr lang="en-US" sz="3200" dirty="0" smtClean="0"/>
              <a:t>esearch:  </a:t>
            </a:r>
            <a:br>
              <a:rPr lang="en-US" sz="3200" dirty="0" smtClean="0"/>
            </a:br>
            <a:r>
              <a:rPr lang="en-US" sz="3200" dirty="0" smtClean="0"/>
              <a:t>Brokering for Institutional Change</a:t>
            </a:r>
            <a:endParaRPr lang="en-US" sz="3200" dirty="0"/>
          </a:p>
        </p:txBody>
      </p:sp>
      <p:graphicFrame>
        <p:nvGraphicFramePr>
          <p:cNvPr id="4" name="Content Placeholder 3"/>
          <p:cNvGraphicFramePr>
            <a:graphicFrameLocks/>
          </p:cNvGraphicFramePr>
          <p:nvPr>
            <p:extLst>
              <p:ext uri="{D42A27DB-BD31-4B8C-83A1-F6EECF244321}">
                <p14:modId xmlns:p14="http://schemas.microsoft.com/office/powerpoint/2010/main" val="25238050"/>
              </p:ext>
            </p:extLst>
          </p:nvPr>
        </p:nvGraphicFramePr>
        <p:xfrm>
          <a:off x="367907" y="1799076"/>
          <a:ext cx="8438606"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20159" y="6116015"/>
            <a:ext cx="8334102" cy="510778"/>
          </a:xfrm>
          <a:prstGeom prst="flowChartAlternateProcess">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dirty="0" smtClean="0">
                <a:solidFill>
                  <a:schemeClr val="bg1"/>
                </a:solidFill>
              </a:rPr>
              <a:t>Evaluating RU FAIR activities:  Assessing progress</a:t>
            </a:r>
            <a:endParaRPr lang="en-US" sz="2400" dirty="0">
              <a:solidFill>
                <a:schemeClr val="bg1"/>
              </a:solidFill>
            </a:endParaRPr>
          </a:p>
        </p:txBody>
      </p:sp>
    </p:spTree>
    <p:extLst>
      <p:ext uri="{BB962C8B-B14F-4D97-AF65-F5344CB8AC3E}">
        <p14:creationId xmlns:p14="http://schemas.microsoft.com/office/powerpoint/2010/main" val="23883179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Challenges and Successes</a:t>
            </a:r>
            <a:endParaRPr lang="en-US" dirty="0"/>
          </a:p>
        </p:txBody>
      </p:sp>
      <p:sp>
        <p:nvSpPr>
          <p:cNvPr id="6" name="Rounded Rectangle 5"/>
          <p:cNvSpPr/>
          <p:nvPr/>
        </p:nvSpPr>
        <p:spPr>
          <a:xfrm>
            <a:off x="381000" y="1959457"/>
            <a:ext cx="8412480" cy="1121367"/>
          </a:xfrm>
          <a:prstGeom prst="roundRect">
            <a:avLst/>
          </a:prstGeom>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8708" tIns="374904" rIns="638708"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solidFill>
                  <a:schemeClr val="tx2"/>
                </a:solidFill>
              </a:rPr>
              <a:t>“</a:t>
            </a:r>
            <a:r>
              <a:rPr lang="en-US" sz="1800" kern="1200" dirty="0" smtClean="0">
                <a:solidFill>
                  <a:srgbClr val="000000"/>
                </a:solidFill>
              </a:rPr>
              <a:t>1997 issue”</a:t>
            </a:r>
            <a:endParaRPr lang="en-US" sz="1800" kern="1200" dirty="0">
              <a:solidFill>
                <a:srgbClr val="000000"/>
              </a:solidFill>
            </a:endParaRPr>
          </a:p>
          <a:p>
            <a:pPr marL="171450" lvl="1" indent="-171450" algn="l" defTabSz="800100" rtl="0">
              <a:lnSpc>
                <a:spcPct val="90000"/>
              </a:lnSpc>
              <a:spcBef>
                <a:spcPct val="0"/>
              </a:spcBef>
              <a:spcAft>
                <a:spcPct val="15000"/>
              </a:spcAft>
              <a:buChar char="••"/>
            </a:pPr>
            <a:r>
              <a:rPr lang="en-US" sz="1800" kern="1200" dirty="0" smtClean="0">
                <a:solidFill>
                  <a:srgbClr val="000000"/>
                </a:solidFill>
              </a:rPr>
              <a:t>Earnings measures: pay rate and beyond</a:t>
            </a:r>
          </a:p>
        </p:txBody>
      </p:sp>
      <p:sp>
        <p:nvSpPr>
          <p:cNvPr id="7" name="Freeform 6"/>
          <p:cNvSpPr/>
          <p:nvPr/>
        </p:nvSpPr>
        <p:spPr>
          <a:xfrm>
            <a:off x="792479" y="1693778"/>
            <a:ext cx="5760720" cy="531360"/>
          </a:xfrm>
          <a:custGeom>
            <a:avLst/>
            <a:gdLst>
              <a:gd name="connsiteX0" fmla="*/ 0 w 5760720"/>
              <a:gd name="connsiteY0" fmla="*/ 88562 h 531360"/>
              <a:gd name="connsiteX1" fmla="*/ 25939 w 5760720"/>
              <a:gd name="connsiteY1" fmla="*/ 25939 h 531360"/>
              <a:gd name="connsiteX2" fmla="*/ 88562 w 5760720"/>
              <a:gd name="connsiteY2" fmla="*/ 0 h 531360"/>
              <a:gd name="connsiteX3" fmla="*/ 5672158 w 5760720"/>
              <a:gd name="connsiteY3" fmla="*/ 0 h 531360"/>
              <a:gd name="connsiteX4" fmla="*/ 5734781 w 5760720"/>
              <a:gd name="connsiteY4" fmla="*/ 25939 h 531360"/>
              <a:gd name="connsiteX5" fmla="*/ 5760720 w 5760720"/>
              <a:gd name="connsiteY5" fmla="*/ 88562 h 531360"/>
              <a:gd name="connsiteX6" fmla="*/ 5760720 w 5760720"/>
              <a:gd name="connsiteY6" fmla="*/ 442798 h 531360"/>
              <a:gd name="connsiteX7" fmla="*/ 5734781 w 5760720"/>
              <a:gd name="connsiteY7" fmla="*/ 505421 h 531360"/>
              <a:gd name="connsiteX8" fmla="*/ 5672158 w 5760720"/>
              <a:gd name="connsiteY8" fmla="*/ 531360 h 531360"/>
              <a:gd name="connsiteX9" fmla="*/ 88562 w 5760720"/>
              <a:gd name="connsiteY9" fmla="*/ 531360 h 531360"/>
              <a:gd name="connsiteX10" fmla="*/ 25939 w 5760720"/>
              <a:gd name="connsiteY10" fmla="*/ 505421 h 531360"/>
              <a:gd name="connsiteX11" fmla="*/ 0 w 5760720"/>
              <a:gd name="connsiteY11" fmla="*/ 442798 h 531360"/>
              <a:gd name="connsiteX12" fmla="*/ 0 w 5760720"/>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0720" h="531360">
                <a:moveTo>
                  <a:pt x="0" y="88562"/>
                </a:moveTo>
                <a:cubicBezTo>
                  <a:pt x="0" y="65074"/>
                  <a:pt x="9331" y="42548"/>
                  <a:pt x="25939" y="25939"/>
                </a:cubicBezTo>
                <a:cubicBezTo>
                  <a:pt x="42548" y="9330"/>
                  <a:pt x="65074" y="0"/>
                  <a:pt x="88562" y="0"/>
                </a:cubicBezTo>
                <a:lnTo>
                  <a:pt x="5672158" y="0"/>
                </a:lnTo>
                <a:cubicBezTo>
                  <a:pt x="5695646" y="0"/>
                  <a:pt x="5718172" y="9331"/>
                  <a:pt x="5734781" y="25939"/>
                </a:cubicBezTo>
                <a:cubicBezTo>
                  <a:pt x="5751390" y="42548"/>
                  <a:pt x="5760720" y="65074"/>
                  <a:pt x="5760720" y="88562"/>
                </a:cubicBezTo>
                <a:lnTo>
                  <a:pt x="5760720" y="442798"/>
                </a:lnTo>
                <a:cubicBezTo>
                  <a:pt x="5760720" y="466286"/>
                  <a:pt x="5751389" y="488812"/>
                  <a:pt x="5734781" y="505421"/>
                </a:cubicBezTo>
                <a:cubicBezTo>
                  <a:pt x="5718172" y="522030"/>
                  <a:pt x="5695646" y="531360"/>
                  <a:pt x="5672158" y="531360"/>
                </a:cubicBezTo>
                <a:lnTo>
                  <a:pt x="88562" y="531360"/>
                </a:lnTo>
                <a:cubicBezTo>
                  <a:pt x="65074" y="531360"/>
                  <a:pt x="42548" y="522029"/>
                  <a:pt x="25939" y="505421"/>
                </a:cubicBezTo>
                <a:cubicBezTo>
                  <a:pt x="9330" y="488812"/>
                  <a:pt x="0" y="466286"/>
                  <a:pt x="0" y="442798"/>
                </a:cubicBezTo>
                <a:lnTo>
                  <a:pt x="0" y="88562"/>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681" tIns="25939" rIns="243681" bIns="25939" numCol="1" spcCol="1270" anchor="ctr" anchorCtr="0">
            <a:noAutofit/>
          </a:bodyPr>
          <a:lstStyle/>
          <a:p>
            <a:pPr lvl="0" algn="l" defTabSz="800100" rtl="0">
              <a:lnSpc>
                <a:spcPct val="90000"/>
              </a:lnSpc>
              <a:spcBef>
                <a:spcPct val="0"/>
              </a:spcBef>
              <a:spcAft>
                <a:spcPct val="35000"/>
              </a:spcAft>
            </a:pPr>
            <a:r>
              <a:rPr lang="en-US" sz="1800" kern="1200" dirty="0" smtClean="0"/>
              <a:t>Challenges</a:t>
            </a:r>
            <a:endParaRPr lang="en-US" sz="1800" kern="1200" dirty="0"/>
          </a:p>
        </p:txBody>
      </p:sp>
      <p:sp>
        <p:nvSpPr>
          <p:cNvPr id="8" name="Rounded Rectangle 7"/>
          <p:cNvSpPr/>
          <p:nvPr/>
        </p:nvSpPr>
        <p:spPr>
          <a:xfrm>
            <a:off x="380999" y="3483617"/>
            <a:ext cx="8412480" cy="1454146"/>
          </a:xfrm>
          <a:prstGeom prst="roundRect">
            <a:avLst/>
          </a:prstGeom>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8708" tIns="374904" rIns="638708"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solidFill>
                  <a:srgbClr val="000000"/>
                </a:solidFill>
              </a:rPr>
              <a:t>Data warehouse</a:t>
            </a:r>
            <a:endParaRPr lang="en-US" sz="1800" kern="1200" dirty="0">
              <a:solidFill>
                <a:srgbClr val="000000"/>
              </a:solidFill>
            </a:endParaRPr>
          </a:p>
          <a:p>
            <a:pPr marL="171450" lvl="1" indent="-171450" algn="l" defTabSz="800100" rtl="0">
              <a:lnSpc>
                <a:spcPct val="90000"/>
              </a:lnSpc>
              <a:spcBef>
                <a:spcPct val="0"/>
              </a:spcBef>
              <a:spcAft>
                <a:spcPct val="15000"/>
              </a:spcAft>
              <a:buChar char="••"/>
            </a:pPr>
            <a:r>
              <a:rPr lang="en-US" sz="1800" kern="1200" dirty="0" smtClean="0">
                <a:solidFill>
                  <a:srgbClr val="000000"/>
                </a:solidFill>
              </a:rPr>
              <a:t>University partnerships via ad hoc committee</a:t>
            </a:r>
            <a:endParaRPr lang="en-US" sz="1800" kern="1200" dirty="0">
              <a:solidFill>
                <a:srgbClr val="000000"/>
              </a:solidFill>
            </a:endParaRPr>
          </a:p>
          <a:p>
            <a:pPr marL="171450" lvl="1" indent="-171450" algn="l" defTabSz="800100" rtl="0">
              <a:lnSpc>
                <a:spcPct val="90000"/>
              </a:lnSpc>
              <a:spcBef>
                <a:spcPct val="0"/>
              </a:spcBef>
              <a:spcAft>
                <a:spcPct val="15000"/>
              </a:spcAft>
              <a:buChar char="••"/>
            </a:pPr>
            <a:r>
              <a:rPr lang="en-US" sz="1800" kern="1200" dirty="0" smtClean="0">
                <a:solidFill>
                  <a:srgbClr val="000000"/>
                </a:solidFill>
              </a:rPr>
              <a:t>Integrating new Human Resources system (RIAS) (January  2011)  </a:t>
            </a:r>
            <a:endParaRPr lang="en-US" sz="1800" kern="1200" dirty="0">
              <a:solidFill>
                <a:srgbClr val="000000"/>
              </a:solidFill>
            </a:endParaRPr>
          </a:p>
        </p:txBody>
      </p:sp>
      <p:sp>
        <p:nvSpPr>
          <p:cNvPr id="9" name="Freeform 8"/>
          <p:cNvSpPr/>
          <p:nvPr/>
        </p:nvSpPr>
        <p:spPr>
          <a:xfrm>
            <a:off x="792479" y="3217938"/>
            <a:ext cx="5760720" cy="531360"/>
          </a:xfrm>
          <a:custGeom>
            <a:avLst/>
            <a:gdLst>
              <a:gd name="connsiteX0" fmla="*/ 0 w 5760720"/>
              <a:gd name="connsiteY0" fmla="*/ 88562 h 531360"/>
              <a:gd name="connsiteX1" fmla="*/ 25939 w 5760720"/>
              <a:gd name="connsiteY1" fmla="*/ 25939 h 531360"/>
              <a:gd name="connsiteX2" fmla="*/ 88562 w 5760720"/>
              <a:gd name="connsiteY2" fmla="*/ 0 h 531360"/>
              <a:gd name="connsiteX3" fmla="*/ 5672158 w 5760720"/>
              <a:gd name="connsiteY3" fmla="*/ 0 h 531360"/>
              <a:gd name="connsiteX4" fmla="*/ 5734781 w 5760720"/>
              <a:gd name="connsiteY4" fmla="*/ 25939 h 531360"/>
              <a:gd name="connsiteX5" fmla="*/ 5760720 w 5760720"/>
              <a:gd name="connsiteY5" fmla="*/ 88562 h 531360"/>
              <a:gd name="connsiteX6" fmla="*/ 5760720 w 5760720"/>
              <a:gd name="connsiteY6" fmla="*/ 442798 h 531360"/>
              <a:gd name="connsiteX7" fmla="*/ 5734781 w 5760720"/>
              <a:gd name="connsiteY7" fmla="*/ 505421 h 531360"/>
              <a:gd name="connsiteX8" fmla="*/ 5672158 w 5760720"/>
              <a:gd name="connsiteY8" fmla="*/ 531360 h 531360"/>
              <a:gd name="connsiteX9" fmla="*/ 88562 w 5760720"/>
              <a:gd name="connsiteY9" fmla="*/ 531360 h 531360"/>
              <a:gd name="connsiteX10" fmla="*/ 25939 w 5760720"/>
              <a:gd name="connsiteY10" fmla="*/ 505421 h 531360"/>
              <a:gd name="connsiteX11" fmla="*/ 0 w 5760720"/>
              <a:gd name="connsiteY11" fmla="*/ 442798 h 531360"/>
              <a:gd name="connsiteX12" fmla="*/ 0 w 5760720"/>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0720" h="531360">
                <a:moveTo>
                  <a:pt x="0" y="88562"/>
                </a:moveTo>
                <a:cubicBezTo>
                  <a:pt x="0" y="65074"/>
                  <a:pt x="9331" y="42548"/>
                  <a:pt x="25939" y="25939"/>
                </a:cubicBezTo>
                <a:cubicBezTo>
                  <a:pt x="42548" y="9330"/>
                  <a:pt x="65074" y="0"/>
                  <a:pt x="88562" y="0"/>
                </a:cubicBezTo>
                <a:lnTo>
                  <a:pt x="5672158" y="0"/>
                </a:lnTo>
                <a:cubicBezTo>
                  <a:pt x="5695646" y="0"/>
                  <a:pt x="5718172" y="9331"/>
                  <a:pt x="5734781" y="25939"/>
                </a:cubicBezTo>
                <a:cubicBezTo>
                  <a:pt x="5751390" y="42548"/>
                  <a:pt x="5760720" y="65074"/>
                  <a:pt x="5760720" y="88562"/>
                </a:cubicBezTo>
                <a:lnTo>
                  <a:pt x="5760720" y="442798"/>
                </a:lnTo>
                <a:cubicBezTo>
                  <a:pt x="5760720" y="466286"/>
                  <a:pt x="5751389" y="488812"/>
                  <a:pt x="5734781" y="505421"/>
                </a:cubicBezTo>
                <a:cubicBezTo>
                  <a:pt x="5718172" y="522030"/>
                  <a:pt x="5695646" y="531360"/>
                  <a:pt x="5672158" y="531360"/>
                </a:cubicBezTo>
                <a:lnTo>
                  <a:pt x="88562" y="531360"/>
                </a:lnTo>
                <a:cubicBezTo>
                  <a:pt x="65074" y="531360"/>
                  <a:pt x="42548" y="522029"/>
                  <a:pt x="25939" y="505421"/>
                </a:cubicBezTo>
                <a:cubicBezTo>
                  <a:pt x="9330" y="488812"/>
                  <a:pt x="0" y="466286"/>
                  <a:pt x="0" y="442798"/>
                </a:cubicBezTo>
                <a:lnTo>
                  <a:pt x="0" y="88562"/>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681" tIns="25939" rIns="243681" bIns="25939" numCol="1" spcCol="1270" anchor="ctr" anchorCtr="0">
            <a:noAutofit/>
          </a:bodyPr>
          <a:lstStyle/>
          <a:p>
            <a:pPr lvl="0" algn="l" defTabSz="800100" rtl="0">
              <a:lnSpc>
                <a:spcPct val="90000"/>
              </a:lnSpc>
              <a:spcBef>
                <a:spcPct val="0"/>
              </a:spcBef>
              <a:spcAft>
                <a:spcPct val="35000"/>
              </a:spcAft>
            </a:pPr>
            <a:r>
              <a:rPr lang="en-US" sz="1800" kern="1200" dirty="0" smtClean="0"/>
              <a:t>Successes to Date</a:t>
            </a:r>
            <a:endParaRPr lang="en-US" sz="1800" kern="1200" dirty="0"/>
          </a:p>
        </p:txBody>
      </p:sp>
      <p:sp>
        <p:nvSpPr>
          <p:cNvPr id="10" name="Rounded Rectangle 9"/>
          <p:cNvSpPr/>
          <p:nvPr/>
        </p:nvSpPr>
        <p:spPr>
          <a:xfrm>
            <a:off x="380999" y="5331658"/>
            <a:ext cx="8412480" cy="1167616"/>
          </a:xfrm>
          <a:prstGeom prst="roundRect">
            <a:avLst/>
          </a:prstGeom>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8708" tIns="374904" rIns="638708"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smtClean="0">
                <a:solidFill>
                  <a:schemeClr val="tx2"/>
                </a:solidFill>
              </a:rPr>
              <a:t>Career trajectory study (analyzing cohorts)</a:t>
            </a:r>
            <a:endParaRPr lang="en-US" sz="1800" kern="1200" dirty="0">
              <a:solidFill>
                <a:schemeClr val="tx2"/>
              </a:solidFill>
            </a:endParaRPr>
          </a:p>
          <a:p>
            <a:pPr marL="171450" lvl="1" indent="-171450" algn="l" defTabSz="800100" rtl="0">
              <a:lnSpc>
                <a:spcPct val="90000"/>
              </a:lnSpc>
              <a:spcBef>
                <a:spcPct val="0"/>
              </a:spcBef>
              <a:spcAft>
                <a:spcPct val="15000"/>
              </a:spcAft>
              <a:buChar char="••"/>
            </a:pPr>
            <a:r>
              <a:rPr lang="en-US" sz="1800" kern="1200" dirty="0" smtClean="0">
                <a:solidFill>
                  <a:schemeClr val="tx2"/>
                </a:solidFill>
              </a:rPr>
              <a:t>Multivariate earnings study (moving beyond descriptive analysis)</a:t>
            </a:r>
            <a:endParaRPr lang="en-US" sz="1800" kern="1200" dirty="0">
              <a:solidFill>
                <a:schemeClr val="tx2"/>
              </a:solidFill>
            </a:endParaRPr>
          </a:p>
        </p:txBody>
      </p:sp>
      <p:sp>
        <p:nvSpPr>
          <p:cNvPr id="11" name="Freeform 10"/>
          <p:cNvSpPr/>
          <p:nvPr/>
        </p:nvSpPr>
        <p:spPr>
          <a:xfrm>
            <a:off x="792479" y="5039666"/>
            <a:ext cx="5760720" cy="531360"/>
          </a:xfrm>
          <a:custGeom>
            <a:avLst/>
            <a:gdLst>
              <a:gd name="connsiteX0" fmla="*/ 0 w 5760720"/>
              <a:gd name="connsiteY0" fmla="*/ 88562 h 531360"/>
              <a:gd name="connsiteX1" fmla="*/ 25939 w 5760720"/>
              <a:gd name="connsiteY1" fmla="*/ 25939 h 531360"/>
              <a:gd name="connsiteX2" fmla="*/ 88562 w 5760720"/>
              <a:gd name="connsiteY2" fmla="*/ 0 h 531360"/>
              <a:gd name="connsiteX3" fmla="*/ 5672158 w 5760720"/>
              <a:gd name="connsiteY3" fmla="*/ 0 h 531360"/>
              <a:gd name="connsiteX4" fmla="*/ 5734781 w 5760720"/>
              <a:gd name="connsiteY4" fmla="*/ 25939 h 531360"/>
              <a:gd name="connsiteX5" fmla="*/ 5760720 w 5760720"/>
              <a:gd name="connsiteY5" fmla="*/ 88562 h 531360"/>
              <a:gd name="connsiteX6" fmla="*/ 5760720 w 5760720"/>
              <a:gd name="connsiteY6" fmla="*/ 442798 h 531360"/>
              <a:gd name="connsiteX7" fmla="*/ 5734781 w 5760720"/>
              <a:gd name="connsiteY7" fmla="*/ 505421 h 531360"/>
              <a:gd name="connsiteX8" fmla="*/ 5672158 w 5760720"/>
              <a:gd name="connsiteY8" fmla="*/ 531360 h 531360"/>
              <a:gd name="connsiteX9" fmla="*/ 88562 w 5760720"/>
              <a:gd name="connsiteY9" fmla="*/ 531360 h 531360"/>
              <a:gd name="connsiteX10" fmla="*/ 25939 w 5760720"/>
              <a:gd name="connsiteY10" fmla="*/ 505421 h 531360"/>
              <a:gd name="connsiteX11" fmla="*/ 0 w 5760720"/>
              <a:gd name="connsiteY11" fmla="*/ 442798 h 531360"/>
              <a:gd name="connsiteX12" fmla="*/ 0 w 5760720"/>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0720" h="531360">
                <a:moveTo>
                  <a:pt x="0" y="88562"/>
                </a:moveTo>
                <a:cubicBezTo>
                  <a:pt x="0" y="65074"/>
                  <a:pt x="9331" y="42548"/>
                  <a:pt x="25939" y="25939"/>
                </a:cubicBezTo>
                <a:cubicBezTo>
                  <a:pt x="42548" y="9330"/>
                  <a:pt x="65074" y="0"/>
                  <a:pt x="88562" y="0"/>
                </a:cubicBezTo>
                <a:lnTo>
                  <a:pt x="5672158" y="0"/>
                </a:lnTo>
                <a:cubicBezTo>
                  <a:pt x="5695646" y="0"/>
                  <a:pt x="5718172" y="9331"/>
                  <a:pt x="5734781" y="25939"/>
                </a:cubicBezTo>
                <a:cubicBezTo>
                  <a:pt x="5751390" y="42548"/>
                  <a:pt x="5760720" y="65074"/>
                  <a:pt x="5760720" y="88562"/>
                </a:cubicBezTo>
                <a:lnTo>
                  <a:pt x="5760720" y="442798"/>
                </a:lnTo>
                <a:cubicBezTo>
                  <a:pt x="5760720" y="466286"/>
                  <a:pt x="5751389" y="488812"/>
                  <a:pt x="5734781" y="505421"/>
                </a:cubicBezTo>
                <a:cubicBezTo>
                  <a:pt x="5718172" y="522030"/>
                  <a:pt x="5695646" y="531360"/>
                  <a:pt x="5672158" y="531360"/>
                </a:cubicBezTo>
                <a:lnTo>
                  <a:pt x="88562" y="531360"/>
                </a:lnTo>
                <a:cubicBezTo>
                  <a:pt x="65074" y="531360"/>
                  <a:pt x="42548" y="522029"/>
                  <a:pt x="25939" y="505421"/>
                </a:cubicBezTo>
                <a:cubicBezTo>
                  <a:pt x="9330" y="488812"/>
                  <a:pt x="0" y="466286"/>
                  <a:pt x="0" y="442798"/>
                </a:cubicBezTo>
                <a:lnTo>
                  <a:pt x="0" y="88562"/>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681" tIns="25939" rIns="243681" bIns="25939" numCol="1" spcCol="1270" anchor="ctr" anchorCtr="0">
            <a:noAutofit/>
          </a:bodyPr>
          <a:lstStyle/>
          <a:p>
            <a:pPr lvl="0" algn="l" defTabSz="800100" rtl="0">
              <a:lnSpc>
                <a:spcPct val="90000"/>
              </a:lnSpc>
              <a:spcBef>
                <a:spcPct val="0"/>
              </a:spcBef>
              <a:spcAft>
                <a:spcPct val="35000"/>
              </a:spcAft>
            </a:pPr>
            <a:r>
              <a:rPr lang="en-US" sz="1800" kern="1200" dirty="0" smtClean="0"/>
              <a:t>Future Successes</a:t>
            </a:r>
            <a:endParaRPr lang="en-US" sz="1800" kern="1200" dirty="0"/>
          </a:p>
        </p:txBody>
      </p:sp>
    </p:spTree>
    <p:extLst>
      <p:ext uri="{BB962C8B-B14F-4D97-AF65-F5344CB8AC3E}">
        <p14:creationId xmlns:p14="http://schemas.microsoft.com/office/powerpoint/2010/main" val="33879953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850292"/>
            <a:ext cx="8229600" cy="1210627"/>
          </a:xfrm>
        </p:spPr>
        <p:txBody>
          <a:bodyPr/>
          <a:lstStyle/>
          <a:p>
            <a:pPr algn="ctr"/>
            <a:r>
              <a:rPr lang="en-US" sz="4000" dirty="0" smtClean="0">
                <a:solidFill>
                  <a:srgbClr val="080604"/>
                </a:solidFill>
              </a:rPr>
              <a:t>Meta-Initiative #1:</a:t>
            </a:r>
            <a:br>
              <a:rPr lang="en-US" sz="4000" dirty="0" smtClean="0">
                <a:solidFill>
                  <a:srgbClr val="080604"/>
                </a:solidFill>
              </a:rPr>
            </a:br>
            <a:r>
              <a:rPr lang="en-US" sz="4000" dirty="0" smtClean="0">
                <a:solidFill>
                  <a:srgbClr val="080604"/>
                </a:solidFill>
              </a:rPr>
              <a:t>Recruitment and Retention</a:t>
            </a:r>
            <a:endParaRPr lang="en-US" sz="4000" dirty="0">
              <a:solidFill>
                <a:srgbClr val="080604"/>
              </a:solidFill>
            </a:endParaRPr>
          </a:p>
        </p:txBody>
      </p:sp>
      <p:sp>
        <p:nvSpPr>
          <p:cNvPr id="3" name="Content Placeholder 2"/>
          <p:cNvSpPr>
            <a:spLocks noGrp="1"/>
          </p:cNvSpPr>
          <p:nvPr>
            <p:ph idx="1"/>
          </p:nvPr>
        </p:nvSpPr>
        <p:spPr>
          <a:xfrm>
            <a:off x="751561" y="3598244"/>
            <a:ext cx="5198301" cy="2993058"/>
          </a:xfrm>
        </p:spPr>
        <p:txBody>
          <a:bodyPr/>
          <a:lstStyle/>
          <a:p>
            <a:pPr>
              <a:buNone/>
            </a:pPr>
            <a:r>
              <a:rPr lang="en-US" dirty="0" smtClean="0">
                <a:solidFill>
                  <a:srgbClr val="080604"/>
                </a:solidFill>
              </a:rPr>
              <a:t>Doreen Valentine, PhD</a:t>
            </a:r>
          </a:p>
          <a:p>
            <a:pPr>
              <a:buNone/>
            </a:pPr>
            <a:r>
              <a:rPr lang="en-US" dirty="0" smtClean="0">
                <a:solidFill>
                  <a:srgbClr val="080604"/>
                </a:solidFill>
              </a:rPr>
              <a:t>Director of RU FAIR ADVANCE &amp;</a:t>
            </a:r>
          </a:p>
          <a:p>
            <a:pPr>
              <a:buNone/>
            </a:pPr>
            <a:r>
              <a:rPr lang="en-US" dirty="0" smtClean="0">
                <a:solidFill>
                  <a:srgbClr val="080604"/>
                </a:solidFill>
              </a:rPr>
              <a:t>Assistant Director in the Office for the Promotion of Women in Science, Engineering, and Mathematics</a:t>
            </a:r>
            <a:endParaRPr lang="en-US" dirty="0">
              <a:solidFill>
                <a:srgbClr val="080604"/>
              </a:solidFill>
            </a:endParaRPr>
          </a:p>
        </p:txBody>
      </p:sp>
      <p:pic>
        <p:nvPicPr>
          <p:cNvPr id="4" name="Picture 3" descr="Doreen headshot.PNG"/>
          <p:cNvPicPr>
            <a:picLocks noChangeAspect="1"/>
          </p:cNvPicPr>
          <p:nvPr/>
        </p:nvPicPr>
        <p:blipFill>
          <a:blip r:embed="rId2"/>
          <a:stretch>
            <a:fillRect/>
          </a:stretch>
        </p:blipFill>
        <p:spPr>
          <a:xfrm>
            <a:off x="6074344" y="3645479"/>
            <a:ext cx="2387744" cy="250628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37" y="739267"/>
            <a:ext cx="8229600" cy="852407"/>
          </a:xfrm>
        </p:spPr>
        <p:txBody>
          <a:bodyPr/>
          <a:lstStyle/>
          <a:p>
            <a:pPr algn="ctr"/>
            <a:r>
              <a:rPr lang="en-US" sz="3200" dirty="0" smtClean="0">
                <a:solidFill>
                  <a:srgbClr val="080604"/>
                </a:solidFill>
              </a:rPr>
              <a:t>Meta-Initiative #1: Recruitment &amp; Retention</a:t>
            </a:r>
            <a:endParaRPr lang="en-US" sz="3200" dirty="0">
              <a:solidFill>
                <a:srgbClr val="080604"/>
              </a:solidFill>
            </a:endParaRPr>
          </a:p>
        </p:txBody>
      </p:sp>
      <p:sp>
        <p:nvSpPr>
          <p:cNvPr id="4" name="Content Placeholder 3"/>
          <p:cNvSpPr>
            <a:spLocks noGrp="1"/>
          </p:cNvSpPr>
          <p:nvPr>
            <p:ph sz="half" idx="2"/>
          </p:nvPr>
        </p:nvSpPr>
        <p:spPr>
          <a:xfrm>
            <a:off x="487090" y="4208744"/>
            <a:ext cx="8152108" cy="1947797"/>
          </a:xfrm>
        </p:spPr>
        <p:txBody>
          <a:bodyPr/>
          <a:lstStyle/>
          <a:p>
            <a:pPr lvl="1">
              <a:buNone/>
            </a:pPr>
            <a:r>
              <a:rPr lang="en-US" sz="3600" dirty="0" smtClean="0">
                <a:solidFill>
                  <a:srgbClr val="080604"/>
                </a:solidFill>
              </a:rPr>
              <a:t>Professional development on best practices for faculty search committees (RU </a:t>
            </a:r>
            <a:r>
              <a:rPr lang="en-US" sz="3600" dirty="0" err="1" smtClean="0">
                <a:solidFill>
                  <a:srgbClr val="080604"/>
                </a:solidFill>
              </a:rPr>
              <a:t>InSTRIDE</a:t>
            </a:r>
            <a:r>
              <a:rPr lang="en-US" sz="3600" dirty="0" smtClean="0">
                <a:solidFill>
                  <a:srgbClr val="080604"/>
                </a:solidFill>
              </a:rPr>
              <a:t>)</a:t>
            </a:r>
          </a:p>
        </p:txBody>
      </p:sp>
      <p:sp>
        <p:nvSpPr>
          <p:cNvPr id="17" name="Rectangle 16"/>
          <p:cNvSpPr/>
          <p:nvPr/>
        </p:nvSpPr>
        <p:spPr>
          <a:xfrm>
            <a:off x="534249" y="1785993"/>
            <a:ext cx="8043621" cy="2062103"/>
          </a:xfrm>
          <a:prstGeom prst="rect">
            <a:avLst/>
          </a:prstGeom>
          <a:ln>
            <a:noFill/>
          </a:ln>
        </p:spPr>
        <p:txBody>
          <a:bodyPr wrap="square">
            <a:spAutoFit/>
          </a:bodyPr>
          <a:lstStyle/>
          <a:p>
            <a:pPr indent="0">
              <a:buNone/>
            </a:pPr>
            <a:r>
              <a:rPr lang="en-US" sz="3200" i="1" dirty="0" smtClean="0">
                <a:solidFill>
                  <a:schemeClr val="accent1"/>
                </a:solidFill>
              </a:rPr>
              <a:t>Develop a targeted strategy for increasing the number of women in general, and minority women in particular, on the SEM faculty of Rutgers University through…</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679270"/>
            <a:ext cx="8229600" cy="1541416"/>
          </a:xfrm>
        </p:spPr>
        <p:txBody>
          <a:bodyPr/>
          <a:lstStyle/>
          <a:p>
            <a:pPr algn="ctr"/>
            <a:r>
              <a:rPr lang="en-US" sz="4000" dirty="0" smtClean="0">
                <a:solidFill>
                  <a:schemeClr val="accent1"/>
                </a:solidFill>
              </a:rPr>
              <a:t>RU </a:t>
            </a:r>
            <a:r>
              <a:rPr lang="en-US" sz="4000" dirty="0" err="1" smtClean="0">
                <a:solidFill>
                  <a:schemeClr val="accent1"/>
                </a:solidFill>
              </a:rPr>
              <a:t>InStride</a:t>
            </a:r>
            <a:r>
              <a:rPr lang="en-US" sz="3200" dirty="0" smtClean="0"/>
              <a:t/>
            </a:r>
            <a:br>
              <a:rPr lang="en-US" sz="3200" dirty="0" smtClean="0"/>
            </a:br>
            <a:r>
              <a:rPr lang="en-US" sz="3200" dirty="0" smtClean="0"/>
              <a:t>(</a:t>
            </a:r>
            <a:r>
              <a:rPr lang="en-US" sz="3200" u="sng" dirty="0" smtClean="0"/>
              <a:t>I</a:t>
            </a:r>
            <a:r>
              <a:rPr lang="en-US" sz="3200" dirty="0" smtClean="0"/>
              <a:t>nstitutionally </a:t>
            </a:r>
            <a:r>
              <a:rPr lang="en-US" sz="3200" u="sng" dirty="0" smtClean="0"/>
              <a:t>N</a:t>
            </a:r>
            <a:r>
              <a:rPr lang="en-US" sz="3200" dirty="0" smtClean="0"/>
              <a:t>ovel </a:t>
            </a:r>
            <a:r>
              <a:rPr lang="en-US" sz="3200" u="sng" dirty="0" smtClean="0"/>
              <a:t>S</a:t>
            </a:r>
            <a:r>
              <a:rPr lang="en-US" sz="3200" dirty="0" smtClean="0"/>
              <a:t>trategies and </a:t>
            </a:r>
            <a:r>
              <a:rPr lang="en-US" sz="3200" u="sng" dirty="0" smtClean="0"/>
              <a:t>T</a:t>
            </a:r>
            <a:r>
              <a:rPr lang="en-US" sz="3200" dirty="0" smtClean="0"/>
              <a:t>actics to </a:t>
            </a:r>
            <a:r>
              <a:rPr lang="en-US" sz="3200" u="sng" dirty="0" smtClean="0"/>
              <a:t>I</a:t>
            </a:r>
            <a:r>
              <a:rPr lang="en-US" sz="3200" dirty="0" smtClean="0"/>
              <a:t>mprove </a:t>
            </a:r>
            <a:r>
              <a:rPr lang="en-US" sz="3200" u="sng" dirty="0" smtClean="0"/>
              <a:t>D</a:t>
            </a:r>
            <a:r>
              <a:rPr lang="en-US" sz="3200" dirty="0" smtClean="0"/>
              <a:t>iversity and </a:t>
            </a:r>
            <a:r>
              <a:rPr lang="en-US" sz="3200" u="sng" dirty="0" smtClean="0"/>
              <a:t>E</a:t>
            </a:r>
            <a:r>
              <a:rPr lang="en-US" sz="3200" dirty="0" smtClean="0"/>
              <a:t>xcellence)</a:t>
            </a:r>
            <a:endParaRPr lang="en-US" sz="3200" dirty="0"/>
          </a:p>
        </p:txBody>
      </p:sp>
      <p:sp>
        <p:nvSpPr>
          <p:cNvPr id="7" name="Content Placeholder 6"/>
          <p:cNvSpPr>
            <a:spLocks noGrp="1"/>
          </p:cNvSpPr>
          <p:nvPr>
            <p:ph idx="1"/>
          </p:nvPr>
        </p:nvSpPr>
        <p:spPr>
          <a:xfrm>
            <a:off x="437628" y="2642632"/>
            <a:ext cx="8229600" cy="3853543"/>
          </a:xfrm>
        </p:spPr>
        <p:txBody>
          <a:bodyPr/>
          <a:lstStyle/>
          <a:p>
            <a:pPr>
              <a:buFont typeface="Arial" pitchFamily="34" charset="0"/>
              <a:buChar char="•"/>
            </a:pPr>
            <a:r>
              <a:rPr lang="en-US" sz="2800" dirty="0" smtClean="0">
                <a:solidFill>
                  <a:srgbClr val="080604"/>
                </a:solidFill>
              </a:rPr>
              <a:t>Modeled after University of Michigan’s STRIDE Initiative</a:t>
            </a:r>
          </a:p>
          <a:p>
            <a:pPr>
              <a:buFont typeface="Arial" pitchFamily="34" charset="0"/>
              <a:buChar char="•"/>
            </a:pPr>
            <a:r>
              <a:rPr lang="en-US" sz="2800" dirty="0" smtClean="0">
                <a:solidFill>
                  <a:srgbClr val="080604"/>
                </a:solidFill>
              </a:rPr>
              <a:t>Committee of distinguished faculty and administrative leaders</a:t>
            </a:r>
          </a:p>
          <a:p>
            <a:pPr>
              <a:buFont typeface="Arial" pitchFamily="34" charset="0"/>
              <a:buChar char="•"/>
            </a:pPr>
            <a:r>
              <a:rPr lang="en-US" sz="2800" dirty="0" smtClean="0">
                <a:solidFill>
                  <a:srgbClr val="080604"/>
                </a:solidFill>
              </a:rPr>
              <a:t>Develop and implement guidelines for best practices in hiring</a:t>
            </a:r>
          </a:p>
          <a:p>
            <a:pPr>
              <a:buFont typeface="Arial" pitchFamily="34" charset="0"/>
              <a:buChar char="•"/>
            </a:pPr>
            <a:r>
              <a:rPr lang="en-US" sz="2800" dirty="0" smtClean="0">
                <a:solidFill>
                  <a:srgbClr val="080604"/>
                </a:solidFill>
              </a:rPr>
              <a:t>Liaison with central administration and decanal units</a:t>
            </a:r>
            <a:endParaRPr lang="en-US" sz="2800" dirty="0">
              <a:solidFill>
                <a:srgbClr val="080604"/>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11480" y="686752"/>
            <a:ext cx="8229600" cy="947737"/>
          </a:xfrm>
        </p:spPr>
        <p:txBody>
          <a:bodyPr/>
          <a:lstStyle/>
          <a:p>
            <a:pPr algn="ctr"/>
            <a:r>
              <a:rPr lang="en-US" dirty="0" smtClean="0"/>
              <a:t>Overarching Goal of NSF ADVANCE</a:t>
            </a:r>
          </a:p>
        </p:txBody>
      </p:sp>
      <p:sp>
        <p:nvSpPr>
          <p:cNvPr id="3" name="Content Placeholder 2"/>
          <p:cNvSpPr>
            <a:spLocks noGrp="1"/>
          </p:cNvSpPr>
          <p:nvPr>
            <p:ph idx="1"/>
          </p:nvPr>
        </p:nvSpPr>
        <p:spPr>
          <a:xfrm>
            <a:off x="353986" y="1828800"/>
            <a:ext cx="7845552" cy="3958007"/>
          </a:xfrm>
        </p:spPr>
        <p:txBody>
          <a:bodyPr wrap="square">
            <a:spAutoFit/>
          </a:bodyPr>
          <a:lstStyle/>
          <a:p>
            <a:pPr indent="0" algn="just">
              <a:buFont typeface="Wingdings" pitchFamily="2" charset="2"/>
              <a:buNone/>
              <a:defRPr/>
            </a:pPr>
            <a:r>
              <a:rPr lang="en-US" sz="2800" dirty="0" smtClean="0">
                <a:solidFill>
                  <a:schemeClr val="tx2"/>
                </a:solidFill>
                <a:ea typeface="MS PGothic" pitchFamily="34" charset="-128"/>
              </a:rPr>
              <a:t>“The goal of the ADVANCE program is to develop systemic approaches to increase the representation and advancement of women in academic science, technology, engineering and mathematics (STEM) careers, thereby contributing to the development of a more diverse science and engineering workforce.”</a:t>
            </a:r>
          </a:p>
          <a:p>
            <a:pPr>
              <a:buFont typeface="Wingdings" pitchFamily="2" charset="2"/>
              <a:buNone/>
              <a:defRPr/>
            </a:pPr>
            <a:endParaRPr lang="en-US" sz="2800" dirty="0" smtClean="0">
              <a:solidFill>
                <a:schemeClr val="tx2"/>
              </a:solidFill>
              <a:ea typeface="MS PGothic" pitchFamily="34" charset="-128"/>
            </a:endParaRPr>
          </a:p>
          <a:p>
            <a:pPr>
              <a:buFont typeface="Wingdings" pitchFamily="2" charset="2"/>
              <a:buNone/>
              <a:defRPr/>
            </a:pPr>
            <a:r>
              <a:rPr lang="en-US" sz="1800" i="1" dirty="0" smtClean="0">
                <a:solidFill>
                  <a:schemeClr val="tx2"/>
                </a:solidFill>
                <a:ea typeface="MS PGothic" pitchFamily="34" charset="-128"/>
              </a:rPr>
              <a:t>					NSF Solicitation 09-504</a:t>
            </a:r>
            <a:endParaRPr lang="en-US" sz="1800" dirty="0">
              <a:solidFill>
                <a:schemeClr val="tx2"/>
              </a:solidFill>
              <a:ea typeface="MS PGothic" pitchFamily="34" charset="-128"/>
            </a:endParaRPr>
          </a:p>
        </p:txBody>
      </p:sp>
      <p:pic>
        <p:nvPicPr>
          <p:cNvPr id="4" name="Picture 4" descr="600px-NSF_Logo.png"/>
          <p:cNvPicPr>
            <a:picLocks noChangeAspect="1"/>
          </p:cNvPicPr>
          <p:nvPr/>
        </p:nvPicPr>
        <p:blipFill>
          <a:blip r:embed="rId3"/>
          <a:srcRect/>
          <a:stretch>
            <a:fillRect/>
          </a:stretch>
        </p:blipFill>
        <p:spPr bwMode="auto">
          <a:xfrm>
            <a:off x="2107664" y="4920413"/>
            <a:ext cx="1587067" cy="15848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13113" y="666207"/>
            <a:ext cx="8229600" cy="1593668"/>
          </a:xfrm>
        </p:spPr>
        <p:txBody>
          <a:bodyPr/>
          <a:lstStyle/>
          <a:p>
            <a:pPr algn="ctr"/>
            <a:r>
              <a:rPr lang="en-US" sz="2800" dirty="0" smtClean="0"/>
              <a:t>The President’s Council for Institutional Diversity and Equity emerged as the </a:t>
            </a:r>
            <a:r>
              <a:rPr lang="en-US" sz="2800" dirty="0" err="1" smtClean="0"/>
              <a:t>InSTRIDE</a:t>
            </a:r>
            <a:r>
              <a:rPr lang="en-US" sz="2800" dirty="0" smtClean="0"/>
              <a:t> body at Rutgers</a:t>
            </a:r>
            <a:endParaRPr lang="en-US" dirty="0"/>
          </a:p>
        </p:txBody>
      </p:sp>
      <p:pic>
        <p:nvPicPr>
          <p:cNvPr id="11" name="Picture 2"/>
          <p:cNvPicPr>
            <a:picLocks noGrp="1" noChangeAspect="1" noChangeArrowheads="1"/>
          </p:cNvPicPr>
          <p:nvPr>
            <p:ph idx="1"/>
          </p:nvPr>
        </p:nvPicPr>
        <p:blipFill>
          <a:blip r:embed="rId2"/>
          <a:srcRect/>
          <a:stretch>
            <a:fillRect/>
          </a:stretch>
        </p:blipFill>
        <p:spPr>
          <a:xfrm>
            <a:off x="539424" y="2512832"/>
            <a:ext cx="1645920" cy="2057612"/>
          </a:xfrm>
        </p:spPr>
      </p:pic>
      <p:pic>
        <p:nvPicPr>
          <p:cNvPr id="12" name="Content Placeholder 3" descr="Cheryl Wall photo.jpg"/>
          <p:cNvPicPr>
            <a:picLocks noChangeAspect="1"/>
          </p:cNvPicPr>
          <p:nvPr/>
        </p:nvPicPr>
        <p:blipFill>
          <a:blip r:embed="rId3"/>
          <a:srcRect/>
          <a:stretch>
            <a:fillRect/>
          </a:stretch>
        </p:blipFill>
        <p:spPr bwMode="auto">
          <a:xfrm>
            <a:off x="2252835" y="2522223"/>
            <a:ext cx="1499616" cy="2048847"/>
          </a:xfrm>
          <a:prstGeom prst="rect">
            <a:avLst/>
          </a:prstGeom>
          <a:noFill/>
          <a:ln w="9525">
            <a:noFill/>
            <a:miter lim="800000"/>
            <a:headEnd/>
            <a:tailEnd/>
          </a:ln>
        </p:spPr>
      </p:pic>
      <p:sp>
        <p:nvSpPr>
          <p:cNvPr id="13" name="TextBox 12"/>
          <p:cNvSpPr txBox="1"/>
          <p:nvPr/>
        </p:nvSpPr>
        <p:spPr>
          <a:xfrm>
            <a:off x="568860" y="4629742"/>
            <a:ext cx="1606733" cy="523220"/>
          </a:xfrm>
          <a:prstGeom prst="rect">
            <a:avLst/>
          </a:prstGeom>
          <a:noFill/>
        </p:spPr>
        <p:txBody>
          <a:bodyPr wrap="square" rtlCol="0">
            <a:spAutoFit/>
          </a:bodyPr>
          <a:lstStyle/>
          <a:p>
            <a:r>
              <a:rPr lang="en-US" sz="1400" dirty="0" smtClean="0">
                <a:solidFill>
                  <a:srgbClr val="080604"/>
                </a:solidFill>
              </a:rPr>
              <a:t>President Richard L. McCormick</a:t>
            </a:r>
            <a:endParaRPr lang="en-US" sz="1400" dirty="0">
              <a:solidFill>
                <a:srgbClr val="080604"/>
              </a:solidFill>
            </a:endParaRPr>
          </a:p>
        </p:txBody>
      </p:sp>
      <p:sp>
        <p:nvSpPr>
          <p:cNvPr id="14" name="TextBox 13"/>
          <p:cNvSpPr txBox="1"/>
          <p:nvPr/>
        </p:nvSpPr>
        <p:spPr>
          <a:xfrm>
            <a:off x="2236551" y="4629742"/>
            <a:ext cx="1606733" cy="954107"/>
          </a:xfrm>
          <a:prstGeom prst="rect">
            <a:avLst/>
          </a:prstGeom>
          <a:noFill/>
        </p:spPr>
        <p:txBody>
          <a:bodyPr wrap="square" rtlCol="0">
            <a:spAutoFit/>
          </a:bodyPr>
          <a:lstStyle/>
          <a:p>
            <a:r>
              <a:rPr lang="en-US" sz="1400" dirty="0" smtClean="0">
                <a:solidFill>
                  <a:srgbClr val="080604"/>
                </a:solidFill>
              </a:rPr>
              <a:t>Cheryl Wall, </a:t>
            </a:r>
            <a:r>
              <a:rPr lang="en-US" sz="1400" dirty="0" err="1" smtClean="0">
                <a:solidFill>
                  <a:srgbClr val="080604"/>
                </a:solidFill>
              </a:rPr>
              <a:t>Zora</a:t>
            </a:r>
            <a:r>
              <a:rPr lang="en-US" sz="1400" dirty="0" smtClean="0">
                <a:solidFill>
                  <a:srgbClr val="080604"/>
                </a:solidFill>
              </a:rPr>
              <a:t> Neale Hurston Professor of English</a:t>
            </a:r>
            <a:endParaRPr lang="en-US" sz="1400" dirty="0">
              <a:solidFill>
                <a:srgbClr val="080604"/>
              </a:solidFill>
            </a:endParaRPr>
          </a:p>
        </p:txBody>
      </p:sp>
      <p:sp>
        <p:nvSpPr>
          <p:cNvPr id="15" name="TextBox 14"/>
          <p:cNvSpPr txBox="1"/>
          <p:nvPr/>
        </p:nvSpPr>
        <p:spPr>
          <a:xfrm>
            <a:off x="1574700" y="2152153"/>
            <a:ext cx="1172116" cy="369332"/>
          </a:xfrm>
          <a:prstGeom prst="rect">
            <a:avLst/>
          </a:prstGeom>
          <a:noFill/>
        </p:spPr>
        <p:txBody>
          <a:bodyPr wrap="none" rtlCol="0">
            <a:spAutoFit/>
          </a:bodyPr>
          <a:lstStyle/>
          <a:p>
            <a:r>
              <a:rPr lang="en-US" dirty="0" smtClean="0">
                <a:solidFill>
                  <a:srgbClr val="080604"/>
                </a:solidFill>
              </a:rPr>
              <a:t>Co-chairs</a:t>
            </a:r>
            <a:endParaRPr lang="en-US" dirty="0">
              <a:solidFill>
                <a:srgbClr val="080604"/>
              </a:solidFill>
            </a:endParaRPr>
          </a:p>
        </p:txBody>
      </p:sp>
      <p:sp>
        <p:nvSpPr>
          <p:cNvPr id="16" name="TextBox 15"/>
          <p:cNvSpPr txBox="1"/>
          <p:nvPr/>
        </p:nvSpPr>
        <p:spPr>
          <a:xfrm>
            <a:off x="503545" y="5557086"/>
            <a:ext cx="3422470" cy="923330"/>
          </a:xfrm>
          <a:prstGeom prst="rect">
            <a:avLst/>
          </a:prstGeom>
          <a:noFill/>
        </p:spPr>
        <p:txBody>
          <a:bodyPr wrap="square" rtlCol="0">
            <a:spAutoFit/>
          </a:bodyPr>
          <a:lstStyle/>
          <a:p>
            <a:r>
              <a:rPr lang="en-US" dirty="0" smtClean="0">
                <a:solidFill>
                  <a:srgbClr val="080604"/>
                </a:solidFill>
              </a:rPr>
              <a:t>Comprised of 33 administrative and faculty leaders from Rutgers’ three campuses</a:t>
            </a:r>
            <a:endParaRPr lang="en-US" dirty="0">
              <a:solidFill>
                <a:srgbClr val="080604"/>
              </a:solidFill>
            </a:endParaRPr>
          </a:p>
        </p:txBody>
      </p:sp>
      <p:sp>
        <p:nvSpPr>
          <p:cNvPr id="18" name="TextBox 17"/>
          <p:cNvSpPr txBox="1"/>
          <p:nvPr/>
        </p:nvSpPr>
        <p:spPr>
          <a:xfrm>
            <a:off x="4232365" y="2266853"/>
            <a:ext cx="4450898" cy="4524315"/>
          </a:xfrm>
          <a:prstGeom prst="rect">
            <a:avLst/>
          </a:prstGeom>
          <a:noFill/>
        </p:spPr>
        <p:txBody>
          <a:bodyPr wrap="square" rtlCol="0">
            <a:spAutoFit/>
          </a:bodyPr>
          <a:lstStyle/>
          <a:p>
            <a:pPr>
              <a:buFont typeface="Wingdings" pitchFamily="2" charset="2"/>
              <a:buChar char="v"/>
            </a:pPr>
            <a:r>
              <a:rPr lang="en-US" dirty="0" smtClean="0">
                <a:solidFill>
                  <a:srgbClr val="080604"/>
                </a:solidFill>
              </a:rPr>
              <a:t> Charged with actively monitoring the university’s progress in diversifying its faculty and senior administration</a:t>
            </a:r>
          </a:p>
          <a:p>
            <a:endParaRPr lang="en-US" dirty="0" smtClean="0">
              <a:solidFill>
                <a:srgbClr val="080604"/>
              </a:solidFill>
            </a:endParaRPr>
          </a:p>
          <a:p>
            <a:pPr>
              <a:buFont typeface="Wingdings" pitchFamily="2" charset="2"/>
              <a:buChar char="v"/>
            </a:pPr>
            <a:r>
              <a:rPr lang="en-US" dirty="0" smtClean="0">
                <a:solidFill>
                  <a:srgbClr val="080604"/>
                </a:solidFill>
              </a:rPr>
              <a:t> Provides guidance to chairs and deans regarding best practices in faculty hiring, retention, and campus climate and community</a:t>
            </a:r>
          </a:p>
          <a:p>
            <a:endParaRPr lang="en-US" dirty="0" smtClean="0">
              <a:solidFill>
                <a:srgbClr val="080604"/>
              </a:solidFill>
            </a:endParaRPr>
          </a:p>
          <a:p>
            <a:pPr>
              <a:buFont typeface="Wingdings" pitchFamily="2" charset="2"/>
              <a:buChar char="v"/>
            </a:pPr>
            <a:r>
              <a:rPr lang="en-US" dirty="0" smtClean="0">
                <a:solidFill>
                  <a:srgbClr val="080604"/>
                </a:solidFill>
              </a:rPr>
              <a:t> Makes recommendations regarding proposals submitted under the President’s Faculty Diversity Cluster Hiring Initiative </a:t>
            </a:r>
          </a:p>
          <a:p>
            <a:pPr>
              <a:buFont typeface="Wingdings" pitchFamily="2" charset="2"/>
              <a:buChar char="v"/>
            </a:pPr>
            <a:endParaRPr lang="en-US" dirty="0" smtClean="0">
              <a:solidFill>
                <a:srgbClr val="080604"/>
              </a:solidFill>
            </a:endParaRPr>
          </a:p>
          <a:p>
            <a:pPr>
              <a:buFont typeface="Wingdings" pitchFamily="2" charset="2"/>
              <a:buChar char="v"/>
            </a:pPr>
            <a:r>
              <a:rPr lang="en-US" dirty="0" smtClean="0">
                <a:solidFill>
                  <a:srgbClr val="080604"/>
                </a:solidFill>
              </a:rPr>
              <a:t> </a:t>
            </a:r>
            <a:r>
              <a:rPr lang="en-US" smtClean="0">
                <a:solidFill>
                  <a:srgbClr val="080604"/>
                </a:solidFill>
              </a:rPr>
              <a:t>Formed science </a:t>
            </a:r>
            <a:r>
              <a:rPr lang="en-US" dirty="0" smtClean="0">
                <a:solidFill>
                  <a:srgbClr val="080604"/>
                </a:solidFill>
              </a:rPr>
              <a:t>subcommittee to address issue of cluster hiring in SEM</a:t>
            </a:r>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79715" y="1760579"/>
            <a:ext cx="7223760" cy="4738693"/>
            <a:chOff x="979715" y="1760579"/>
            <a:chExt cx="7223760" cy="4738693"/>
          </a:xfrm>
        </p:grpSpPr>
        <p:sp>
          <p:nvSpPr>
            <p:cNvPr id="9" name="Oval 8"/>
            <p:cNvSpPr/>
            <p:nvPr/>
          </p:nvSpPr>
          <p:spPr>
            <a:xfrm>
              <a:off x="1434590" y="1828800"/>
              <a:ext cx="6406889" cy="1766288"/>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0" name="Down Arrow 9"/>
            <p:cNvSpPr/>
            <p:nvPr/>
          </p:nvSpPr>
          <p:spPr>
            <a:xfrm>
              <a:off x="4229100" y="5466775"/>
              <a:ext cx="777239" cy="431105"/>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979715" y="5904911"/>
              <a:ext cx="7223760" cy="594361"/>
            </a:xfrm>
            <a:custGeom>
              <a:avLst/>
              <a:gdLst>
                <a:gd name="connsiteX0" fmla="*/ 0 w 6682435"/>
                <a:gd name="connsiteY0" fmla="*/ 0 h 868681"/>
                <a:gd name="connsiteX1" fmla="*/ 6682435 w 6682435"/>
                <a:gd name="connsiteY1" fmla="*/ 0 h 868681"/>
                <a:gd name="connsiteX2" fmla="*/ 6682435 w 6682435"/>
                <a:gd name="connsiteY2" fmla="*/ 868681 h 868681"/>
                <a:gd name="connsiteX3" fmla="*/ 0 w 6682435"/>
                <a:gd name="connsiteY3" fmla="*/ 868681 h 868681"/>
                <a:gd name="connsiteX4" fmla="*/ 0 w 6682435"/>
                <a:gd name="connsiteY4" fmla="*/ 0 h 8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2435" h="868681">
                  <a:moveTo>
                    <a:pt x="0" y="0"/>
                  </a:moveTo>
                  <a:lnTo>
                    <a:pt x="6682435" y="0"/>
                  </a:lnTo>
                  <a:lnTo>
                    <a:pt x="6682435" y="868681"/>
                  </a:lnTo>
                  <a:lnTo>
                    <a:pt x="0" y="8686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0" kern="1200" dirty="0" smtClean="0">
                  <a:solidFill>
                    <a:srgbClr val="000000"/>
                  </a:solidFill>
                </a:rPr>
                <a:t>Best Practices for Faculty Recruitment &amp; Retention</a:t>
              </a:r>
              <a:endParaRPr lang="en-US" sz="2400" b="0" kern="1200" dirty="0">
                <a:solidFill>
                  <a:srgbClr val="000000"/>
                </a:solidFill>
              </a:endParaRPr>
            </a:p>
          </p:txBody>
        </p:sp>
        <p:sp>
          <p:nvSpPr>
            <p:cNvPr id="12" name="Freeform 11"/>
            <p:cNvSpPr/>
            <p:nvPr/>
          </p:nvSpPr>
          <p:spPr>
            <a:xfrm>
              <a:off x="4979432" y="2043335"/>
              <a:ext cx="2084306" cy="2093364"/>
            </a:xfrm>
            <a:custGeom>
              <a:avLst/>
              <a:gdLst>
                <a:gd name="connsiteX0" fmla="*/ 0 w 2084306"/>
                <a:gd name="connsiteY0" fmla="*/ 1046682 h 2093364"/>
                <a:gd name="connsiteX1" fmla="*/ 303645 w 2084306"/>
                <a:gd name="connsiteY1" fmla="*/ 308173 h 2093364"/>
                <a:gd name="connsiteX2" fmla="*/ 1042155 w 2084306"/>
                <a:gd name="connsiteY2" fmla="*/ 2 h 2093364"/>
                <a:gd name="connsiteX3" fmla="*/ 1780664 w 2084306"/>
                <a:gd name="connsiteY3" fmla="*/ 308176 h 2093364"/>
                <a:gd name="connsiteX4" fmla="*/ 2084306 w 2084306"/>
                <a:gd name="connsiteY4" fmla="*/ 1046686 h 2093364"/>
                <a:gd name="connsiteX5" fmla="*/ 1780662 w 2084306"/>
                <a:gd name="connsiteY5" fmla="*/ 1785196 h 2093364"/>
                <a:gd name="connsiteX6" fmla="*/ 1042152 w 2084306"/>
                <a:gd name="connsiteY6" fmla="*/ 2093368 h 2093364"/>
                <a:gd name="connsiteX7" fmla="*/ 303642 w 2084306"/>
                <a:gd name="connsiteY7" fmla="*/ 1785195 h 2093364"/>
                <a:gd name="connsiteX8" fmla="*/ -1 w 2084306"/>
                <a:gd name="connsiteY8" fmla="*/ 1046685 h 2093364"/>
                <a:gd name="connsiteX9" fmla="*/ 0 w 2084306"/>
                <a:gd name="connsiteY9" fmla="*/ 1046682 h 209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84306" h="2093364">
                  <a:moveTo>
                    <a:pt x="0" y="1046682"/>
                  </a:moveTo>
                  <a:cubicBezTo>
                    <a:pt x="0" y="769871"/>
                    <a:pt x="109179" y="504331"/>
                    <a:pt x="303645" y="308173"/>
                  </a:cubicBezTo>
                  <a:cubicBezTo>
                    <a:pt x="499215" y="110900"/>
                    <a:pt x="764976" y="1"/>
                    <a:pt x="1042155" y="2"/>
                  </a:cubicBezTo>
                  <a:cubicBezTo>
                    <a:pt x="1319334" y="2"/>
                    <a:pt x="1585095" y="110902"/>
                    <a:pt x="1780664" y="308176"/>
                  </a:cubicBezTo>
                  <a:cubicBezTo>
                    <a:pt x="1975129" y="504335"/>
                    <a:pt x="2084307" y="769875"/>
                    <a:pt x="2084306" y="1046686"/>
                  </a:cubicBezTo>
                  <a:cubicBezTo>
                    <a:pt x="2084306" y="1323497"/>
                    <a:pt x="1975127" y="1589037"/>
                    <a:pt x="1780662" y="1785196"/>
                  </a:cubicBezTo>
                  <a:cubicBezTo>
                    <a:pt x="1585092" y="1982469"/>
                    <a:pt x="1319331" y="2093368"/>
                    <a:pt x="1042152" y="2093368"/>
                  </a:cubicBezTo>
                  <a:cubicBezTo>
                    <a:pt x="764973" y="2093368"/>
                    <a:pt x="499212" y="1982469"/>
                    <a:pt x="303642" y="1785195"/>
                  </a:cubicBezTo>
                  <a:cubicBezTo>
                    <a:pt x="109177" y="1589036"/>
                    <a:pt x="-1" y="1323496"/>
                    <a:pt x="-1" y="1046685"/>
                  </a:cubicBezTo>
                  <a:cubicBezTo>
                    <a:pt x="-1" y="1046684"/>
                    <a:pt x="0" y="1046683"/>
                    <a:pt x="0" y="104668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1750" tIns="323076" rIns="321750" bIns="323076" numCol="1" spcCol="1270" anchor="ctr" anchorCtr="0">
              <a:noAutofit/>
            </a:bodyPr>
            <a:lstStyle/>
            <a:p>
              <a:pPr lvl="0" algn="r" defTabSz="577850">
                <a:lnSpc>
                  <a:spcPct val="90000"/>
                </a:lnSpc>
                <a:spcBef>
                  <a:spcPct val="0"/>
                </a:spcBef>
                <a:spcAft>
                  <a:spcPct val="35000"/>
                </a:spcAft>
              </a:pPr>
              <a:r>
                <a:rPr lang="en-US" sz="1300" kern="1200" dirty="0" smtClean="0"/>
                <a:t>     Deans, Faculty &amp; Central  Administration</a:t>
              </a:r>
              <a:endParaRPr lang="en-US" sz="1300" kern="1200" dirty="0"/>
            </a:p>
            <a:p>
              <a:pPr marL="57150" lvl="1" indent="-57150" algn="r" defTabSz="444500">
                <a:lnSpc>
                  <a:spcPct val="90000"/>
                </a:lnSpc>
                <a:spcBef>
                  <a:spcPct val="0"/>
                </a:spcBef>
                <a:spcAft>
                  <a:spcPct val="15000"/>
                </a:spcAft>
                <a:buChar char="••"/>
              </a:pPr>
              <a:r>
                <a:rPr lang="en-US" sz="1100" kern="1200" dirty="0" smtClean="0"/>
                <a:t>Camden</a:t>
              </a:r>
              <a:endParaRPr lang="en-US" sz="1100" kern="1200" dirty="0"/>
            </a:p>
            <a:p>
              <a:pPr marL="57150" lvl="1" indent="-57150" algn="r" defTabSz="444500">
                <a:lnSpc>
                  <a:spcPct val="90000"/>
                </a:lnSpc>
                <a:spcBef>
                  <a:spcPct val="0"/>
                </a:spcBef>
                <a:spcAft>
                  <a:spcPct val="15000"/>
                </a:spcAft>
                <a:buChar char="••"/>
              </a:pPr>
              <a:r>
                <a:rPr lang="en-US" sz="1100" kern="1200" dirty="0" smtClean="0"/>
                <a:t>Newark</a:t>
              </a:r>
              <a:endParaRPr lang="en-US" sz="1100" kern="1200" dirty="0"/>
            </a:p>
            <a:p>
              <a:pPr marL="57150" lvl="1" indent="-57150" algn="r" defTabSz="444500">
                <a:lnSpc>
                  <a:spcPct val="90000"/>
                </a:lnSpc>
                <a:spcBef>
                  <a:spcPct val="0"/>
                </a:spcBef>
                <a:spcAft>
                  <a:spcPct val="15000"/>
                </a:spcAft>
                <a:buChar char="••"/>
              </a:pPr>
              <a:r>
                <a:rPr lang="en-US" sz="1100" kern="1200" dirty="0" smtClean="0"/>
                <a:t>New Brunswick</a:t>
              </a:r>
              <a:endParaRPr lang="en-US" sz="1100" kern="1200" dirty="0"/>
            </a:p>
          </p:txBody>
        </p:sp>
        <p:sp>
          <p:nvSpPr>
            <p:cNvPr id="13" name="Freeform 12"/>
            <p:cNvSpPr/>
            <p:nvPr/>
          </p:nvSpPr>
          <p:spPr>
            <a:xfrm>
              <a:off x="2160775" y="2292871"/>
              <a:ext cx="2059260" cy="1647402"/>
            </a:xfrm>
            <a:custGeom>
              <a:avLst/>
              <a:gdLst>
                <a:gd name="connsiteX0" fmla="*/ 0 w 2059260"/>
                <a:gd name="connsiteY0" fmla="*/ 823701 h 1647402"/>
                <a:gd name="connsiteX1" fmla="*/ 386428 w 2059260"/>
                <a:gd name="connsiteY1" fmla="*/ 180498 h 1647402"/>
                <a:gd name="connsiteX2" fmla="*/ 1029632 w 2059260"/>
                <a:gd name="connsiteY2" fmla="*/ 1 h 1647402"/>
                <a:gd name="connsiteX3" fmla="*/ 1672836 w 2059260"/>
                <a:gd name="connsiteY3" fmla="*/ 180499 h 1647402"/>
                <a:gd name="connsiteX4" fmla="*/ 2059262 w 2059260"/>
                <a:gd name="connsiteY4" fmla="*/ 823703 h 1647402"/>
                <a:gd name="connsiteX5" fmla="*/ 1672835 w 2059260"/>
                <a:gd name="connsiteY5" fmla="*/ 1466906 h 1647402"/>
                <a:gd name="connsiteX6" fmla="*/ 1029631 w 2059260"/>
                <a:gd name="connsiteY6" fmla="*/ 1647404 h 1647402"/>
                <a:gd name="connsiteX7" fmla="*/ 386427 w 2059260"/>
                <a:gd name="connsiteY7" fmla="*/ 1466906 h 1647402"/>
                <a:gd name="connsiteX8" fmla="*/ 1 w 2059260"/>
                <a:gd name="connsiteY8" fmla="*/ 823702 h 1647402"/>
                <a:gd name="connsiteX9" fmla="*/ 0 w 2059260"/>
                <a:gd name="connsiteY9" fmla="*/ 823701 h 164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9260" h="1647402">
                  <a:moveTo>
                    <a:pt x="0" y="823701"/>
                  </a:moveTo>
                  <a:cubicBezTo>
                    <a:pt x="0" y="573474"/>
                    <a:pt x="142183" y="336813"/>
                    <a:pt x="386428" y="180498"/>
                  </a:cubicBezTo>
                  <a:cubicBezTo>
                    <a:pt x="568995" y="63656"/>
                    <a:pt x="795833" y="1"/>
                    <a:pt x="1029632" y="1"/>
                  </a:cubicBezTo>
                  <a:cubicBezTo>
                    <a:pt x="1263431" y="1"/>
                    <a:pt x="1490269" y="63657"/>
                    <a:pt x="1672836" y="180499"/>
                  </a:cubicBezTo>
                  <a:cubicBezTo>
                    <a:pt x="1917081" y="336815"/>
                    <a:pt x="2059262" y="573476"/>
                    <a:pt x="2059262" y="823703"/>
                  </a:cubicBezTo>
                  <a:cubicBezTo>
                    <a:pt x="2059262" y="1073931"/>
                    <a:pt x="1917080" y="1310591"/>
                    <a:pt x="1672835" y="1466906"/>
                  </a:cubicBezTo>
                  <a:cubicBezTo>
                    <a:pt x="1490268" y="1583748"/>
                    <a:pt x="1263430" y="1647404"/>
                    <a:pt x="1029631" y="1647404"/>
                  </a:cubicBezTo>
                  <a:cubicBezTo>
                    <a:pt x="795832" y="1647404"/>
                    <a:pt x="568994" y="1583748"/>
                    <a:pt x="386427" y="1466906"/>
                  </a:cubicBezTo>
                  <a:cubicBezTo>
                    <a:pt x="142182" y="1310590"/>
                    <a:pt x="1" y="1073930"/>
                    <a:pt x="1" y="823702"/>
                  </a:cubicBezTo>
                  <a:lnTo>
                    <a:pt x="0" y="82370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8082" tIns="257766" rIns="318082" bIns="257766" numCol="1" spcCol="1270" anchor="ctr" anchorCtr="0">
              <a:noAutofit/>
            </a:bodyPr>
            <a:lstStyle/>
            <a:p>
              <a:pPr lvl="0" algn="ctr" defTabSz="577850">
                <a:lnSpc>
                  <a:spcPct val="90000"/>
                </a:lnSpc>
                <a:spcBef>
                  <a:spcPct val="0"/>
                </a:spcBef>
                <a:spcAft>
                  <a:spcPct val="35000"/>
                </a:spcAft>
              </a:pPr>
              <a:r>
                <a:rPr lang="en-US" sz="1300" kern="1200" dirty="0" smtClean="0"/>
                <a:t>President’s Council on Institutional Diversity &amp; Equity</a:t>
              </a:r>
              <a:endParaRPr lang="en-US" sz="1300" kern="1200" dirty="0"/>
            </a:p>
          </p:txBody>
        </p:sp>
        <p:sp>
          <p:nvSpPr>
            <p:cNvPr id="14" name="Freeform 13"/>
            <p:cNvSpPr/>
            <p:nvPr/>
          </p:nvSpPr>
          <p:spPr>
            <a:xfrm>
              <a:off x="3743423" y="3090346"/>
              <a:ext cx="1934538" cy="1752964"/>
            </a:xfrm>
            <a:custGeom>
              <a:avLst/>
              <a:gdLst>
                <a:gd name="connsiteX0" fmla="*/ 0 w 1934538"/>
                <a:gd name="connsiteY0" fmla="*/ 876482 h 1752964"/>
                <a:gd name="connsiteX1" fmla="*/ 317773 w 1934538"/>
                <a:gd name="connsiteY1" fmla="*/ 226985 h 1752964"/>
                <a:gd name="connsiteX2" fmla="*/ 967270 w 1934538"/>
                <a:gd name="connsiteY2" fmla="*/ 1 h 1752964"/>
                <a:gd name="connsiteX3" fmla="*/ 1616767 w 1934538"/>
                <a:gd name="connsiteY3" fmla="*/ 226987 h 1752964"/>
                <a:gd name="connsiteX4" fmla="*/ 1934538 w 1934538"/>
                <a:gd name="connsiteY4" fmla="*/ 876485 h 1752964"/>
                <a:gd name="connsiteX5" fmla="*/ 1616766 w 1934538"/>
                <a:gd name="connsiteY5" fmla="*/ 1525982 h 1752964"/>
                <a:gd name="connsiteX6" fmla="*/ 967269 w 1934538"/>
                <a:gd name="connsiteY6" fmla="*/ 1752967 h 1752964"/>
                <a:gd name="connsiteX7" fmla="*/ 317772 w 1934538"/>
                <a:gd name="connsiteY7" fmla="*/ 1525981 h 1752964"/>
                <a:gd name="connsiteX8" fmla="*/ 1 w 1934538"/>
                <a:gd name="connsiteY8" fmla="*/ 876483 h 1752964"/>
                <a:gd name="connsiteX9" fmla="*/ 0 w 1934538"/>
                <a:gd name="connsiteY9" fmla="*/ 876482 h 175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4538" h="1752964">
                  <a:moveTo>
                    <a:pt x="0" y="876482"/>
                  </a:moveTo>
                  <a:cubicBezTo>
                    <a:pt x="0" y="629044"/>
                    <a:pt x="115422" y="393134"/>
                    <a:pt x="317773" y="226985"/>
                  </a:cubicBezTo>
                  <a:cubicBezTo>
                    <a:pt x="495682" y="80906"/>
                    <a:pt x="727186" y="0"/>
                    <a:pt x="967270" y="1"/>
                  </a:cubicBezTo>
                  <a:cubicBezTo>
                    <a:pt x="1207354" y="1"/>
                    <a:pt x="1438858" y="80907"/>
                    <a:pt x="1616767" y="226987"/>
                  </a:cubicBezTo>
                  <a:cubicBezTo>
                    <a:pt x="1819118" y="393136"/>
                    <a:pt x="1934539" y="629047"/>
                    <a:pt x="1934538" y="876485"/>
                  </a:cubicBezTo>
                  <a:cubicBezTo>
                    <a:pt x="1934538" y="1123923"/>
                    <a:pt x="1819117" y="1359834"/>
                    <a:pt x="1616766" y="1525982"/>
                  </a:cubicBezTo>
                  <a:cubicBezTo>
                    <a:pt x="1438857" y="1672061"/>
                    <a:pt x="1207353" y="1752967"/>
                    <a:pt x="967269" y="1752967"/>
                  </a:cubicBezTo>
                  <a:cubicBezTo>
                    <a:pt x="727185" y="1752967"/>
                    <a:pt x="495681" y="1672061"/>
                    <a:pt x="317772" y="1525981"/>
                  </a:cubicBezTo>
                  <a:cubicBezTo>
                    <a:pt x="115421" y="1359832"/>
                    <a:pt x="0" y="1123922"/>
                    <a:pt x="1" y="876483"/>
                  </a:cubicBezTo>
                  <a:lnTo>
                    <a:pt x="0" y="8764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817" tIns="273225" rIns="299817" bIns="273225" numCol="1" spcCol="1270" anchor="ctr" anchorCtr="0">
              <a:noAutofit/>
            </a:bodyPr>
            <a:lstStyle/>
            <a:p>
              <a:pPr lvl="0" algn="ctr" defTabSz="577850">
                <a:lnSpc>
                  <a:spcPct val="90000"/>
                </a:lnSpc>
                <a:spcBef>
                  <a:spcPct val="0"/>
                </a:spcBef>
                <a:spcAft>
                  <a:spcPct val="35000"/>
                </a:spcAft>
              </a:pPr>
              <a:r>
                <a:rPr lang="en-US" sz="1300" kern="1200" dirty="0" smtClean="0"/>
                <a:t>Office of Institutional Diversity &amp; Equity</a:t>
              </a:r>
              <a:endParaRPr lang="en-US" sz="1300" kern="1200" dirty="0"/>
            </a:p>
          </p:txBody>
        </p:sp>
        <p:sp>
          <p:nvSpPr>
            <p:cNvPr id="15" name="Shape 14"/>
            <p:cNvSpPr/>
            <p:nvPr/>
          </p:nvSpPr>
          <p:spPr>
            <a:xfrm>
              <a:off x="1137276" y="1760579"/>
              <a:ext cx="6960887" cy="3638734"/>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sp>
        <p:nvSpPr>
          <p:cNvPr id="3" name="Rectangle 2"/>
          <p:cNvSpPr/>
          <p:nvPr/>
        </p:nvSpPr>
        <p:spPr>
          <a:xfrm>
            <a:off x="301625" y="774700"/>
            <a:ext cx="8842375" cy="646331"/>
          </a:xfrm>
          <a:prstGeom prst="rect">
            <a:avLst/>
          </a:prstGeom>
        </p:spPr>
        <p:txBody>
          <a:bodyPr>
            <a:spAutoFit/>
          </a:bodyPr>
          <a:lstStyle/>
          <a:p>
            <a:pPr algn="ctr">
              <a:spcBef>
                <a:spcPct val="50000"/>
              </a:spcBef>
              <a:defRPr/>
            </a:pPr>
            <a:r>
              <a:rPr lang="en-US" sz="3600" dirty="0">
                <a:solidFill>
                  <a:schemeClr val="tx2"/>
                </a:solidFill>
                <a:latin typeface="+mj-lt"/>
                <a:ea typeface="MS PGothic" pitchFamily="34" charset="-128"/>
                <a:cs typeface="Arial" pitchFamily="34" charset="0"/>
              </a:rPr>
              <a:t>Institutional </a:t>
            </a:r>
            <a:r>
              <a:rPr lang="en-US" sz="3600" dirty="0" smtClean="0">
                <a:solidFill>
                  <a:schemeClr val="tx2"/>
                </a:solidFill>
                <a:latin typeface="+mj-lt"/>
                <a:ea typeface="MS PGothic" pitchFamily="34" charset="-128"/>
                <a:cs typeface="Arial" pitchFamily="34" charset="0"/>
              </a:rPr>
              <a:t>Partnerships for RU </a:t>
            </a:r>
            <a:r>
              <a:rPr lang="en-US" sz="3600" dirty="0" err="1" smtClean="0">
                <a:solidFill>
                  <a:schemeClr val="tx2"/>
                </a:solidFill>
                <a:latin typeface="+mj-lt"/>
                <a:ea typeface="MS PGothic" pitchFamily="34" charset="-128"/>
                <a:cs typeface="Arial" pitchFamily="34" charset="0"/>
              </a:rPr>
              <a:t>InStride</a:t>
            </a:r>
            <a:endParaRPr lang="en-US" sz="3600" dirty="0">
              <a:solidFill>
                <a:schemeClr val="tx2"/>
              </a:solidFill>
              <a:latin typeface="+mj-lt"/>
              <a:ea typeface="MS PGothic" pitchFamily="34" charset="-128"/>
              <a:cs typeface="Arial" pitchFamily="34" charset="0"/>
            </a:endParaRPr>
          </a:p>
        </p:txBody>
      </p:sp>
      <p:grpSp>
        <p:nvGrpSpPr>
          <p:cNvPr id="4" name="Group 4"/>
          <p:cNvGrpSpPr/>
          <p:nvPr/>
        </p:nvGrpSpPr>
        <p:grpSpPr>
          <a:xfrm>
            <a:off x="3853670" y="1668780"/>
            <a:ext cx="1703070" cy="1600200"/>
            <a:chOff x="1743710" y="464819"/>
            <a:chExt cx="1143000" cy="1143000"/>
          </a:xfrm>
        </p:grpSpPr>
        <p:sp>
          <p:nvSpPr>
            <p:cNvPr id="6" name="Oval 5"/>
            <p:cNvSpPr/>
            <p:nvPr/>
          </p:nvSpPr>
          <p:spPr>
            <a:xfrm>
              <a:off x="1743710" y="464819"/>
              <a:ext cx="1143000" cy="114300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Oval 4"/>
            <p:cNvSpPr/>
            <p:nvPr/>
          </p:nvSpPr>
          <p:spPr>
            <a:xfrm>
              <a:off x="1911099" y="632207"/>
              <a:ext cx="808222" cy="808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400" kern="1200" dirty="0" smtClean="0"/>
                <a:t>RU FAIR ADVANCE/</a:t>
              </a:r>
            </a:p>
            <a:p>
              <a:pPr lvl="0" algn="ctr" defTabSz="444500">
                <a:lnSpc>
                  <a:spcPct val="90000"/>
                </a:lnSpc>
                <a:spcBef>
                  <a:spcPct val="0"/>
                </a:spcBef>
                <a:spcAft>
                  <a:spcPct val="35000"/>
                </a:spcAft>
              </a:pPr>
              <a:r>
                <a:rPr lang="en-US" sz="1400" kern="1200" dirty="0" err="1" smtClean="0"/>
                <a:t>SciWomen</a:t>
              </a:r>
              <a:endParaRPr lang="en-US" sz="1400" kern="1200" dirty="0"/>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2668064" y="1454227"/>
            <a:ext cx="5253064" cy="4935556"/>
          </a:xfrm>
          <a:prstGeom prst="rect">
            <a:avLst/>
          </a:prstGeom>
          <a:solidFill>
            <a:schemeClr val="bg1">
              <a:lumMod val="8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208550" y="3932252"/>
            <a:ext cx="4869456" cy="23575"/>
          </a:xfrm>
          <a:prstGeom prst="line">
            <a:avLst/>
          </a:prstGeom>
          <a:ln w="635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32770" name="Rectangle 2"/>
          <p:cNvSpPr>
            <a:spLocks noGrp="1" noChangeArrowheads="1"/>
          </p:cNvSpPr>
          <p:nvPr>
            <p:ph type="title"/>
          </p:nvPr>
        </p:nvSpPr>
        <p:spPr/>
        <p:txBody>
          <a:bodyPr/>
          <a:lstStyle/>
          <a:p>
            <a:pPr algn="ctr"/>
            <a:r>
              <a:rPr lang="en-US" dirty="0" smtClean="0"/>
              <a:t>RU </a:t>
            </a:r>
            <a:r>
              <a:rPr lang="en-US" dirty="0" err="1" smtClean="0"/>
              <a:t>InStride</a:t>
            </a:r>
            <a:r>
              <a:rPr lang="en-US" dirty="0" smtClean="0"/>
              <a:t> Timeline</a:t>
            </a:r>
          </a:p>
        </p:txBody>
      </p:sp>
      <p:sp>
        <p:nvSpPr>
          <p:cNvPr id="32771" name="Rectangle 4"/>
          <p:cNvSpPr>
            <a:spLocks noChangeArrowheads="1"/>
          </p:cNvSpPr>
          <p:nvPr/>
        </p:nvSpPr>
        <p:spPr bwMode="auto">
          <a:xfrm>
            <a:off x="1088661" y="1562872"/>
            <a:ext cx="1280160" cy="304800"/>
          </a:xfrm>
          <a:prstGeom prst="rect">
            <a:avLst/>
          </a:prstGeom>
          <a:solidFill>
            <a:schemeClr val="bg1"/>
          </a:solidFill>
          <a:ln w="38100">
            <a:solidFill>
              <a:srgbClr val="5F5F5F"/>
            </a:solidFill>
            <a:miter lim="800000"/>
            <a:headEnd/>
            <a:tailEnd/>
          </a:ln>
        </p:spPr>
        <p:txBody>
          <a:bodyPr wrap="none" anchor="ctr"/>
          <a:lstStyle/>
          <a:p>
            <a:pPr algn="ctr"/>
            <a:r>
              <a:rPr lang="en-US" sz="1600" dirty="0" smtClean="0">
                <a:solidFill>
                  <a:srgbClr val="000000"/>
                </a:solidFill>
                <a:latin typeface="Tahoma" pitchFamily="34" charset="0"/>
              </a:rPr>
              <a:t>2007 - 2008</a:t>
            </a:r>
            <a:endParaRPr lang="en-US" sz="1600" dirty="0">
              <a:solidFill>
                <a:srgbClr val="000000"/>
              </a:solidFill>
              <a:latin typeface="Tahoma" pitchFamily="34" charset="0"/>
            </a:endParaRPr>
          </a:p>
        </p:txBody>
      </p:sp>
      <p:grpSp>
        <p:nvGrpSpPr>
          <p:cNvPr id="2" name="Group 12"/>
          <p:cNvGrpSpPr>
            <a:grpSpLocks/>
          </p:cNvGrpSpPr>
          <p:nvPr/>
        </p:nvGrpSpPr>
        <p:grpSpPr bwMode="auto">
          <a:xfrm>
            <a:off x="1733777" y="1927953"/>
            <a:ext cx="5029200" cy="4434108"/>
            <a:chOff x="1272" y="1536"/>
            <a:chExt cx="3168" cy="2112"/>
          </a:xfrm>
        </p:grpSpPr>
        <p:sp>
          <p:nvSpPr>
            <p:cNvPr id="32808" name="Line 13"/>
            <p:cNvSpPr>
              <a:spLocks noChangeShapeType="1"/>
            </p:cNvSpPr>
            <p:nvPr/>
          </p:nvSpPr>
          <p:spPr bwMode="auto">
            <a:xfrm>
              <a:off x="1272" y="1536"/>
              <a:ext cx="0" cy="2112"/>
            </a:xfrm>
            <a:prstGeom prst="line">
              <a:avLst/>
            </a:prstGeom>
            <a:noFill/>
            <a:ln w="19050">
              <a:solidFill>
                <a:schemeClr val="bg1">
                  <a:lumMod val="65000"/>
                </a:schemeClr>
              </a:solidFill>
              <a:prstDash val="dash"/>
              <a:round/>
              <a:headEnd/>
              <a:tailEnd/>
            </a:ln>
          </p:spPr>
          <p:txBody>
            <a:bodyPr/>
            <a:lstStyle/>
            <a:p>
              <a:endParaRPr lang="en-US"/>
            </a:p>
          </p:txBody>
        </p:sp>
        <p:sp>
          <p:nvSpPr>
            <p:cNvPr id="32809" name="Line 14"/>
            <p:cNvSpPr>
              <a:spLocks noChangeShapeType="1"/>
            </p:cNvSpPr>
            <p:nvPr/>
          </p:nvSpPr>
          <p:spPr bwMode="auto">
            <a:xfrm>
              <a:off x="1800" y="1536"/>
              <a:ext cx="0" cy="2112"/>
            </a:xfrm>
            <a:prstGeom prst="line">
              <a:avLst/>
            </a:prstGeom>
            <a:noFill/>
            <a:ln w="19050">
              <a:solidFill>
                <a:schemeClr val="bg1">
                  <a:lumMod val="65000"/>
                </a:schemeClr>
              </a:solidFill>
              <a:prstDash val="dash"/>
              <a:round/>
              <a:headEnd/>
              <a:tailEnd/>
            </a:ln>
          </p:spPr>
          <p:txBody>
            <a:bodyPr/>
            <a:lstStyle/>
            <a:p>
              <a:endParaRPr lang="en-US"/>
            </a:p>
          </p:txBody>
        </p:sp>
        <p:sp>
          <p:nvSpPr>
            <p:cNvPr id="32810" name="Line 15"/>
            <p:cNvSpPr>
              <a:spLocks noChangeShapeType="1"/>
            </p:cNvSpPr>
            <p:nvPr/>
          </p:nvSpPr>
          <p:spPr bwMode="auto">
            <a:xfrm>
              <a:off x="2328" y="1536"/>
              <a:ext cx="0" cy="2112"/>
            </a:xfrm>
            <a:prstGeom prst="line">
              <a:avLst/>
            </a:prstGeom>
            <a:noFill/>
            <a:ln w="19050">
              <a:solidFill>
                <a:schemeClr val="bg1">
                  <a:lumMod val="65000"/>
                </a:schemeClr>
              </a:solidFill>
              <a:prstDash val="dash"/>
              <a:round/>
              <a:headEnd/>
              <a:tailEnd/>
            </a:ln>
          </p:spPr>
          <p:txBody>
            <a:bodyPr/>
            <a:lstStyle/>
            <a:p>
              <a:endParaRPr lang="en-US"/>
            </a:p>
          </p:txBody>
        </p:sp>
        <p:sp>
          <p:nvSpPr>
            <p:cNvPr id="32811" name="Line 16"/>
            <p:cNvSpPr>
              <a:spLocks noChangeShapeType="1"/>
            </p:cNvSpPr>
            <p:nvPr/>
          </p:nvSpPr>
          <p:spPr bwMode="auto">
            <a:xfrm>
              <a:off x="2856" y="1536"/>
              <a:ext cx="0" cy="2112"/>
            </a:xfrm>
            <a:prstGeom prst="line">
              <a:avLst/>
            </a:prstGeom>
            <a:noFill/>
            <a:ln w="19050">
              <a:solidFill>
                <a:schemeClr val="bg1">
                  <a:lumMod val="65000"/>
                </a:schemeClr>
              </a:solidFill>
              <a:prstDash val="dash"/>
              <a:round/>
              <a:headEnd/>
              <a:tailEnd/>
            </a:ln>
          </p:spPr>
          <p:txBody>
            <a:bodyPr/>
            <a:lstStyle/>
            <a:p>
              <a:endParaRPr lang="en-US"/>
            </a:p>
          </p:txBody>
        </p:sp>
        <p:sp>
          <p:nvSpPr>
            <p:cNvPr id="32812" name="Line 17"/>
            <p:cNvSpPr>
              <a:spLocks noChangeShapeType="1"/>
            </p:cNvSpPr>
            <p:nvPr/>
          </p:nvSpPr>
          <p:spPr bwMode="auto">
            <a:xfrm>
              <a:off x="3384" y="1536"/>
              <a:ext cx="0" cy="2112"/>
            </a:xfrm>
            <a:prstGeom prst="line">
              <a:avLst/>
            </a:prstGeom>
            <a:noFill/>
            <a:ln w="19050">
              <a:solidFill>
                <a:schemeClr val="bg1">
                  <a:lumMod val="65000"/>
                </a:schemeClr>
              </a:solidFill>
              <a:prstDash val="dash"/>
              <a:round/>
              <a:headEnd/>
              <a:tailEnd/>
            </a:ln>
          </p:spPr>
          <p:txBody>
            <a:bodyPr/>
            <a:lstStyle/>
            <a:p>
              <a:endParaRPr lang="en-US"/>
            </a:p>
          </p:txBody>
        </p:sp>
        <p:sp>
          <p:nvSpPr>
            <p:cNvPr id="32813" name="Line 18"/>
            <p:cNvSpPr>
              <a:spLocks noChangeShapeType="1"/>
            </p:cNvSpPr>
            <p:nvPr/>
          </p:nvSpPr>
          <p:spPr bwMode="auto">
            <a:xfrm>
              <a:off x="3912" y="1536"/>
              <a:ext cx="0" cy="2112"/>
            </a:xfrm>
            <a:prstGeom prst="line">
              <a:avLst/>
            </a:prstGeom>
            <a:noFill/>
            <a:ln w="19050">
              <a:solidFill>
                <a:schemeClr val="bg1">
                  <a:lumMod val="65000"/>
                </a:schemeClr>
              </a:solidFill>
              <a:prstDash val="dash"/>
              <a:round/>
              <a:headEnd/>
              <a:tailEnd/>
            </a:ln>
          </p:spPr>
          <p:txBody>
            <a:bodyPr/>
            <a:lstStyle/>
            <a:p>
              <a:endParaRPr lang="en-US"/>
            </a:p>
          </p:txBody>
        </p:sp>
        <p:sp>
          <p:nvSpPr>
            <p:cNvPr id="32814" name="Line 19"/>
            <p:cNvSpPr>
              <a:spLocks noChangeShapeType="1"/>
            </p:cNvSpPr>
            <p:nvPr/>
          </p:nvSpPr>
          <p:spPr bwMode="auto">
            <a:xfrm>
              <a:off x="4440" y="1536"/>
              <a:ext cx="0" cy="2112"/>
            </a:xfrm>
            <a:prstGeom prst="line">
              <a:avLst/>
            </a:prstGeom>
            <a:noFill/>
            <a:ln w="19050">
              <a:solidFill>
                <a:schemeClr val="bg1">
                  <a:lumMod val="65000"/>
                </a:schemeClr>
              </a:solidFill>
              <a:prstDash val="dash"/>
              <a:round/>
              <a:headEnd/>
              <a:tailEnd/>
            </a:ln>
          </p:spPr>
          <p:txBody>
            <a:bodyPr/>
            <a:lstStyle/>
            <a:p>
              <a:endParaRPr lang="en-US"/>
            </a:p>
          </p:txBody>
        </p:sp>
      </p:grpSp>
      <p:sp>
        <p:nvSpPr>
          <p:cNvPr id="125972" name="AutoShape 20"/>
          <p:cNvSpPr>
            <a:spLocks noChangeArrowheads="1"/>
          </p:cNvSpPr>
          <p:nvPr/>
        </p:nvSpPr>
        <p:spPr bwMode="auto">
          <a:xfrm>
            <a:off x="755121" y="1980013"/>
            <a:ext cx="1828800" cy="1005840"/>
          </a:xfrm>
          <a:prstGeom prst="flowChartProcess">
            <a:avLst/>
          </a:prstGeom>
          <a:solidFill>
            <a:schemeClr val="bg1"/>
          </a:solidFill>
          <a:ln w="38100">
            <a:solidFill>
              <a:schemeClr val="accent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300" dirty="0">
                <a:solidFill>
                  <a:srgbClr val="000000"/>
                </a:solidFill>
                <a:latin typeface="Tahoma" pitchFamily="34" charset="0"/>
                <a:ea typeface="MS PGothic" pitchFamily="34" charset="-128"/>
              </a:rPr>
              <a:t>Female Faculty</a:t>
            </a:r>
            <a:r>
              <a:rPr lang="en-US" sz="1300" dirty="0" smtClean="0">
                <a:solidFill>
                  <a:srgbClr val="000000"/>
                </a:solidFill>
                <a:latin typeface="Tahoma" pitchFamily="34" charset="0"/>
                <a:ea typeface="MS PGothic" pitchFamily="34" charset="-128"/>
              </a:rPr>
              <a:t>:</a:t>
            </a:r>
            <a:endParaRPr lang="en-US" sz="1300" dirty="0">
              <a:solidFill>
                <a:srgbClr val="000000"/>
              </a:solidFill>
              <a:latin typeface="Tahoma" pitchFamily="34" charset="0"/>
              <a:ea typeface="MS PGothic" pitchFamily="34" charset="-128"/>
            </a:endParaRPr>
          </a:p>
          <a:p>
            <a:pPr algn="ctr">
              <a:defRPr/>
            </a:pPr>
            <a:r>
              <a:rPr lang="en-US" sz="1300" dirty="0" smtClean="0">
                <a:solidFill>
                  <a:srgbClr val="000000"/>
                </a:solidFill>
                <a:latin typeface="Tahoma" pitchFamily="34" charset="0"/>
                <a:ea typeface="MS PGothic" pitchFamily="34" charset="-128"/>
              </a:rPr>
              <a:t>205/924</a:t>
            </a:r>
            <a:r>
              <a:rPr lang="en-US" sz="1300" dirty="0">
                <a:solidFill>
                  <a:srgbClr val="000000"/>
                </a:solidFill>
                <a:latin typeface="Tahoma" pitchFamily="34" charset="0"/>
                <a:ea typeface="MS PGothic" pitchFamily="34" charset="-128"/>
              </a:rPr>
              <a:t>; 22.2</a:t>
            </a:r>
            <a:r>
              <a:rPr lang="en-US" sz="1300" dirty="0" smtClean="0">
                <a:solidFill>
                  <a:srgbClr val="000000"/>
                </a:solidFill>
                <a:latin typeface="Tahoma" pitchFamily="34" charset="0"/>
                <a:ea typeface="MS PGothic" pitchFamily="34" charset="-128"/>
              </a:rPr>
              <a:t>%</a:t>
            </a:r>
            <a:endParaRPr lang="en-US" sz="1300" dirty="0">
              <a:solidFill>
                <a:srgbClr val="000000"/>
              </a:solidFill>
              <a:latin typeface="Tahoma" pitchFamily="34" charset="0"/>
              <a:ea typeface="MS PGothic" pitchFamily="34" charset="-128"/>
            </a:endParaRPr>
          </a:p>
          <a:p>
            <a:pPr algn="ctr">
              <a:defRPr/>
            </a:pPr>
            <a:r>
              <a:rPr lang="en-US" sz="1300" dirty="0" smtClean="0">
                <a:solidFill>
                  <a:srgbClr val="000000"/>
                </a:solidFill>
                <a:latin typeface="Tahoma" pitchFamily="34" charset="0"/>
                <a:ea typeface="MS PGothic" pitchFamily="34" charset="-128"/>
              </a:rPr>
              <a:t>UR Faculty:</a:t>
            </a:r>
          </a:p>
          <a:p>
            <a:pPr algn="ctr">
              <a:defRPr/>
            </a:pPr>
            <a:r>
              <a:rPr lang="en-US" sz="1300" dirty="0" smtClean="0">
                <a:solidFill>
                  <a:srgbClr val="000000"/>
                </a:solidFill>
                <a:latin typeface="Tahoma" pitchFamily="34" charset="0"/>
                <a:ea typeface="MS PGothic" pitchFamily="34" charset="-128"/>
              </a:rPr>
              <a:t>181/924</a:t>
            </a:r>
            <a:r>
              <a:rPr lang="en-US" sz="1300" dirty="0">
                <a:solidFill>
                  <a:srgbClr val="000000"/>
                </a:solidFill>
                <a:latin typeface="Tahoma" pitchFamily="34" charset="0"/>
                <a:ea typeface="MS PGothic" pitchFamily="34" charset="-128"/>
              </a:rPr>
              <a:t>; 19.6</a:t>
            </a:r>
            <a:r>
              <a:rPr lang="en-US" sz="1300" dirty="0" smtClean="0">
                <a:solidFill>
                  <a:srgbClr val="000000"/>
                </a:solidFill>
                <a:latin typeface="Tahoma" pitchFamily="34" charset="0"/>
                <a:ea typeface="MS PGothic" pitchFamily="34" charset="-128"/>
              </a:rPr>
              <a:t>%</a:t>
            </a:r>
            <a:endParaRPr lang="en-US" sz="1300" dirty="0">
              <a:solidFill>
                <a:srgbClr val="000000"/>
              </a:solidFill>
              <a:latin typeface="Tahoma" pitchFamily="34" charset="0"/>
              <a:ea typeface="MS PGothic" pitchFamily="34" charset="-128"/>
            </a:endParaRPr>
          </a:p>
        </p:txBody>
      </p:sp>
      <p:sp>
        <p:nvSpPr>
          <p:cNvPr id="32783" name="Rectangle 24"/>
          <p:cNvSpPr>
            <a:spLocks noChangeArrowheads="1"/>
          </p:cNvSpPr>
          <p:nvPr/>
        </p:nvSpPr>
        <p:spPr bwMode="auto">
          <a:xfrm>
            <a:off x="705077" y="1454227"/>
            <a:ext cx="7239000" cy="4958956"/>
          </a:xfrm>
          <a:prstGeom prst="rect">
            <a:avLst/>
          </a:prstGeom>
          <a:noFill/>
          <a:ln w="38100">
            <a:solidFill>
              <a:schemeClr val="bg1">
                <a:lumMod val="65000"/>
              </a:schemeClr>
            </a:solidFill>
            <a:miter lim="800000"/>
            <a:headEnd/>
            <a:tailEnd/>
          </a:ln>
        </p:spPr>
        <p:txBody>
          <a:bodyPr wrap="none" anchor="ctr"/>
          <a:lstStyle/>
          <a:p>
            <a:endParaRPr lang="en-US"/>
          </a:p>
        </p:txBody>
      </p:sp>
      <p:sp>
        <p:nvSpPr>
          <p:cNvPr id="24" name="AutoShape 20"/>
          <p:cNvSpPr>
            <a:spLocks noChangeArrowheads="1"/>
          </p:cNvSpPr>
          <p:nvPr/>
        </p:nvSpPr>
        <p:spPr bwMode="auto">
          <a:xfrm>
            <a:off x="1714726" y="3097226"/>
            <a:ext cx="1943101" cy="640080"/>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a:solidFill>
                  <a:srgbClr val="000000"/>
                </a:solidFill>
                <a:latin typeface="Tahoma" pitchFamily="34" charset="0"/>
                <a:ea typeface="MS PGothic" pitchFamily="34" charset="-128"/>
              </a:rPr>
              <a:t>President’s Council on Institutional Diversity &amp; </a:t>
            </a:r>
            <a:r>
              <a:rPr lang="en-US" sz="1200" dirty="0" smtClean="0">
                <a:solidFill>
                  <a:srgbClr val="000000"/>
                </a:solidFill>
                <a:latin typeface="Tahoma" pitchFamily="34" charset="0"/>
                <a:ea typeface="MS PGothic" pitchFamily="34" charset="-128"/>
              </a:rPr>
              <a:t>Equity established</a:t>
            </a:r>
            <a:endParaRPr lang="en-US" sz="1200" dirty="0">
              <a:solidFill>
                <a:srgbClr val="000000"/>
              </a:solidFill>
              <a:latin typeface="Tahoma" pitchFamily="34" charset="0"/>
              <a:ea typeface="MS PGothic" pitchFamily="34" charset="-128"/>
            </a:endParaRPr>
          </a:p>
        </p:txBody>
      </p:sp>
      <p:sp>
        <p:nvSpPr>
          <p:cNvPr id="27" name="AutoShape 20"/>
          <p:cNvSpPr>
            <a:spLocks noChangeArrowheads="1"/>
          </p:cNvSpPr>
          <p:nvPr/>
        </p:nvSpPr>
        <p:spPr bwMode="auto">
          <a:xfrm>
            <a:off x="6036814" y="1995512"/>
            <a:ext cx="1828800" cy="1005840"/>
          </a:xfrm>
          <a:prstGeom prst="flowChartProcess">
            <a:avLst/>
          </a:prstGeom>
          <a:solidFill>
            <a:schemeClr val="bg1"/>
          </a:solidFill>
          <a:ln w="38100">
            <a:solidFill>
              <a:schemeClr val="accent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300" dirty="0">
                <a:solidFill>
                  <a:srgbClr val="000000"/>
                </a:solidFill>
                <a:latin typeface="Tahoma" pitchFamily="34" charset="0"/>
                <a:ea typeface="MS PGothic" pitchFamily="34" charset="-128"/>
              </a:rPr>
              <a:t>Female Faculty</a:t>
            </a:r>
            <a:r>
              <a:rPr lang="en-US" sz="1300" dirty="0" smtClean="0">
                <a:solidFill>
                  <a:srgbClr val="000000"/>
                </a:solidFill>
                <a:latin typeface="Tahoma" pitchFamily="34" charset="0"/>
                <a:ea typeface="MS PGothic" pitchFamily="34" charset="-128"/>
              </a:rPr>
              <a:t>: </a:t>
            </a:r>
          </a:p>
          <a:p>
            <a:pPr algn="ctr">
              <a:defRPr/>
            </a:pPr>
            <a:r>
              <a:rPr lang="en-US" sz="1300" dirty="0" smtClean="0">
                <a:solidFill>
                  <a:srgbClr val="000000"/>
                </a:solidFill>
                <a:latin typeface="Tahoma" pitchFamily="34" charset="0"/>
                <a:ea typeface="MS PGothic" pitchFamily="34" charset="-128"/>
                <a:sym typeface="Wingdings"/>
              </a:rPr>
              <a:t>16.1%</a:t>
            </a:r>
          </a:p>
          <a:p>
            <a:pPr algn="ctr">
              <a:defRPr/>
            </a:pPr>
            <a:r>
              <a:rPr lang="en-US" sz="1300" dirty="0" smtClean="0">
                <a:solidFill>
                  <a:srgbClr val="000000"/>
                </a:solidFill>
                <a:latin typeface="Tahoma" pitchFamily="34" charset="0"/>
                <a:ea typeface="MS PGothic" pitchFamily="34" charset="-128"/>
                <a:sym typeface="Wingdings"/>
              </a:rPr>
              <a:t>238/979</a:t>
            </a:r>
            <a:r>
              <a:rPr lang="en-US" sz="1300" dirty="0">
                <a:solidFill>
                  <a:srgbClr val="000000"/>
                </a:solidFill>
                <a:latin typeface="Tahoma" pitchFamily="34" charset="0"/>
                <a:ea typeface="MS PGothic" pitchFamily="34" charset="-128"/>
                <a:sym typeface="Wingdings"/>
              </a:rPr>
              <a:t>; 24.3</a:t>
            </a:r>
            <a:r>
              <a:rPr lang="en-US" sz="1300" dirty="0" smtClean="0">
                <a:solidFill>
                  <a:srgbClr val="000000"/>
                </a:solidFill>
                <a:latin typeface="Tahoma" pitchFamily="34" charset="0"/>
                <a:ea typeface="MS PGothic" pitchFamily="34" charset="-128"/>
                <a:sym typeface="Wingdings"/>
              </a:rPr>
              <a:t>%</a:t>
            </a:r>
            <a:endParaRPr lang="en-US" sz="1300" dirty="0">
              <a:solidFill>
                <a:srgbClr val="000000"/>
              </a:solidFill>
              <a:latin typeface="Tahoma" pitchFamily="34" charset="0"/>
              <a:ea typeface="MS PGothic" pitchFamily="34" charset="-128"/>
            </a:endParaRPr>
          </a:p>
          <a:p>
            <a:pPr algn="ctr">
              <a:defRPr/>
            </a:pPr>
            <a:r>
              <a:rPr lang="en-US" sz="1300" dirty="0" smtClean="0">
                <a:solidFill>
                  <a:srgbClr val="000000"/>
                </a:solidFill>
                <a:latin typeface="Tahoma" pitchFamily="34" charset="0"/>
                <a:ea typeface="MS PGothic" pitchFamily="34" charset="-128"/>
              </a:rPr>
              <a:t>UR </a:t>
            </a:r>
            <a:r>
              <a:rPr lang="en-US" sz="1300" dirty="0">
                <a:solidFill>
                  <a:srgbClr val="000000"/>
                </a:solidFill>
                <a:latin typeface="Tahoma" pitchFamily="34" charset="0"/>
                <a:ea typeface="MS PGothic" pitchFamily="34" charset="-128"/>
              </a:rPr>
              <a:t>Faculty: </a:t>
            </a:r>
            <a:r>
              <a:rPr lang="en-US" sz="1300" dirty="0" smtClean="0">
                <a:solidFill>
                  <a:srgbClr val="000000"/>
                </a:solidFill>
                <a:latin typeface="Tahoma" pitchFamily="34" charset="0"/>
                <a:ea typeface="MS PGothic" pitchFamily="34" charset="-128"/>
                <a:sym typeface="Wingdings"/>
              </a:rPr>
              <a:t>20.4% (218/979; 22.3%) </a:t>
            </a:r>
            <a:endParaRPr lang="en-US" sz="1300" dirty="0">
              <a:solidFill>
                <a:srgbClr val="000000"/>
              </a:solidFill>
              <a:latin typeface="Tahoma" pitchFamily="34" charset="0"/>
              <a:ea typeface="MS PGothic" pitchFamily="34" charset="-128"/>
            </a:endParaRPr>
          </a:p>
        </p:txBody>
      </p:sp>
      <p:sp>
        <p:nvSpPr>
          <p:cNvPr id="29" name="AutoShape 20"/>
          <p:cNvSpPr>
            <a:spLocks noChangeArrowheads="1"/>
          </p:cNvSpPr>
          <p:nvPr/>
        </p:nvSpPr>
        <p:spPr bwMode="auto">
          <a:xfrm>
            <a:off x="4310369" y="3796064"/>
            <a:ext cx="1381126" cy="923925"/>
          </a:xfrm>
          <a:prstGeom prst="flowChartProcess">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smtClean="0">
                <a:solidFill>
                  <a:srgbClr val="000000"/>
                </a:solidFill>
                <a:latin typeface="Tahoma" pitchFamily="34" charset="0"/>
                <a:ea typeface="MS PGothic" pitchFamily="34" charset="-128"/>
              </a:rPr>
              <a:t>“Increasing </a:t>
            </a:r>
            <a:r>
              <a:rPr lang="en-US" sz="1200" dirty="0">
                <a:solidFill>
                  <a:srgbClr val="000000"/>
                </a:solidFill>
                <a:latin typeface="Tahoma" pitchFamily="34" charset="0"/>
                <a:ea typeface="MS PGothic" pitchFamily="34" charset="-128"/>
              </a:rPr>
              <a:t>Faculty </a:t>
            </a:r>
            <a:r>
              <a:rPr lang="en-US" sz="1200" dirty="0" smtClean="0">
                <a:solidFill>
                  <a:srgbClr val="000000"/>
                </a:solidFill>
                <a:latin typeface="Tahoma" pitchFamily="34" charset="0"/>
                <a:ea typeface="MS PGothic" pitchFamily="34" charset="-128"/>
              </a:rPr>
              <a:t>Diversity” handbook </a:t>
            </a:r>
            <a:r>
              <a:rPr lang="en-US" sz="1200" dirty="0">
                <a:solidFill>
                  <a:srgbClr val="000000"/>
                </a:solidFill>
                <a:latin typeface="Tahoma" pitchFamily="34" charset="0"/>
                <a:ea typeface="MS PGothic" pitchFamily="34" charset="-128"/>
              </a:rPr>
              <a:t>published</a:t>
            </a:r>
          </a:p>
        </p:txBody>
      </p:sp>
      <p:sp>
        <p:nvSpPr>
          <p:cNvPr id="30" name="AutoShape 20"/>
          <p:cNvSpPr>
            <a:spLocks noChangeArrowheads="1"/>
          </p:cNvSpPr>
          <p:nvPr/>
        </p:nvSpPr>
        <p:spPr bwMode="auto">
          <a:xfrm>
            <a:off x="2728009" y="4782180"/>
            <a:ext cx="3362326" cy="404862"/>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smtClean="0">
                <a:solidFill>
                  <a:srgbClr val="000000"/>
                </a:solidFill>
                <a:latin typeface="Tahoma" pitchFamily="34" charset="0"/>
                <a:ea typeface="MS PGothic" pitchFamily="34" charset="-128"/>
              </a:rPr>
              <a:t>RU FAIR outreach </a:t>
            </a:r>
            <a:r>
              <a:rPr lang="en-US" sz="1200" dirty="0">
                <a:solidFill>
                  <a:srgbClr val="000000"/>
                </a:solidFill>
                <a:latin typeface="Tahoma" pitchFamily="34" charset="0"/>
                <a:ea typeface="MS PGothic" pitchFamily="34" charset="-128"/>
              </a:rPr>
              <a:t>to </a:t>
            </a:r>
            <a:r>
              <a:rPr lang="en-US" sz="1200" dirty="0" smtClean="0">
                <a:solidFill>
                  <a:srgbClr val="000000"/>
                </a:solidFill>
                <a:latin typeface="Tahoma" pitchFamily="34" charset="0"/>
                <a:ea typeface="MS PGothic" pitchFamily="34" charset="-128"/>
              </a:rPr>
              <a:t>                          department chairs </a:t>
            </a:r>
            <a:r>
              <a:rPr lang="en-US" sz="1200" dirty="0">
                <a:solidFill>
                  <a:srgbClr val="000000"/>
                </a:solidFill>
                <a:latin typeface="Tahoma" pitchFamily="34" charset="0"/>
                <a:ea typeface="MS PGothic" pitchFamily="34" charset="-128"/>
              </a:rPr>
              <a:t>&amp; </a:t>
            </a:r>
            <a:r>
              <a:rPr lang="en-US" sz="1200" dirty="0" smtClean="0">
                <a:solidFill>
                  <a:srgbClr val="000000"/>
                </a:solidFill>
                <a:latin typeface="Tahoma" pitchFamily="34" charset="0"/>
                <a:ea typeface="MS PGothic" pitchFamily="34" charset="-128"/>
              </a:rPr>
              <a:t>faculty</a:t>
            </a:r>
            <a:endParaRPr lang="en-US" sz="1200" dirty="0">
              <a:solidFill>
                <a:srgbClr val="000000"/>
              </a:solidFill>
              <a:latin typeface="Tahoma" pitchFamily="34" charset="0"/>
              <a:ea typeface="MS PGothic" pitchFamily="34" charset="-128"/>
            </a:endParaRPr>
          </a:p>
        </p:txBody>
      </p:sp>
      <p:sp>
        <p:nvSpPr>
          <p:cNvPr id="31" name="AutoShape 20"/>
          <p:cNvSpPr>
            <a:spLocks noChangeArrowheads="1"/>
          </p:cNvSpPr>
          <p:nvPr/>
        </p:nvSpPr>
        <p:spPr bwMode="auto">
          <a:xfrm>
            <a:off x="6120280" y="3796064"/>
            <a:ext cx="1807007" cy="923925"/>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a:solidFill>
                  <a:srgbClr val="000000"/>
                </a:solidFill>
                <a:latin typeface="Tahoma" pitchFamily="34" charset="0"/>
                <a:ea typeface="MS PGothic" pitchFamily="34" charset="-128"/>
              </a:rPr>
              <a:t>Development &amp; </a:t>
            </a:r>
            <a:r>
              <a:rPr lang="en-US" sz="1200" dirty="0" smtClean="0">
                <a:solidFill>
                  <a:srgbClr val="000000"/>
                </a:solidFill>
                <a:latin typeface="Tahoma" pitchFamily="34" charset="0"/>
                <a:ea typeface="MS PGothic" pitchFamily="34" charset="-128"/>
              </a:rPr>
              <a:t>roll-out </a:t>
            </a:r>
            <a:r>
              <a:rPr lang="en-US" sz="1200" dirty="0">
                <a:solidFill>
                  <a:srgbClr val="000000"/>
                </a:solidFill>
                <a:latin typeface="Tahoma" pitchFamily="34" charset="0"/>
                <a:ea typeface="MS PGothic" pitchFamily="34" charset="-128"/>
              </a:rPr>
              <a:t>of </a:t>
            </a:r>
            <a:r>
              <a:rPr lang="en-US" sz="1200" dirty="0" smtClean="0">
                <a:solidFill>
                  <a:srgbClr val="000000"/>
                </a:solidFill>
                <a:latin typeface="Tahoma" pitchFamily="34" charset="0"/>
                <a:ea typeface="MS PGothic" pitchFamily="34" charset="-128"/>
              </a:rPr>
              <a:t>online resource module </a:t>
            </a:r>
            <a:r>
              <a:rPr lang="en-US" sz="1200" dirty="0">
                <a:solidFill>
                  <a:srgbClr val="000000"/>
                </a:solidFill>
                <a:latin typeface="Tahoma" pitchFamily="34" charset="0"/>
                <a:ea typeface="MS PGothic" pitchFamily="34" charset="-128"/>
              </a:rPr>
              <a:t>&amp; </a:t>
            </a:r>
            <a:r>
              <a:rPr lang="en-US" sz="1200" dirty="0" smtClean="0">
                <a:solidFill>
                  <a:srgbClr val="000000"/>
                </a:solidFill>
                <a:latin typeface="Tahoma" pitchFamily="34" charset="0"/>
                <a:ea typeface="MS PGothic" pitchFamily="34" charset="-128"/>
              </a:rPr>
              <a:t>website</a:t>
            </a:r>
            <a:endParaRPr lang="en-US" sz="1200" dirty="0">
              <a:solidFill>
                <a:srgbClr val="000000"/>
              </a:solidFill>
              <a:latin typeface="Tahoma" pitchFamily="34" charset="0"/>
              <a:ea typeface="MS PGothic" pitchFamily="34" charset="-128"/>
            </a:endParaRPr>
          </a:p>
        </p:txBody>
      </p:sp>
      <p:sp>
        <p:nvSpPr>
          <p:cNvPr id="32" name="AutoShape 20"/>
          <p:cNvSpPr>
            <a:spLocks noChangeArrowheads="1"/>
          </p:cNvSpPr>
          <p:nvPr/>
        </p:nvSpPr>
        <p:spPr bwMode="auto">
          <a:xfrm>
            <a:off x="6802205" y="4800752"/>
            <a:ext cx="1776012" cy="1070871"/>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a:solidFill>
                  <a:srgbClr val="000000"/>
                </a:solidFill>
                <a:latin typeface="Tahoma" pitchFamily="34" charset="0"/>
                <a:ea typeface="MS PGothic" pitchFamily="34" charset="-128"/>
              </a:rPr>
              <a:t>Professional Development Workshops for Departmental Search Committees (future)</a:t>
            </a:r>
          </a:p>
        </p:txBody>
      </p:sp>
      <p:sp>
        <p:nvSpPr>
          <p:cNvPr id="34" name="Rectangle 4"/>
          <p:cNvSpPr>
            <a:spLocks noChangeArrowheads="1"/>
          </p:cNvSpPr>
          <p:nvPr/>
        </p:nvSpPr>
        <p:spPr bwMode="auto">
          <a:xfrm>
            <a:off x="2790892" y="1562872"/>
            <a:ext cx="1280160" cy="304800"/>
          </a:xfrm>
          <a:prstGeom prst="rect">
            <a:avLst/>
          </a:prstGeom>
          <a:solidFill>
            <a:schemeClr val="bg1"/>
          </a:solidFill>
          <a:ln w="38100">
            <a:solidFill>
              <a:srgbClr val="5F5F5F"/>
            </a:solidFill>
            <a:miter lim="800000"/>
            <a:headEnd/>
            <a:tailEnd/>
          </a:ln>
        </p:spPr>
        <p:txBody>
          <a:bodyPr wrap="none" anchor="ctr"/>
          <a:lstStyle/>
          <a:p>
            <a:pPr algn="ctr"/>
            <a:r>
              <a:rPr lang="en-US" sz="1600" dirty="0" smtClean="0">
                <a:solidFill>
                  <a:srgbClr val="000000"/>
                </a:solidFill>
                <a:latin typeface="Tahoma" pitchFamily="34" charset="0"/>
              </a:rPr>
              <a:t>2008 - 2009</a:t>
            </a:r>
            <a:endParaRPr lang="en-US" sz="1600" dirty="0">
              <a:solidFill>
                <a:srgbClr val="000000"/>
              </a:solidFill>
              <a:latin typeface="Tahoma" pitchFamily="34" charset="0"/>
            </a:endParaRPr>
          </a:p>
        </p:txBody>
      </p:sp>
      <p:sp>
        <p:nvSpPr>
          <p:cNvPr id="35" name="Rectangle 4"/>
          <p:cNvSpPr>
            <a:spLocks noChangeArrowheads="1"/>
          </p:cNvSpPr>
          <p:nvPr/>
        </p:nvSpPr>
        <p:spPr bwMode="auto">
          <a:xfrm>
            <a:off x="4462128" y="1562872"/>
            <a:ext cx="1280160" cy="304800"/>
          </a:xfrm>
          <a:prstGeom prst="rect">
            <a:avLst/>
          </a:prstGeom>
          <a:solidFill>
            <a:schemeClr val="bg1"/>
          </a:solidFill>
          <a:ln w="38100">
            <a:solidFill>
              <a:srgbClr val="5F5F5F"/>
            </a:solidFill>
            <a:miter lim="800000"/>
            <a:headEnd/>
            <a:tailEnd/>
          </a:ln>
        </p:spPr>
        <p:txBody>
          <a:bodyPr wrap="none" anchor="ctr"/>
          <a:lstStyle/>
          <a:p>
            <a:pPr algn="ctr"/>
            <a:r>
              <a:rPr lang="en-US" sz="1600" dirty="0" smtClean="0">
                <a:solidFill>
                  <a:srgbClr val="000000"/>
                </a:solidFill>
                <a:latin typeface="Tahoma" pitchFamily="34" charset="0"/>
              </a:rPr>
              <a:t>2009 - 2010</a:t>
            </a:r>
            <a:endParaRPr lang="en-US" sz="1600" dirty="0">
              <a:solidFill>
                <a:srgbClr val="000000"/>
              </a:solidFill>
              <a:latin typeface="Tahoma" pitchFamily="34" charset="0"/>
            </a:endParaRPr>
          </a:p>
        </p:txBody>
      </p:sp>
      <p:sp>
        <p:nvSpPr>
          <p:cNvPr id="36" name="Rectangle 4"/>
          <p:cNvSpPr>
            <a:spLocks noChangeArrowheads="1"/>
          </p:cNvSpPr>
          <p:nvPr/>
        </p:nvSpPr>
        <p:spPr bwMode="auto">
          <a:xfrm>
            <a:off x="6117863" y="1562872"/>
            <a:ext cx="1280160" cy="304800"/>
          </a:xfrm>
          <a:prstGeom prst="rect">
            <a:avLst/>
          </a:prstGeom>
          <a:solidFill>
            <a:schemeClr val="bg1"/>
          </a:solidFill>
          <a:ln w="38100">
            <a:solidFill>
              <a:srgbClr val="5F5F5F"/>
            </a:solidFill>
            <a:miter lim="800000"/>
            <a:headEnd/>
            <a:tailEnd/>
          </a:ln>
        </p:spPr>
        <p:txBody>
          <a:bodyPr wrap="none" anchor="ctr"/>
          <a:lstStyle/>
          <a:p>
            <a:pPr algn="ctr"/>
            <a:r>
              <a:rPr lang="en-US" sz="1600" dirty="0" smtClean="0">
                <a:solidFill>
                  <a:srgbClr val="000000"/>
                </a:solidFill>
                <a:latin typeface="Tahoma" pitchFamily="34" charset="0"/>
              </a:rPr>
              <a:t>2010 - 2011</a:t>
            </a:r>
            <a:endParaRPr lang="en-US" sz="1600" dirty="0">
              <a:solidFill>
                <a:srgbClr val="000000"/>
              </a:solidFill>
              <a:latin typeface="Tahoma" pitchFamily="34" charset="0"/>
            </a:endParaRPr>
          </a:p>
        </p:txBody>
      </p:sp>
      <p:sp>
        <p:nvSpPr>
          <p:cNvPr id="25" name="AutoShape 20"/>
          <p:cNvSpPr>
            <a:spLocks noChangeArrowheads="1"/>
          </p:cNvSpPr>
          <p:nvPr/>
        </p:nvSpPr>
        <p:spPr bwMode="auto">
          <a:xfrm>
            <a:off x="5299676" y="5248625"/>
            <a:ext cx="1477641" cy="1121174"/>
          </a:xfrm>
          <a:prstGeom prst="flowChartProcess">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smtClean="0">
                <a:solidFill>
                  <a:srgbClr val="000000"/>
                </a:solidFill>
                <a:latin typeface="Tahoma" pitchFamily="34" charset="0"/>
                <a:ea typeface="MS PGothic" pitchFamily="34" charset="-128"/>
              </a:rPr>
              <a:t>Mini-grant programs on “Unconscious Bias” &amp; “Evaluation of Competence &amp; Merit” research</a:t>
            </a:r>
            <a:endParaRPr lang="en-US" sz="1200" dirty="0">
              <a:solidFill>
                <a:srgbClr val="000000"/>
              </a:solidFill>
              <a:latin typeface="Tahoma" pitchFamily="34" charset="0"/>
              <a:ea typeface="MS PGothic" pitchFamily="34" charset="-128"/>
            </a:endParaRPr>
          </a:p>
        </p:txBody>
      </p:sp>
      <p:sp>
        <p:nvSpPr>
          <p:cNvPr id="26" name="AutoShape 20"/>
          <p:cNvSpPr>
            <a:spLocks noChangeArrowheads="1"/>
          </p:cNvSpPr>
          <p:nvPr/>
        </p:nvSpPr>
        <p:spPr bwMode="auto">
          <a:xfrm>
            <a:off x="4672318" y="3097227"/>
            <a:ext cx="1943101" cy="640080"/>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smtClean="0">
                <a:solidFill>
                  <a:srgbClr val="000000"/>
                </a:solidFill>
                <a:latin typeface="Tahoma" pitchFamily="34" charset="0"/>
                <a:ea typeface="MS PGothic" pitchFamily="34" charset="-128"/>
              </a:rPr>
              <a:t>Science subcommittee</a:t>
            </a:r>
            <a:endParaRPr lang="en-US" sz="1200" dirty="0">
              <a:solidFill>
                <a:srgbClr val="000000"/>
              </a:solidFill>
              <a:latin typeface="Tahoma" pitchFamily="34" charset="0"/>
              <a:ea typeface="MS PGothic" pitchFamily="34" charset="-128"/>
            </a:endParaRPr>
          </a:p>
          <a:p>
            <a:pPr algn="ctr">
              <a:defRPr/>
            </a:pPr>
            <a:r>
              <a:rPr lang="en-US" sz="1200" dirty="0">
                <a:solidFill>
                  <a:srgbClr val="000000"/>
                </a:solidFill>
                <a:latin typeface="Tahoma" pitchFamily="34" charset="0"/>
                <a:ea typeface="MS PGothic" pitchFamily="34" charset="-128"/>
              </a:rPr>
              <a:t>established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00050" y="655638"/>
            <a:ext cx="8229600" cy="941387"/>
          </a:xfrm>
        </p:spPr>
        <p:txBody>
          <a:bodyPr/>
          <a:lstStyle/>
          <a:p>
            <a:pPr algn="ctr"/>
            <a:r>
              <a:rPr lang="en-US" dirty="0" smtClean="0"/>
              <a:t>From Handbook to Online Module</a:t>
            </a:r>
          </a:p>
        </p:txBody>
      </p:sp>
      <p:pic>
        <p:nvPicPr>
          <p:cNvPr id="34819" name="Picture 2" descr="Search Committee Handbook w glasses.JPG"/>
          <p:cNvPicPr>
            <a:picLocks noChangeAspect="1"/>
          </p:cNvPicPr>
          <p:nvPr/>
        </p:nvPicPr>
        <p:blipFill>
          <a:blip r:embed="rId2"/>
          <a:srcRect/>
          <a:stretch>
            <a:fillRect/>
          </a:stretch>
        </p:blipFill>
        <p:spPr bwMode="auto">
          <a:xfrm>
            <a:off x="657225" y="3647110"/>
            <a:ext cx="4375150" cy="2455863"/>
          </a:xfrm>
          <a:prstGeom prst="rect">
            <a:avLst/>
          </a:prstGeom>
          <a:noFill/>
          <a:ln w="9525">
            <a:noFill/>
            <a:miter lim="800000"/>
            <a:headEnd/>
            <a:tailEnd/>
          </a:ln>
        </p:spPr>
      </p:pic>
      <p:pic>
        <p:nvPicPr>
          <p:cNvPr id="34820" name="Picture 3"/>
          <p:cNvPicPr>
            <a:picLocks noChangeAspect="1" noChangeArrowheads="1"/>
          </p:cNvPicPr>
          <p:nvPr/>
        </p:nvPicPr>
        <p:blipFill>
          <a:blip r:embed="rId3"/>
          <a:srcRect/>
          <a:stretch>
            <a:fillRect/>
          </a:stretch>
        </p:blipFill>
        <p:spPr bwMode="auto">
          <a:xfrm>
            <a:off x="5181600" y="3647111"/>
            <a:ext cx="3265170" cy="2450191"/>
          </a:xfrm>
          <a:prstGeom prst="rect">
            <a:avLst/>
          </a:prstGeom>
          <a:noFill/>
          <a:ln w="9525">
            <a:noFill/>
            <a:miter lim="800000"/>
            <a:headEnd/>
            <a:tailEnd/>
          </a:ln>
        </p:spPr>
      </p:pic>
      <p:sp>
        <p:nvSpPr>
          <p:cNvPr id="5" name="AutoShape 4"/>
          <p:cNvSpPr>
            <a:spLocks noChangeArrowheads="1"/>
          </p:cNvSpPr>
          <p:nvPr/>
        </p:nvSpPr>
        <p:spPr bwMode="auto">
          <a:xfrm>
            <a:off x="662940" y="1799363"/>
            <a:ext cx="1980818" cy="1579157"/>
          </a:xfrm>
          <a:prstGeom prst="homePlate">
            <a:avLst>
              <a:gd name="adj" fmla="val 21242"/>
            </a:avLst>
          </a:prstGeom>
          <a:solidFill>
            <a:schemeClr val="bg1">
              <a:lumMod val="95000"/>
            </a:schemeClr>
          </a:solidFill>
          <a:ln w="12700">
            <a:no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algn="ctr">
              <a:defRPr/>
            </a:pPr>
            <a:r>
              <a:rPr lang="en-US" dirty="0">
                <a:solidFill>
                  <a:srgbClr val="000000"/>
                </a:solidFill>
                <a:ea typeface="MS PGothic" pitchFamily="34" charset="-128"/>
              </a:rPr>
              <a:t>Institutional</a:t>
            </a:r>
          </a:p>
          <a:p>
            <a:pPr algn="ctr">
              <a:defRPr/>
            </a:pPr>
            <a:r>
              <a:rPr lang="en-US" dirty="0" smtClean="0">
                <a:solidFill>
                  <a:srgbClr val="000000"/>
                </a:solidFill>
                <a:ea typeface="MS PGothic" pitchFamily="34" charset="-128"/>
              </a:rPr>
              <a:t>partnerships</a:t>
            </a:r>
            <a:endParaRPr lang="en-US" dirty="0">
              <a:solidFill>
                <a:srgbClr val="000000"/>
              </a:solidFill>
              <a:ea typeface="MS PGothic" pitchFamily="34" charset="-128"/>
            </a:endParaRPr>
          </a:p>
        </p:txBody>
      </p:sp>
      <p:sp>
        <p:nvSpPr>
          <p:cNvPr id="6" name="AutoShape 5"/>
          <p:cNvSpPr>
            <a:spLocks noChangeArrowheads="1"/>
          </p:cNvSpPr>
          <p:nvPr/>
        </p:nvSpPr>
        <p:spPr bwMode="auto">
          <a:xfrm>
            <a:off x="2380933" y="1799363"/>
            <a:ext cx="2265679" cy="1579157"/>
          </a:xfrm>
          <a:prstGeom prst="chevron">
            <a:avLst>
              <a:gd name="adj" fmla="val 19742"/>
            </a:avLst>
          </a:prstGeom>
          <a:solidFill>
            <a:schemeClr val="bg1">
              <a:lumMod val="95000"/>
            </a:schemeClr>
          </a:solidFill>
          <a:ln w="12700">
            <a:no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a:defRPr/>
            </a:pPr>
            <a:r>
              <a:rPr lang="en-US" dirty="0">
                <a:solidFill>
                  <a:srgbClr val="000000"/>
                </a:solidFill>
                <a:ea typeface="MS PGothic" pitchFamily="34" charset="-128"/>
              </a:rPr>
              <a:t>Expertise:</a:t>
            </a:r>
          </a:p>
          <a:p>
            <a:pPr>
              <a:buFont typeface="Arial" pitchFamily="34" charset="0"/>
              <a:buChar char="•"/>
              <a:defRPr/>
            </a:pPr>
            <a:r>
              <a:rPr lang="en-US" sz="1600" dirty="0">
                <a:solidFill>
                  <a:srgbClr val="000000"/>
                </a:solidFill>
                <a:ea typeface="MS PGothic" pitchFamily="34" charset="-128"/>
              </a:rPr>
              <a:t>Subject-matter</a:t>
            </a:r>
          </a:p>
          <a:p>
            <a:pPr>
              <a:buFont typeface="Arial" pitchFamily="34" charset="0"/>
              <a:buChar char="•"/>
              <a:defRPr/>
            </a:pPr>
            <a:r>
              <a:rPr lang="en-US" sz="1600" dirty="0">
                <a:solidFill>
                  <a:srgbClr val="000000"/>
                </a:solidFill>
                <a:ea typeface="MS PGothic" pitchFamily="34" charset="-128"/>
              </a:rPr>
              <a:t>Process</a:t>
            </a:r>
          </a:p>
          <a:p>
            <a:pPr>
              <a:buFont typeface="Arial" pitchFamily="34" charset="0"/>
              <a:buChar char="•"/>
              <a:defRPr/>
            </a:pPr>
            <a:r>
              <a:rPr lang="en-US" sz="1600" dirty="0">
                <a:solidFill>
                  <a:srgbClr val="000000"/>
                </a:solidFill>
                <a:ea typeface="MS PGothic" pitchFamily="34" charset="-128"/>
              </a:rPr>
              <a:t>Technical</a:t>
            </a:r>
          </a:p>
        </p:txBody>
      </p:sp>
      <p:sp>
        <p:nvSpPr>
          <p:cNvPr id="7" name="AutoShape 6"/>
          <p:cNvSpPr>
            <a:spLocks noChangeArrowheads="1"/>
          </p:cNvSpPr>
          <p:nvPr/>
        </p:nvSpPr>
        <p:spPr bwMode="auto">
          <a:xfrm>
            <a:off x="4401820" y="1799363"/>
            <a:ext cx="2264043" cy="1579157"/>
          </a:xfrm>
          <a:prstGeom prst="chevron">
            <a:avLst>
              <a:gd name="adj" fmla="val 19728"/>
            </a:avLst>
          </a:prstGeom>
          <a:solidFill>
            <a:schemeClr val="bg1">
              <a:lumMod val="95000"/>
            </a:schemeClr>
          </a:solidFill>
          <a:ln w="12700">
            <a:no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a:defRPr/>
            </a:pPr>
            <a:r>
              <a:rPr lang="en-US" dirty="0">
                <a:solidFill>
                  <a:srgbClr val="000000"/>
                </a:solidFill>
                <a:ea typeface="MS PGothic" pitchFamily="34" charset="-128"/>
              </a:rPr>
              <a:t>Multi-stage</a:t>
            </a:r>
          </a:p>
          <a:p>
            <a:pPr>
              <a:defRPr/>
            </a:pPr>
            <a:r>
              <a:rPr lang="en-US" dirty="0" smtClean="0">
                <a:solidFill>
                  <a:srgbClr val="000000"/>
                </a:solidFill>
                <a:ea typeface="MS PGothic" pitchFamily="34" charset="-128"/>
              </a:rPr>
              <a:t>implementation</a:t>
            </a:r>
            <a:endParaRPr lang="en-US" dirty="0">
              <a:solidFill>
                <a:srgbClr val="000000"/>
              </a:solidFill>
              <a:ea typeface="MS PGothic" pitchFamily="34" charset="-128"/>
            </a:endParaRPr>
          </a:p>
          <a:p>
            <a:pPr>
              <a:defRPr/>
            </a:pPr>
            <a:r>
              <a:rPr lang="en-US" dirty="0" smtClean="0">
                <a:solidFill>
                  <a:srgbClr val="000000"/>
                </a:solidFill>
                <a:ea typeface="MS PGothic" pitchFamily="34" charset="-128"/>
              </a:rPr>
              <a:t>and roll-out</a:t>
            </a:r>
            <a:endParaRPr lang="en-US" dirty="0">
              <a:solidFill>
                <a:srgbClr val="000000"/>
              </a:solidFill>
              <a:ea typeface="MS PGothic" pitchFamily="34" charset="-128"/>
            </a:endParaRPr>
          </a:p>
        </p:txBody>
      </p:sp>
      <p:sp>
        <p:nvSpPr>
          <p:cNvPr id="8" name="AutoShape 7"/>
          <p:cNvSpPr>
            <a:spLocks noChangeArrowheads="1"/>
          </p:cNvSpPr>
          <p:nvPr/>
        </p:nvSpPr>
        <p:spPr bwMode="auto">
          <a:xfrm>
            <a:off x="6421120" y="1799363"/>
            <a:ext cx="2265680" cy="1579157"/>
          </a:xfrm>
          <a:prstGeom prst="chevron">
            <a:avLst>
              <a:gd name="adj" fmla="val 19742"/>
            </a:avLst>
          </a:prstGeom>
          <a:solidFill>
            <a:schemeClr val="bg1">
              <a:lumMod val="95000"/>
            </a:schemeClr>
          </a:solidFill>
          <a:ln w="12700">
            <a:no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a:defRPr/>
            </a:pPr>
            <a:r>
              <a:rPr lang="en-US" dirty="0">
                <a:solidFill>
                  <a:srgbClr val="000000"/>
                </a:solidFill>
                <a:ea typeface="MS PGothic" pitchFamily="34" charset="-128"/>
              </a:rPr>
              <a:t>Create </a:t>
            </a:r>
            <a:r>
              <a:rPr lang="en-US" dirty="0" smtClean="0">
                <a:solidFill>
                  <a:srgbClr val="000000"/>
                </a:solidFill>
                <a:ea typeface="MS PGothic" pitchFamily="34" charset="-128"/>
              </a:rPr>
              <a:t>buy-in</a:t>
            </a:r>
            <a:endParaRPr lang="en-US" dirty="0">
              <a:solidFill>
                <a:srgbClr val="000000"/>
              </a:solidFill>
              <a:ea typeface="MS PGothic" pitchFamily="34" charset="-128"/>
            </a:endParaRPr>
          </a:p>
          <a:p>
            <a:pPr>
              <a:defRPr/>
            </a:pPr>
            <a:r>
              <a:rPr lang="en-US" dirty="0">
                <a:solidFill>
                  <a:srgbClr val="000000"/>
                </a:solidFill>
                <a:ea typeface="MS PGothic" pitchFamily="34" charset="-128"/>
              </a:rPr>
              <a:t>through </a:t>
            </a:r>
            <a:r>
              <a:rPr lang="en-US" dirty="0" smtClean="0">
                <a:solidFill>
                  <a:srgbClr val="000000"/>
                </a:solidFill>
                <a:ea typeface="MS PGothic" pitchFamily="34" charset="-128"/>
              </a:rPr>
              <a:t>active</a:t>
            </a:r>
            <a:endParaRPr lang="en-US" dirty="0">
              <a:solidFill>
                <a:srgbClr val="000000"/>
              </a:solidFill>
              <a:ea typeface="MS PGothic" pitchFamily="34" charset="-128"/>
            </a:endParaRPr>
          </a:p>
          <a:p>
            <a:pPr>
              <a:defRPr/>
            </a:pPr>
            <a:r>
              <a:rPr lang="en-US" dirty="0" smtClean="0">
                <a:solidFill>
                  <a:srgbClr val="000000"/>
                </a:solidFill>
                <a:ea typeface="MS PGothic" pitchFamily="34" charset="-128"/>
              </a:rPr>
              <a:t>feedback </a:t>
            </a:r>
            <a:r>
              <a:rPr lang="en-US" dirty="0">
                <a:solidFill>
                  <a:srgbClr val="000000"/>
                </a:solidFill>
                <a:ea typeface="MS PGothic" pitchFamily="34" charset="-128"/>
              </a:rPr>
              <a:t>&amp;</a:t>
            </a:r>
          </a:p>
          <a:p>
            <a:pPr>
              <a:defRPr/>
            </a:pPr>
            <a:r>
              <a:rPr lang="en-US" dirty="0" smtClean="0">
                <a:solidFill>
                  <a:srgbClr val="000000"/>
                </a:solidFill>
                <a:ea typeface="MS PGothic" pitchFamily="34" charset="-128"/>
              </a:rPr>
              <a:t>participation</a:t>
            </a:r>
            <a:endParaRPr lang="en-US" dirty="0">
              <a:solidFill>
                <a:srgbClr val="000000"/>
              </a:solidFill>
              <a:ea typeface="MS PGothic" pitchFamily="34" charset="-128"/>
            </a:endParaRPr>
          </a:p>
        </p:txBody>
      </p:sp>
      <p:sp>
        <p:nvSpPr>
          <p:cNvPr id="10" name="Rectangle 9"/>
          <p:cNvSpPr/>
          <p:nvPr/>
        </p:nvSpPr>
        <p:spPr>
          <a:xfrm>
            <a:off x="2351031" y="6107162"/>
            <a:ext cx="4969630" cy="400110"/>
          </a:xfrm>
          <a:prstGeom prst="rect">
            <a:avLst/>
          </a:prstGeom>
        </p:spPr>
        <p:txBody>
          <a:bodyPr wrap="none">
            <a:spAutoFit/>
          </a:bodyPr>
          <a:lstStyle/>
          <a:p>
            <a:pPr lvl="0">
              <a:buFont typeface="Wingdings" pitchFamily="2" charset="2"/>
              <a:buChar char="Ø"/>
            </a:pPr>
            <a:r>
              <a:rPr lang="en-US" sz="2000" dirty="0" smtClean="0" bmk="OLE_LINK2">
                <a:solidFill>
                  <a:srgbClr val="000000"/>
                </a:solidFill>
                <a:latin typeface="Times New Roman" pitchFamily="18" charset="0"/>
                <a:ea typeface="Times New Roman" pitchFamily="18" charset="0"/>
                <a:cs typeface="Times New Roman" pitchFamily="18" charset="0"/>
                <a:hlinkClick r:id="rId4"/>
              </a:rPr>
              <a:t> http://search.committee.module.rutgers.edu</a:t>
            </a:r>
            <a:r>
              <a:rPr lang="en-US" sz="2000" dirty="0" smtClean="0">
                <a:solidFill>
                  <a:srgbClr val="000000"/>
                </a:solidFill>
                <a:cs typeface="Arial" pitchFamily="34" charset="0"/>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p:cNvSpPr>
            <a:spLocks noChangeArrowheads="1"/>
          </p:cNvSpPr>
          <p:nvPr/>
        </p:nvSpPr>
        <p:spPr bwMode="auto">
          <a:xfrm>
            <a:off x="630037" y="1546488"/>
            <a:ext cx="2092325" cy="1649412"/>
          </a:xfrm>
          <a:prstGeom prst="homePlate">
            <a:avLst>
              <a:gd name="adj" fmla="val 21242"/>
            </a:avLst>
          </a:prstGeom>
          <a:solidFill>
            <a:schemeClr val="bg1">
              <a:lumMod val="95000"/>
            </a:schemeClr>
          </a:solidFill>
          <a:ln w="12700">
            <a:no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nchorCtr="0"/>
          <a:lstStyle/>
          <a:p>
            <a:pPr algn="ctr">
              <a:defRPr/>
            </a:pPr>
            <a:r>
              <a:rPr lang="en-US" sz="1600" b="1" dirty="0" smtClean="0">
                <a:solidFill>
                  <a:srgbClr val="000000"/>
                </a:solidFill>
                <a:ea typeface="MS PGothic" pitchFamily="34" charset="-128"/>
              </a:rPr>
              <a:t>Handbook</a:t>
            </a:r>
          </a:p>
          <a:p>
            <a:pPr algn="ctr">
              <a:defRPr/>
            </a:pPr>
            <a:r>
              <a:rPr lang="en-US" sz="1600" smtClean="0">
                <a:solidFill>
                  <a:srgbClr val="000000"/>
                </a:solidFill>
                <a:ea typeface="MS PGothic" pitchFamily="34" charset="-128"/>
              </a:rPr>
              <a:t> </a:t>
            </a:r>
            <a:endParaRPr lang="en-US" sz="1600" dirty="0" smtClean="0">
              <a:solidFill>
                <a:srgbClr val="000000"/>
              </a:solidFill>
              <a:ea typeface="MS PGothic" pitchFamily="34" charset="-128"/>
            </a:endParaRPr>
          </a:p>
          <a:p>
            <a:pPr algn="ctr">
              <a:defRPr/>
            </a:pPr>
            <a:r>
              <a:rPr lang="en-US" sz="1600" dirty="0" smtClean="0">
                <a:solidFill>
                  <a:srgbClr val="000000"/>
                </a:solidFill>
                <a:ea typeface="MS PGothic" pitchFamily="34" charset="-128"/>
              </a:rPr>
              <a:t>(2009</a:t>
            </a:r>
            <a:r>
              <a:rPr lang="en-US" sz="1600" dirty="0">
                <a:solidFill>
                  <a:srgbClr val="000000"/>
                </a:solidFill>
                <a:ea typeface="MS PGothic" pitchFamily="34" charset="-128"/>
              </a:rPr>
              <a:t>)</a:t>
            </a:r>
          </a:p>
        </p:txBody>
      </p:sp>
      <p:sp>
        <p:nvSpPr>
          <p:cNvPr id="4" name="AutoShape 5"/>
          <p:cNvSpPr>
            <a:spLocks noChangeArrowheads="1"/>
          </p:cNvSpPr>
          <p:nvPr/>
        </p:nvSpPr>
        <p:spPr bwMode="auto">
          <a:xfrm>
            <a:off x="2529444" y="1546488"/>
            <a:ext cx="2300384" cy="1649412"/>
          </a:xfrm>
          <a:prstGeom prst="chevron">
            <a:avLst>
              <a:gd name="adj" fmla="val 19742"/>
            </a:avLst>
          </a:prstGeom>
          <a:solidFill>
            <a:schemeClr val="bg1">
              <a:lumMod val="95000"/>
            </a:schemeClr>
          </a:solidFill>
          <a:ln w="12700">
            <a:no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algn="ctr">
              <a:defRPr/>
            </a:pPr>
            <a:r>
              <a:rPr lang="en-US" sz="1600" b="1" dirty="0">
                <a:solidFill>
                  <a:srgbClr val="000000"/>
                </a:solidFill>
                <a:ea typeface="MS PGothic" pitchFamily="34" charset="-128"/>
              </a:rPr>
              <a:t>Online </a:t>
            </a:r>
            <a:endParaRPr lang="en-US" sz="1600" b="1" dirty="0" smtClean="0">
              <a:solidFill>
                <a:srgbClr val="000000"/>
              </a:solidFill>
              <a:ea typeface="MS PGothic" pitchFamily="34" charset="-128"/>
            </a:endParaRPr>
          </a:p>
          <a:p>
            <a:pPr algn="ctr">
              <a:defRPr/>
            </a:pPr>
            <a:r>
              <a:rPr lang="en-US" sz="1600" b="1" dirty="0" smtClean="0">
                <a:solidFill>
                  <a:srgbClr val="000000"/>
                </a:solidFill>
                <a:ea typeface="MS PGothic" pitchFamily="34" charset="-128"/>
              </a:rPr>
              <a:t>Interactive</a:t>
            </a:r>
            <a:endParaRPr lang="en-US" sz="1600" b="1" dirty="0">
              <a:solidFill>
                <a:srgbClr val="000000"/>
              </a:solidFill>
              <a:ea typeface="MS PGothic" pitchFamily="34" charset="-128"/>
            </a:endParaRPr>
          </a:p>
          <a:p>
            <a:pPr algn="ctr">
              <a:defRPr/>
            </a:pPr>
            <a:r>
              <a:rPr lang="en-US" sz="1600" b="1" dirty="0">
                <a:solidFill>
                  <a:srgbClr val="000000"/>
                </a:solidFill>
                <a:ea typeface="MS PGothic" pitchFamily="34" charset="-128"/>
              </a:rPr>
              <a:t>Module </a:t>
            </a:r>
            <a:endParaRPr lang="en-US" sz="1600" b="1" dirty="0" smtClean="0">
              <a:solidFill>
                <a:srgbClr val="000000"/>
              </a:solidFill>
              <a:ea typeface="MS PGothic" pitchFamily="34" charset="-128"/>
            </a:endParaRPr>
          </a:p>
          <a:p>
            <a:pPr algn="ctr">
              <a:defRPr/>
            </a:pPr>
            <a:endParaRPr lang="en-US" sz="1600" b="1" dirty="0" smtClean="0">
              <a:solidFill>
                <a:srgbClr val="000000"/>
              </a:solidFill>
              <a:ea typeface="MS PGothic" pitchFamily="34" charset="-128"/>
            </a:endParaRPr>
          </a:p>
          <a:p>
            <a:pPr algn="ctr">
              <a:defRPr/>
            </a:pPr>
            <a:r>
              <a:rPr lang="en-US" sz="1600" dirty="0" smtClean="0">
                <a:solidFill>
                  <a:srgbClr val="000000"/>
                </a:solidFill>
                <a:ea typeface="MS PGothic" pitchFamily="34" charset="-128"/>
              </a:rPr>
              <a:t>(</a:t>
            </a:r>
            <a:r>
              <a:rPr lang="en-US" sz="1600" dirty="0">
                <a:solidFill>
                  <a:srgbClr val="000000"/>
                </a:solidFill>
                <a:ea typeface="MS PGothic" pitchFamily="34" charset="-128"/>
              </a:rPr>
              <a:t>2010)</a:t>
            </a:r>
          </a:p>
        </p:txBody>
      </p:sp>
      <p:sp>
        <p:nvSpPr>
          <p:cNvPr id="5" name="AutoShape 6"/>
          <p:cNvSpPr>
            <a:spLocks noChangeArrowheads="1"/>
          </p:cNvSpPr>
          <p:nvPr/>
        </p:nvSpPr>
        <p:spPr bwMode="auto">
          <a:xfrm>
            <a:off x="4634738" y="1546488"/>
            <a:ext cx="2197100" cy="1649412"/>
          </a:xfrm>
          <a:prstGeom prst="chevron">
            <a:avLst>
              <a:gd name="adj" fmla="val 19728"/>
            </a:avLst>
          </a:prstGeom>
          <a:solidFill>
            <a:schemeClr val="bg1">
              <a:lumMod val="95000"/>
            </a:schemeClr>
          </a:solidFill>
          <a:ln w="12700">
            <a:no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algn="ctr">
              <a:defRPr/>
            </a:pPr>
            <a:r>
              <a:rPr lang="en-US" sz="1600" b="1" dirty="0">
                <a:solidFill>
                  <a:srgbClr val="000000"/>
                </a:solidFill>
                <a:ea typeface="MS PGothic" pitchFamily="34" charset="-128"/>
              </a:rPr>
              <a:t>Web-Based</a:t>
            </a:r>
          </a:p>
          <a:p>
            <a:pPr algn="ctr">
              <a:defRPr/>
            </a:pPr>
            <a:r>
              <a:rPr lang="en-US" sz="1600" b="1" dirty="0">
                <a:solidFill>
                  <a:srgbClr val="000000"/>
                </a:solidFill>
                <a:ea typeface="MS PGothic" pitchFamily="34" charset="-128"/>
              </a:rPr>
              <a:t>Resource</a:t>
            </a:r>
          </a:p>
          <a:p>
            <a:pPr algn="ctr">
              <a:defRPr/>
            </a:pPr>
            <a:r>
              <a:rPr lang="en-US" sz="1600" b="1" dirty="0">
                <a:solidFill>
                  <a:srgbClr val="000000"/>
                </a:solidFill>
                <a:ea typeface="MS PGothic" pitchFamily="34" charset="-128"/>
              </a:rPr>
              <a:t>Suite </a:t>
            </a:r>
            <a:endParaRPr lang="en-US" sz="1600" b="1" dirty="0" smtClean="0">
              <a:solidFill>
                <a:srgbClr val="000000"/>
              </a:solidFill>
              <a:ea typeface="MS PGothic" pitchFamily="34" charset="-128"/>
            </a:endParaRPr>
          </a:p>
          <a:p>
            <a:pPr algn="ctr">
              <a:defRPr/>
            </a:pPr>
            <a:endParaRPr lang="en-US" sz="1600" b="1" dirty="0" smtClean="0">
              <a:solidFill>
                <a:srgbClr val="000000"/>
              </a:solidFill>
              <a:ea typeface="MS PGothic" pitchFamily="34" charset="-128"/>
            </a:endParaRPr>
          </a:p>
          <a:p>
            <a:pPr algn="ctr">
              <a:defRPr/>
            </a:pPr>
            <a:r>
              <a:rPr lang="en-US" sz="1600" dirty="0" smtClean="0">
                <a:solidFill>
                  <a:srgbClr val="000000"/>
                </a:solidFill>
                <a:ea typeface="MS PGothic" pitchFamily="34" charset="-128"/>
              </a:rPr>
              <a:t>(</a:t>
            </a:r>
            <a:r>
              <a:rPr lang="en-US" sz="1600" dirty="0">
                <a:solidFill>
                  <a:srgbClr val="000000"/>
                </a:solidFill>
                <a:ea typeface="MS PGothic" pitchFamily="34" charset="-128"/>
              </a:rPr>
              <a:t>2011)</a:t>
            </a:r>
          </a:p>
        </p:txBody>
      </p:sp>
      <p:sp>
        <p:nvSpPr>
          <p:cNvPr id="6" name="AutoShape 7"/>
          <p:cNvSpPr>
            <a:spLocks noChangeArrowheads="1"/>
          </p:cNvSpPr>
          <p:nvPr/>
        </p:nvSpPr>
        <p:spPr bwMode="auto">
          <a:xfrm>
            <a:off x="6625903" y="1546488"/>
            <a:ext cx="2198688" cy="1649412"/>
          </a:xfrm>
          <a:prstGeom prst="chevron">
            <a:avLst>
              <a:gd name="adj" fmla="val 19742"/>
            </a:avLst>
          </a:prstGeom>
          <a:solidFill>
            <a:schemeClr val="bg1">
              <a:lumMod val="95000"/>
            </a:schemeClr>
          </a:solidFill>
          <a:ln w="12700">
            <a:noFill/>
            <a:miter lim="800000"/>
            <a:headEnd/>
            <a:tailEnd/>
          </a:ln>
          <a:effectLst>
            <a:outerShdw blurRad="50800" dist="38100" dir="5400000" algn="t" rotWithShape="0">
              <a:prstClr val="black">
                <a:alpha val="40000"/>
              </a:prstClr>
            </a:outerShdw>
          </a:effectLst>
          <a:scene3d>
            <a:camera prst="orthographicFront"/>
            <a:lightRig rig="threePt" dir="t"/>
          </a:scene3d>
          <a:sp3d>
            <a:bevelT/>
          </a:sp3d>
        </p:spPr>
        <p:txBody>
          <a:bodyPr wrap="none" anchor="ctr"/>
          <a:lstStyle/>
          <a:p>
            <a:pPr algn="ctr">
              <a:defRPr/>
            </a:pPr>
            <a:r>
              <a:rPr lang="en-US" sz="1600" b="1" dirty="0">
                <a:solidFill>
                  <a:srgbClr val="000000"/>
                </a:solidFill>
                <a:ea typeface="MS PGothic" pitchFamily="34" charset="-128"/>
              </a:rPr>
              <a:t>Professional</a:t>
            </a:r>
          </a:p>
          <a:p>
            <a:pPr algn="ctr">
              <a:defRPr/>
            </a:pPr>
            <a:r>
              <a:rPr lang="en-US" sz="1600" b="1" dirty="0">
                <a:solidFill>
                  <a:srgbClr val="000000"/>
                </a:solidFill>
                <a:ea typeface="MS PGothic" pitchFamily="34" charset="-128"/>
              </a:rPr>
              <a:t>Development</a:t>
            </a:r>
            <a:br>
              <a:rPr lang="en-US" sz="1600" b="1" dirty="0">
                <a:solidFill>
                  <a:srgbClr val="000000"/>
                </a:solidFill>
                <a:ea typeface="MS PGothic" pitchFamily="34" charset="-128"/>
              </a:rPr>
            </a:br>
            <a:r>
              <a:rPr lang="en-US" sz="1600" b="1" dirty="0" smtClean="0">
                <a:solidFill>
                  <a:srgbClr val="000000"/>
                </a:solidFill>
                <a:ea typeface="MS PGothic" pitchFamily="34" charset="-128"/>
              </a:rPr>
              <a:t>Workshops</a:t>
            </a:r>
          </a:p>
          <a:p>
            <a:pPr algn="ctr">
              <a:defRPr/>
            </a:pPr>
            <a:r>
              <a:rPr lang="en-US" sz="1600" b="1" dirty="0" smtClean="0">
                <a:solidFill>
                  <a:srgbClr val="000000"/>
                </a:solidFill>
                <a:ea typeface="MS PGothic" pitchFamily="34" charset="-128"/>
              </a:rPr>
              <a:t> </a:t>
            </a:r>
          </a:p>
          <a:p>
            <a:pPr algn="ctr">
              <a:defRPr/>
            </a:pPr>
            <a:r>
              <a:rPr lang="en-US" sz="1600" dirty="0" smtClean="0">
                <a:solidFill>
                  <a:srgbClr val="000000"/>
                </a:solidFill>
                <a:ea typeface="MS PGothic" pitchFamily="34" charset="-128"/>
              </a:rPr>
              <a:t>(</a:t>
            </a:r>
            <a:r>
              <a:rPr lang="en-US" sz="1600" dirty="0">
                <a:solidFill>
                  <a:srgbClr val="000000"/>
                </a:solidFill>
                <a:ea typeface="MS PGothic" pitchFamily="34" charset="-128"/>
              </a:rPr>
              <a:t>2011)</a:t>
            </a:r>
          </a:p>
        </p:txBody>
      </p:sp>
      <p:sp>
        <p:nvSpPr>
          <p:cNvPr id="36878" name="Title 6"/>
          <p:cNvSpPr>
            <a:spLocks noGrp="1"/>
          </p:cNvSpPr>
          <p:nvPr>
            <p:ph type="title"/>
          </p:nvPr>
        </p:nvSpPr>
        <p:spPr/>
        <p:txBody>
          <a:bodyPr/>
          <a:lstStyle/>
          <a:p>
            <a:pPr algn="ctr"/>
            <a:r>
              <a:rPr lang="en-US" dirty="0" smtClean="0">
                <a:solidFill>
                  <a:srgbClr val="000000"/>
                </a:solidFill>
              </a:rPr>
              <a:t>Active Recruitment in the Digital Age</a:t>
            </a:r>
          </a:p>
        </p:txBody>
      </p:sp>
      <p:sp>
        <p:nvSpPr>
          <p:cNvPr id="8" name="Rectangle 7"/>
          <p:cNvSpPr/>
          <p:nvPr/>
        </p:nvSpPr>
        <p:spPr>
          <a:xfrm>
            <a:off x="640332" y="3214218"/>
            <a:ext cx="1737360" cy="3220871"/>
          </a:xfrm>
          <a:prstGeom prst="rect">
            <a:avLst/>
          </a:prstGeom>
          <a:solidFill>
            <a:schemeClr val="bg1">
              <a:lumMod val="95000"/>
            </a:schemeClr>
          </a:solidFill>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173736" indent="-173736">
              <a:lnSpc>
                <a:spcPct val="90000"/>
              </a:lnSpc>
              <a:spcAft>
                <a:spcPts val="672"/>
              </a:spcAft>
              <a:buFont typeface="Arial" pitchFamily="34" charset="0"/>
              <a:buChar char="•"/>
              <a:defRPr/>
            </a:pPr>
            <a:r>
              <a:rPr lang="en-US" sz="1600" dirty="0" smtClean="0">
                <a:solidFill>
                  <a:srgbClr val="000000"/>
                </a:solidFill>
              </a:rPr>
              <a:t>Passive</a:t>
            </a:r>
            <a:endParaRPr lang="en-US" sz="1600" dirty="0">
              <a:solidFill>
                <a:srgbClr val="000000"/>
              </a:solidFill>
            </a:endParaRPr>
          </a:p>
          <a:p>
            <a:pPr marL="173736" indent="-173736">
              <a:lnSpc>
                <a:spcPct val="90000"/>
              </a:lnSpc>
              <a:spcAft>
                <a:spcPts val="672"/>
              </a:spcAft>
              <a:buFont typeface="Arial" pitchFamily="34" charset="0"/>
              <a:buChar char="•"/>
              <a:defRPr/>
            </a:pPr>
            <a:r>
              <a:rPr lang="en-US" sz="1600" dirty="0" smtClean="0">
                <a:solidFill>
                  <a:srgbClr val="000000"/>
                </a:solidFill>
              </a:rPr>
              <a:t>Detailed </a:t>
            </a:r>
            <a:r>
              <a:rPr lang="en-US" sz="1600" dirty="0">
                <a:solidFill>
                  <a:srgbClr val="000000"/>
                </a:solidFill>
              </a:rPr>
              <a:t>Resources</a:t>
            </a:r>
          </a:p>
          <a:p>
            <a:pPr marL="173736" indent="-173736">
              <a:lnSpc>
                <a:spcPct val="90000"/>
              </a:lnSpc>
              <a:spcAft>
                <a:spcPts val="672"/>
              </a:spcAft>
              <a:buFont typeface="Arial" pitchFamily="34" charset="0"/>
              <a:buChar char="•"/>
              <a:defRPr/>
            </a:pPr>
            <a:r>
              <a:rPr lang="en-US" sz="1600" dirty="0" smtClean="0">
                <a:solidFill>
                  <a:srgbClr val="000000"/>
                </a:solidFill>
              </a:rPr>
              <a:t>Online </a:t>
            </a:r>
            <a:r>
              <a:rPr lang="en-US" sz="1600" dirty="0">
                <a:solidFill>
                  <a:srgbClr val="000000"/>
                </a:solidFill>
              </a:rPr>
              <a:t>(</a:t>
            </a:r>
            <a:r>
              <a:rPr lang="en-US" sz="1600" dirty="0" err="1">
                <a:solidFill>
                  <a:srgbClr val="000000"/>
                </a:solidFill>
              </a:rPr>
              <a:t>pdf</a:t>
            </a:r>
            <a:r>
              <a:rPr lang="en-US" sz="1600" dirty="0">
                <a:solidFill>
                  <a:srgbClr val="000000"/>
                </a:solidFill>
              </a:rPr>
              <a:t>)</a:t>
            </a:r>
          </a:p>
          <a:p>
            <a:pPr marL="173736" indent="-173736">
              <a:lnSpc>
                <a:spcPct val="90000"/>
              </a:lnSpc>
              <a:spcAft>
                <a:spcPts val="672"/>
              </a:spcAft>
              <a:buFont typeface="Arial" pitchFamily="34" charset="0"/>
              <a:buChar char="•"/>
              <a:defRPr/>
            </a:pPr>
            <a:r>
              <a:rPr lang="en-US" sz="1600" dirty="0" smtClean="0">
                <a:solidFill>
                  <a:srgbClr val="000000"/>
                </a:solidFill>
              </a:rPr>
              <a:t>References </a:t>
            </a:r>
            <a:r>
              <a:rPr lang="en-US" sz="1600" dirty="0">
                <a:solidFill>
                  <a:srgbClr val="000000"/>
                </a:solidFill>
              </a:rPr>
              <a:t>with hyperlinks</a:t>
            </a:r>
          </a:p>
          <a:p>
            <a:pPr marL="173736" indent="-173736">
              <a:lnSpc>
                <a:spcPct val="90000"/>
              </a:lnSpc>
              <a:spcAft>
                <a:spcPts val="672"/>
              </a:spcAft>
              <a:buFont typeface="Arial" pitchFamily="34" charset="0"/>
              <a:buChar char="•"/>
              <a:defRPr/>
            </a:pPr>
            <a:r>
              <a:rPr lang="en-US" sz="1600" dirty="0" smtClean="0">
                <a:solidFill>
                  <a:srgbClr val="000000"/>
                </a:solidFill>
              </a:rPr>
              <a:t>Print </a:t>
            </a:r>
            <a:r>
              <a:rPr lang="en-US" sz="1600" dirty="0">
                <a:solidFill>
                  <a:srgbClr val="000000"/>
                </a:solidFill>
              </a:rPr>
              <a:t>reference</a:t>
            </a:r>
          </a:p>
        </p:txBody>
      </p:sp>
      <p:sp>
        <p:nvSpPr>
          <p:cNvPr id="9" name="Rectangle 8"/>
          <p:cNvSpPr/>
          <p:nvPr/>
        </p:nvSpPr>
        <p:spPr>
          <a:xfrm>
            <a:off x="2550236" y="3216492"/>
            <a:ext cx="1909222" cy="3220871"/>
          </a:xfrm>
          <a:prstGeom prst="rect">
            <a:avLst/>
          </a:prstGeom>
          <a:solidFill>
            <a:schemeClr val="bg1">
              <a:lumMod val="95000"/>
            </a:schemeClr>
          </a:solidFill>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173736" indent="-173736">
              <a:lnSpc>
                <a:spcPct val="90000"/>
              </a:lnSpc>
              <a:spcAft>
                <a:spcPts val="672"/>
              </a:spcAft>
              <a:buFont typeface="Arial" pitchFamily="34" charset="0"/>
              <a:buChar char="•"/>
              <a:defRPr/>
            </a:pPr>
            <a:r>
              <a:rPr lang="en-US" sz="1600" dirty="0" smtClean="0">
                <a:solidFill>
                  <a:srgbClr val="000000"/>
                </a:solidFill>
              </a:rPr>
              <a:t>Active/Interactive</a:t>
            </a:r>
            <a:endParaRPr lang="en-US" sz="1600" dirty="0">
              <a:solidFill>
                <a:srgbClr val="000000"/>
              </a:solidFill>
            </a:endParaRPr>
          </a:p>
          <a:p>
            <a:pPr marL="173736" indent="-173736">
              <a:lnSpc>
                <a:spcPct val="90000"/>
              </a:lnSpc>
              <a:spcAft>
                <a:spcPts val="672"/>
              </a:spcAft>
              <a:buFont typeface="Arial" pitchFamily="34" charset="0"/>
              <a:buChar char="•"/>
              <a:defRPr/>
            </a:pPr>
            <a:r>
              <a:rPr lang="en-US" sz="1600" dirty="0">
                <a:solidFill>
                  <a:srgbClr val="000000"/>
                </a:solidFill>
              </a:rPr>
              <a:t>Professional development (skills training)</a:t>
            </a:r>
          </a:p>
          <a:p>
            <a:pPr marL="173736" indent="-173736">
              <a:lnSpc>
                <a:spcPct val="90000"/>
              </a:lnSpc>
              <a:spcAft>
                <a:spcPts val="672"/>
              </a:spcAft>
              <a:buFont typeface="Arial" pitchFamily="34" charset="0"/>
              <a:buChar char="•"/>
              <a:defRPr/>
            </a:pPr>
            <a:r>
              <a:rPr lang="en-US" sz="1600" dirty="0">
                <a:solidFill>
                  <a:srgbClr val="000000"/>
                </a:solidFill>
              </a:rPr>
              <a:t>Multimedia</a:t>
            </a:r>
          </a:p>
          <a:p>
            <a:pPr marL="173736" indent="-173736">
              <a:lnSpc>
                <a:spcPct val="90000"/>
              </a:lnSpc>
              <a:spcAft>
                <a:spcPts val="672"/>
              </a:spcAft>
              <a:buFont typeface="Arial" pitchFamily="34" charset="0"/>
              <a:buChar char="•"/>
              <a:defRPr/>
            </a:pPr>
            <a:r>
              <a:rPr lang="en-US" sz="1600" dirty="0">
                <a:solidFill>
                  <a:srgbClr val="000000"/>
                </a:solidFill>
              </a:rPr>
              <a:t>Self-assessment</a:t>
            </a:r>
          </a:p>
          <a:p>
            <a:pPr marL="173736" indent="-173736">
              <a:lnSpc>
                <a:spcPct val="90000"/>
              </a:lnSpc>
              <a:spcAft>
                <a:spcPts val="672"/>
              </a:spcAft>
              <a:buFont typeface="Arial" pitchFamily="34" charset="0"/>
              <a:buChar char="•"/>
              <a:defRPr/>
            </a:pPr>
            <a:r>
              <a:rPr lang="en-US" sz="1600" dirty="0">
                <a:solidFill>
                  <a:srgbClr val="000000"/>
                </a:solidFill>
              </a:rPr>
              <a:t>Compliance</a:t>
            </a:r>
          </a:p>
        </p:txBody>
      </p:sp>
      <p:sp>
        <p:nvSpPr>
          <p:cNvPr id="10" name="Rectangle 9"/>
          <p:cNvSpPr/>
          <p:nvPr/>
        </p:nvSpPr>
        <p:spPr>
          <a:xfrm>
            <a:off x="4659003" y="3225762"/>
            <a:ext cx="1824248" cy="3220871"/>
          </a:xfrm>
          <a:prstGeom prst="rect">
            <a:avLst/>
          </a:prstGeom>
          <a:solidFill>
            <a:schemeClr val="bg1">
              <a:lumMod val="95000"/>
            </a:schemeClr>
          </a:solidFill>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173736" indent="-173736">
              <a:lnSpc>
                <a:spcPct val="90000"/>
              </a:lnSpc>
              <a:spcAft>
                <a:spcPts val="672"/>
              </a:spcAft>
              <a:buFont typeface="Arial" pitchFamily="34" charset="0"/>
              <a:buChar char="•"/>
              <a:defRPr/>
            </a:pPr>
            <a:r>
              <a:rPr lang="en-US" sz="1600" dirty="0">
                <a:solidFill>
                  <a:srgbClr val="000000"/>
                </a:solidFill>
              </a:rPr>
              <a:t>Integrated</a:t>
            </a:r>
          </a:p>
          <a:p>
            <a:pPr marL="173736" indent="-173736">
              <a:lnSpc>
                <a:spcPct val="90000"/>
              </a:lnSpc>
              <a:spcAft>
                <a:spcPts val="672"/>
              </a:spcAft>
              <a:buFont typeface="Arial" pitchFamily="34" charset="0"/>
              <a:buChar char="•"/>
              <a:defRPr/>
            </a:pPr>
            <a:r>
              <a:rPr lang="en-US" sz="1600" dirty="0">
                <a:solidFill>
                  <a:srgbClr val="000000"/>
                </a:solidFill>
              </a:rPr>
              <a:t>Multimedia</a:t>
            </a:r>
          </a:p>
          <a:p>
            <a:pPr marL="173736" indent="-173736">
              <a:lnSpc>
                <a:spcPct val="90000"/>
              </a:lnSpc>
              <a:spcAft>
                <a:spcPts val="672"/>
              </a:spcAft>
              <a:buFont typeface="Arial" pitchFamily="34" charset="0"/>
              <a:buChar char="•"/>
              <a:defRPr/>
            </a:pPr>
            <a:r>
              <a:rPr lang="en-US" sz="1600" dirty="0">
                <a:solidFill>
                  <a:srgbClr val="000000"/>
                </a:solidFill>
              </a:rPr>
              <a:t>Multi-module</a:t>
            </a:r>
          </a:p>
          <a:p>
            <a:pPr marL="173736" indent="-173736">
              <a:lnSpc>
                <a:spcPct val="90000"/>
              </a:lnSpc>
              <a:spcAft>
                <a:spcPts val="672"/>
              </a:spcAft>
              <a:buFont typeface="Arial" pitchFamily="34" charset="0"/>
              <a:buChar char="•"/>
              <a:defRPr/>
            </a:pPr>
            <a:r>
              <a:rPr lang="en-US" sz="1600" dirty="0" err="1">
                <a:solidFill>
                  <a:srgbClr val="000000"/>
                </a:solidFill>
              </a:rPr>
              <a:t>Webliography</a:t>
            </a:r>
            <a:endParaRPr lang="en-US" sz="1600" dirty="0">
              <a:solidFill>
                <a:srgbClr val="000000"/>
              </a:solidFill>
            </a:endParaRPr>
          </a:p>
          <a:p>
            <a:pPr marL="173736" indent="-173736">
              <a:lnSpc>
                <a:spcPct val="90000"/>
              </a:lnSpc>
              <a:spcAft>
                <a:spcPts val="672"/>
              </a:spcAft>
              <a:buFont typeface="Arial" pitchFamily="34" charset="0"/>
              <a:buChar char="•"/>
              <a:defRPr/>
            </a:pPr>
            <a:r>
              <a:rPr lang="en-US" sz="1600" dirty="0">
                <a:solidFill>
                  <a:srgbClr val="000000"/>
                </a:solidFill>
              </a:rPr>
              <a:t>Threaded discussions</a:t>
            </a:r>
          </a:p>
        </p:txBody>
      </p:sp>
      <p:sp>
        <p:nvSpPr>
          <p:cNvPr id="11" name="Rectangle 10"/>
          <p:cNvSpPr/>
          <p:nvPr/>
        </p:nvSpPr>
        <p:spPr>
          <a:xfrm>
            <a:off x="6639363" y="3216607"/>
            <a:ext cx="1838181" cy="3220871"/>
          </a:xfrm>
          <a:prstGeom prst="rect">
            <a:avLst/>
          </a:prstGeom>
          <a:solidFill>
            <a:schemeClr val="bg1">
              <a:lumMod val="95000"/>
            </a:schemeClr>
          </a:solidFill>
          <a:effectLst>
            <a:outerShdw blurRad="50800" dist="38100" dir="5400000" algn="t"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marL="173736" indent="-173736">
              <a:lnSpc>
                <a:spcPct val="90000"/>
              </a:lnSpc>
              <a:spcAft>
                <a:spcPts val="672"/>
              </a:spcAft>
              <a:buFont typeface="Arial" pitchFamily="34" charset="0"/>
              <a:buChar char="•"/>
              <a:defRPr/>
            </a:pPr>
            <a:r>
              <a:rPr lang="en-US" sz="1600" dirty="0">
                <a:solidFill>
                  <a:srgbClr val="000000"/>
                </a:solidFill>
              </a:rPr>
              <a:t>Customized</a:t>
            </a:r>
          </a:p>
          <a:p>
            <a:pPr marL="173736" indent="-173736">
              <a:lnSpc>
                <a:spcPct val="90000"/>
              </a:lnSpc>
              <a:spcAft>
                <a:spcPts val="672"/>
              </a:spcAft>
              <a:buFont typeface="Arial" pitchFamily="34" charset="0"/>
              <a:buChar char="•"/>
              <a:defRPr/>
            </a:pPr>
            <a:r>
              <a:rPr lang="en-US" sz="1600" dirty="0">
                <a:solidFill>
                  <a:srgbClr val="000000"/>
                </a:solidFill>
              </a:rPr>
              <a:t>Professional development</a:t>
            </a:r>
          </a:p>
          <a:p>
            <a:pPr marL="173736" indent="-173736">
              <a:lnSpc>
                <a:spcPct val="90000"/>
              </a:lnSpc>
              <a:spcAft>
                <a:spcPts val="672"/>
              </a:spcAft>
              <a:buFont typeface="Arial" pitchFamily="34" charset="0"/>
              <a:buChar char="•"/>
              <a:defRPr/>
            </a:pPr>
            <a:r>
              <a:rPr lang="en-US" sz="1600" dirty="0">
                <a:solidFill>
                  <a:srgbClr val="000000"/>
                </a:solidFill>
              </a:rPr>
              <a:t>Group discussions</a:t>
            </a:r>
          </a:p>
          <a:p>
            <a:pPr marL="173736" indent="-173736">
              <a:lnSpc>
                <a:spcPct val="90000"/>
              </a:lnSpc>
              <a:spcAft>
                <a:spcPts val="672"/>
              </a:spcAft>
              <a:buFont typeface="Arial" pitchFamily="34" charset="0"/>
              <a:buChar char="•"/>
              <a:defRPr/>
            </a:pPr>
            <a:r>
              <a:rPr lang="en-US" sz="1600" dirty="0">
                <a:solidFill>
                  <a:srgbClr val="000000"/>
                </a:solidFill>
              </a:rPr>
              <a:t>Onsite training</a:t>
            </a:r>
          </a:p>
          <a:p>
            <a:pPr marL="173736" indent="-173736">
              <a:lnSpc>
                <a:spcPct val="90000"/>
              </a:lnSpc>
              <a:spcAft>
                <a:spcPts val="672"/>
              </a:spcAft>
              <a:buFont typeface="Arial" pitchFamily="34" charset="0"/>
              <a:buChar char="•"/>
              <a:defRPr/>
            </a:pPr>
            <a:r>
              <a:rPr lang="en-US" sz="1600" dirty="0" smtClean="0">
                <a:solidFill>
                  <a:srgbClr val="000000"/>
                </a:solidFill>
              </a:rPr>
              <a:t>Evaluation</a:t>
            </a:r>
            <a:endParaRPr lang="en-US" sz="1600" dirty="0">
              <a:solidFill>
                <a:srgbClr val="0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18978"/>
            <a:ext cx="9184074" cy="1077218"/>
          </a:xfrm>
          <a:prstGeom prst="rect">
            <a:avLst/>
          </a:prstGeom>
          <a:noFill/>
        </p:spPr>
        <p:txBody>
          <a:bodyPr wrap="square" rtlCol="0">
            <a:spAutoFit/>
          </a:bodyPr>
          <a:lstStyle/>
          <a:p>
            <a:pPr algn="ctr"/>
            <a:r>
              <a:rPr lang="en-US" sz="3200" dirty="0" smtClean="0">
                <a:solidFill>
                  <a:srgbClr val="000000"/>
                </a:solidFill>
              </a:rPr>
              <a:t>New Hires in SEM at Rutgers</a:t>
            </a:r>
          </a:p>
          <a:p>
            <a:pPr algn="ctr"/>
            <a:r>
              <a:rPr lang="en-US" sz="3200" dirty="0" smtClean="0">
                <a:solidFill>
                  <a:srgbClr val="000000"/>
                </a:solidFill>
              </a:rPr>
              <a:t>AY2007-08</a:t>
            </a:r>
            <a:r>
              <a:rPr lang="en-US" sz="3200" dirty="0" smtClean="0">
                <a:solidFill>
                  <a:srgbClr val="000000"/>
                </a:solidFill>
                <a:latin typeface="Arial"/>
                <a:cs typeface="Arial"/>
              </a:rPr>
              <a:t> to AY2009-10</a:t>
            </a:r>
            <a:endParaRPr lang="en-US" sz="3200" dirty="0">
              <a:solidFill>
                <a:srgbClr val="000000"/>
              </a:solidFill>
            </a:endParaRPr>
          </a:p>
        </p:txBody>
      </p:sp>
      <p:sp>
        <p:nvSpPr>
          <p:cNvPr id="9" name="TextBox 8"/>
          <p:cNvSpPr txBox="1"/>
          <p:nvPr/>
        </p:nvSpPr>
        <p:spPr>
          <a:xfrm>
            <a:off x="6869526" y="5927414"/>
            <a:ext cx="1898918" cy="369332"/>
          </a:xfrm>
          <a:prstGeom prst="rect">
            <a:avLst/>
          </a:prstGeom>
          <a:noFill/>
        </p:spPr>
        <p:txBody>
          <a:bodyPr wrap="none" rtlCol="0">
            <a:spAutoFit/>
          </a:bodyPr>
          <a:lstStyle/>
          <a:p>
            <a:r>
              <a:rPr lang="en-US" dirty="0" smtClean="0">
                <a:solidFill>
                  <a:schemeClr val="accent1"/>
                </a:solidFill>
                <a:sym typeface="Wingdings"/>
              </a:rPr>
              <a:t></a:t>
            </a:r>
            <a:r>
              <a:rPr lang="en-US" dirty="0" smtClean="0">
                <a:solidFill>
                  <a:srgbClr val="000000"/>
                </a:solidFill>
              </a:rPr>
              <a:t>Women</a:t>
            </a:r>
            <a:r>
              <a:rPr lang="en-US" dirty="0" smtClean="0"/>
              <a:t>  </a:t>
            </a:r>
            <a:r>
              <a:rPr lang="en-US" dirty="0" smtClean="0">
                <a:solidFill>
                  <a:schemeClr val="accent2"/>
                </a:solidFill>
                <a:sym typeface="Wingdings"/>
              </a:rPr>
              <a:t></a:t>
            </a:r>
            <a:r>
              <a:rPr lang="en-US" dirty="0" smtClean="0">
                <a:solidFill>
                  <a:srgbClr val="000000"/>
                </a:solidFill>
              </a:rPr>
              <a:t>Men</a:t>
            </a:r>
            <a:endParaRPr lang="en-US" dirty="0">
              <a:solidFill>
                <a:srgbClr val="000000"/>
              </a:solidFill>
            </a:endParaRPr>
          </a:p>
        </p:txBody>
      </p:sp>
      <p:sp>
        <p:nvSpPr>
          <p:cNvPr id="10" name="TextBox 9"/>
          <p:cNvSpPr txBox="1"/>
          <p:nvPr/>
        </p:nvSpPr>
        <p:spPr>
          <a:xfrm>
            <a:off x="2513207" y="6286363"/>
            <a:ext cx="2263761" cy="307777"/>
          </a:xfrm>
          <a:prstGeom prst="rect">
            <a:avLst/>
          </a:prstGeom>
          <a:noFill/>
        </p:spPr>
        <p:txBody>
          <a:bodyPr wrap="none" rtlCol="0">
            <a:spAutoFit/>
          </a:bodyPr>
          <a:lstStyle/>
          <a:p>
            <a:r>
              <a:rPr lang="en-US" sz="1400" b="1" dirty="0" smtClean="0">
                <a:solidFill>
                  <a:srgbClr val="000000"/>
                </a:solidFill>
              </a:rPr>
              <a:t>Number of Faculty Hired</a:t>
            </a:r>
            <a:endParaRPr lang="en-US" sz="1400" b="1" dirty="0">
              <a:solidFill>
                <a:srgbClr val="000000"/>
              </a:solidFill>
            </a:endParaRPr>
          </a:p>
        </p:txBody>
      </p:sp>
      <p:sp>
        <p:nvSpPr>
          <p:cNvPr id="11" name="TextBox 10"/>
          <p:cNvSpPr txBox="1"/>
          <p:nvPr/>
        </p:nvSpPr>
        <p:spPr>
          <a:xfrm>
            <a:off x="2024730" y="4254485"/>
            <a:ext cx="312906" cy="369332"/>
          </a:xfrm>
          <a:prstGeom prst="rect">
            <a:avLst/>
          </a:prstGeom>
          <a:noFill/>
        </p:spPr>
        <p:txBody>
          <a:bodyPr wrap="none" rtlCol="0">
            <a:spAutoFit/>
          </a:bodyPr>
          <a:lstStyle/>
          <a:p>
            <a:r>
              <a:rPr lang="en-US" dirty="0" smtClean="0">
                <a:solidFill>
                  <a:schemeClr val="bg1"/>
                </a:solidFill>
              </a:rPr>
              <a:t>5</a:t>
            </a:r>
            <a:endParaRPr lang="en-US" dirty="0">
              <a:solidFill>
                <a:schemeClr val="bg1"/>
              </a:solidFill>
            </a:endParaRPr>
          </a:p>
        </p:txBody>
      </p:sp>
      <p:sp>
        <p:nvSpPr>
          <p:cNvPr id="12" name="TextBox 11"/>
          <p:cNvSpPr txBox="1"/>
          <p:nvPr/>
        </p:nvSpPr>
        <p:spPr>
          <a:xfrm>
            <a:off x="2272542" y="5376740"/>
            <a:ext cx="441146" cy="369332"/>
          </a:xfrm>
          <a:prstGeom prst="rect">
            <a:avLst/>
          </a:prstGeom>
          <a:noFill/>
        </p:spPr>
        <p:txBody>
          <a:bodyPr wrap="none" rtlCol="0">
            <a:spAutoFit/>
          </a:bodyPr>
          <a:lstStyle/>
          <a:p>
            <a:r>
              <a:rPr lang="en-US" dirty="0" smtClean="0">
                <a:solidFill>
                  <a:schemeClr val="bg1"/>
                </a:solidFill>
              </a:rPr>
              <a:t>34</a:t>
            </a:r>
            <a:endParaRPr lang="en-US" dirty="0">
              <a:solidFill>
                <a:schemeClr val="bg1"/>
              </a:solidFill>
            </a:endParaRPr>
          </a:p>
        </p:txBody>
      </p:sp>
      <p:sp>
        <p:nvSpPr>
          <p:cNvPr id="15" name="TextBox 14"/>
          <p:cNvSpPr txBox="1"/>
          <p:nvPr/>
        </p:nvSpPr>
        <p:spPr>
          <a:xfrm>
            <a:off x="6815808" y="6332470"/>
            <a:ext cx="2050818" cy="307777"/>
          </a:xfrm>
          <a:prstGeom prst="rect">
            <a:avLst/>
          </a:prstGeom>
          <a:noFill/>
        </p:spPr>
        <p:txBody>
          <a:bodyPr wrap="none" rtlCol="0">
            <a:spAutoFit/>
          </a:bodyPr>
          <a:lstStyle/>
          <a:p>
            <a:r>
              <a:rPr lang="en-US" sz="1400" dirty="0" smtClean="0">
                <a:solidFill>
                  <a:srgbClr val="080604"/>
                </a:solidFill>
              </a:rPr>
              <a:t>Toolkit Indicator Table 7</a:t>
            </a:r>
            <a:endParaRPr lang="en-US" sz="1400" dirty="0">
              <a:solidFill>
                <a:srgbClr val="080604"/>
              </a:solidFill>
            </a:endParaRPr>
          </a:p>
        </p:txBody>
      </p:sp>
      <p:graphicFrame>
        <p:nvGraphicFramePr>
          <p:cNvPr id="6" name="Chart 5"/>
          <p:cNvGraphicFramePr/>
          <p:nvPr/>
        </p:nvGraphicFramePr>
        <p:xfrm>
          <a:off x="647119" y="3612473"/>
          <a:ext cx="5666454" cy="2729345"/>
        </p:xfrm>
        <a:graphic>
          <a:graphicData uri="http://schemas.openxmlformats.org/drawingml/2006/chart">
            <c:chart xmlns:c="http://schemas.openxmlformats.org/drawingml/2006/chart" xmlns:r="http://schemas.openxmlformats.org/officeDocument/2006/relationships" r:id="rId3"/>
          </a:graphicData>
        </a:graphic>
      </p:graphicFrame>
      <p:grpSp>
        <p:nvGrpSpPr>
          <p:cNvPr id="23" name="Group 22"/>
          <p:cNvGrpSpPr/>
          <p:nvPr/>
        </p:nvGrpSpPr>
        <p:grpSpPr>
          <a:xfrm>
            <a:off x="6155642" y="1942963"/>
            <a:ext cx="1244893" cy="3874309"/>
            <a:chOff x="6535478" y="1267699"/>
            <a:chExt cx="1244893" cy="3874309"/>
          </a:xfrm>
        </p:grpSpPr>
        <p:sp>
          <p:nvSpPr>
            <p:cNvPr id="13" name="TextBox 12"/>
            <p:cNvSpPr txBox="1"/>
            <p:nvPr/>
          </p:nvSpPr>
          <p:spPr>
            <a:xfrm>
              <a:off x="6725132" y="1725688"/>
              <a:ext cx="838691" cy="3416320"/>
            </a:xfrm>
            <a:prstGeom prst="rect">
              <a:avLst/>
            </a:prstGeom>
            <a:noFill/>
          </p:spPr>
          <p:txBody>
            <a:bodyPr wrap="none" rtlCol="0">
              <a:spAutoFit/>
            </a:bodyPr>
            <a:lstStyle/>
            <a:p>
              <a:r>
                <a:rPr lang="en-US" dirty="0" smtClean="0">
                  <a:solidFill>
                    <a:schemeClr val="tx2"/>
                  </a:solidFill>
                </a:rPr>
                <a:t>13.9%</a:t>
              </a:r>
            </a:p>
            <a:p>
              <a:endParaRPr lang="en-US" dirty="0" smtClean="0">
                <a:solidFill>
                  <a:schemeClr val="tx2"/>
                </a:solidFill>
              </a:endParaRPr>
            </a:p>
            <a:p>
              <a:endParaRPr lang="en-US" dirty="0" smtClean="0">
                <a:solidFill>
                  <a:schemeClr val="tx2"/>
                </a:solidFill>
              </a:endParaRPr>
            </a:p>
            <a:p>
              <a:r>
                <a:rPr lang="en-US" dirty="0" smtClean="0">
                  <a:solidFill>
                    <a:schemeClr val="tx2"/>
                  </a:solidFill>
                </a:rPr>
                <a:t>40.0%</a:t>
              </a:r>
            </a:p>
            <a:p>
              <a:endParaRPr lang="en-US" dirty="0" smtClean="0">
                <a:solidFill>
                  <a:schemeClr val="tx2"/>
                </a:solidFill>
              </a:endParaRPr>
            </a:p>
            <a:p>
              <a:endParaRPr lang="en-US" dirty="0" smtClean="0">
                <a:solidFill>
                  <a:schemeClr val="tx2"/>
                </a:solidFill>
              </a:endParaRPr>
            </a:p>
            <a:p>
              <a:r>
                <a:rPr lang="en-US" dirty="0" smtClean="0">
                  <a:solidFill>
                    <a:schemeClr val="tx2"/>
                  </a:solidFill>
                </a:rPr>
                <a:t>30.0%</a:t>
              </a:r>
            </a:p>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r>
                <a:rPr lang="en-US" dirty="0" smtClean="0">
                  <a:solidFill>
                    <a:schemeClr val="tx2"/>
                  </a:solidFill>
                </a:rPr>
                <a:t>29.3%</a:t>
              </a:r>
            </a:p>
          </p:txBody>
        </p:sp>
        <p:sp>
          <p:nvSpPr>
            <p:cNvPr id="14" name="TextBox 13"/>
            <p:cNvSpPr txBox="1"/>
            <p:nvPr/>
          </p:nvSpPr>
          <p:spPr>
            <a:xfrm>
              <a:off x="6535478" y="1267699"/>
              <a:ext cx="1244893" cy="369332"/>
            </a:xfrm>
            <a:prstGeom prst="rect">
              <a:avLst/>
            </a:prstGeom>
            <a:noFill/>
          </p:spPr>
          <p:txBody>
            <a:bodyPr wrap="none" rtlCol="0">
              <a:spAutoFit/>
            </a:bodyPr>
            <a:lstStyle/>
            <a:p>
              <a:r>
                <a:rPr lang="en-US" dirty="0" smtClean="0">
                  <a:solidFill>
                    <a:schemeClr val="tx2"/>
                  </a:solidFill>
                </a:rPr>
                <a:t>% Women</a:t>
              </a:r>
              <a:endParaRPr lang="en-US" dirty="0">
                <a:solidFill>
                  <a:schemeClr val="tx2"/>
                </a:solidFill>
              </a:endParaRPr>
            </a:p>
          </p:txBody>
        </p:sp>
      </p:grpSp>
      <p:graphicFrame>
        <p:nvGraphicFramePr>
          <p:cNvPr id="16" name="Chart 15"/>
          <p:cNvGraphicFramePr>
            <a:graphicFrameLocks/>
          </p:cNvGraphicFramePr>
          <p:nvPr/>
        </p:nvGraphicFramePr>
        <p:xfrm>
          <a:off x="773724" y="2087205"/>
          <a:ext cx="5051530" cy="3133165"/>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p:cNvSpPr txBox="1"/>
          <p:nvPr/>
        </p:nvSpPr>
        <p:spPr>
          <a:xfrm>
            <a:off x="1725550" y="2436829"/>
            <a:ext cx="312906" cy="369332"/>
          </a:xfrm>
          <a:prstGeom prst="rect">
            <a:avLst/>
          </a:prstGeom>
          <a:noFill/>
        </p:spPr>
        <p:txBody>
          <a:bodyPr wrap="none" rtlCol="0">
            <a:spAutoFit/>
          </a:bodyPr>
          <a:lstStyle/>
          <a:p>
            <a:r>
              <a:rPr lang="en-US" dirty="0" smtClean="0">
                <a:solidFill>
                  <a:schemeClr val="bg1"/>
                </a:solidFill>
              </a:rPr>
              <a:t>5</a:t>
            </a:r>
            <a:endParaRPr lang="en-US" dirty="0">
              <a:solidFill>
                <a:schemeClr val="bg1"/>
              </a:solidFill>
            </a:endParaRPr>
          </a:p>
        </p:txBody>
      </p:sp>
      <p:sp>
        <p:nvSpPr>
          <p:cNvPr id="18" name="TextBox 17"/>
          <p:cNvSpPr txBox="1"/>
          <p:nvPr/>
        </p:nvSpPr>
        <p:spPr>
          <a:xfrm>
            <a:off x="2818488" y="2436829"/>
            <a:ext cx="441146" cy="369332"/>
          </a:xfrm>
          <a:prstGeom prst="rect">
            <a:avLst/>
          </a:prstGeom>
          <a:noFill/>
        </p:spPr>
        <p:txBody>
          <a:bodyPr wrap="none" rtlCol="0">
            <a:spAutoFit/>
          </a:bodyPr>
          <a:lstStyle/>
          <a:p>
            <a:r>
              <a:rPr lang="en-US" dirty="0" smtClean="0">
                <a:solidFill>
                  <a:schemeClr val="bg1"/>
                </a:solidFill>
              </a:rPr>
              <a:t>31</a:t>
            </a:r>
            <a:endParaRPr lang="en-US" dirty="0">
              <a:solidFill>
                <a:schemeClr val="bg1"/>
              </a:solidFill>
            </a:endParaRPr>
          </a:p>
        </p:txBody>
      </p:sp>
      <p:sp>
        <p:nvSpPr>
          <p:cNvPr id="19" name="TextBox 18"/>
          <p:cNvSpPr txBox="1"/>
          <p:nvPr/>
        </p:nvSpPr>
        <p:spPr>
          <a:xfrm>
            <a:off x="2171787" y="3297441"/>
            <a:ext cx="441146" cy="369332"/>
          </a:xfrm>
          <a:prstGeom prst="rect">
            <a:avLst/>
          </a:prstGeom>
          <a:noFill/>
        </p:spPr>
        <p:txBody>
          <a:bodyPr wrap="none" rtlCol="0">
            <a:spAutoFit/>
          </a:bodyPr>
          <a:lstStyle/>
          <a:p>
            <a:r>
              <a:rPr lang="en-US" dirty="0" smtClean="0">
                <a:solidFill>
                  <a:schemeClr val="bg1"/>
                </a:solidFill>
              </a:rPr>
              <a:t>20</a:t>
            </a:r>
            <a:endParaRPr lang="en-US" dirty="0">
              <a:solidFill>
                <a:schemeClr val="bg1"/>
              </a:solidFill>
            </a:endParaRPr>
          </a:p>
        </p:txBody>
      </p:sp>
      <p:sp>
        <p:nvSpPr>
          <p:cNvPr id="20" name="TextBox 19"/>
          <p:cNvSpPr txBox="1"/>
          <p:nvPr/>
        </p:nvSpPr>
        <p:spPr>
          <a:xfrm>
            <a:off x="3749440" y="3297439"/>
            <a:ext cx="441146" cy="369332"/>
          </a:xfrm>
          <a:prstGeom prst="rect">
            <a:avLst/>
          </a:prstGeom>
          <a:noFill/>
        </p:spPr>
        <p:txBody>
          <a:bodyPr wrap="none" rtlCol="0">
            <a:spAutoFit/>
          </a:bodyPr>
          <a:lstStyle/>
          <a:p>
            <a:r>
              <a:rPr lang="en-US" dirty="0" smtClean="0">
                <a:solidFill>
                  <a:schemeClr val="bg1"/>
                </a:solidFill>
              </a:rPr>
              <a:t>30</a:t>
            </a:r>
            <a:endParaRPr lang="en-US" dirty="0">
              <a:solidFill>
                <a:schemeClr val="bg1"/>
              </a:solidFill>
            </a:endParaRPr>
          </a:p>
        </p:txBody>
      </p:sp>
      <p:sp>
        <p:nvSpPr>
          <p:cNvPr id="21" name="TextBox 20"/>
          <p:cNvSpPr txBox="1"/>
          <p:nvPr/>
        </p:nvSpPr>
        <p:spPr>
          <a:xfrm>
            <a:off x="1874710" y="4144605"/>
            <a:ext cx="312906" cy="369332"/>
          </a:xfrm>
          <a:prstGeom prst="rect">
            <a:avLst/>
          </a:prstGeom>
          <a:noFill/>
        </p:spPr>
        <p:txBody>
          <a:bodyPr wrap="none" rtlCol="0">
            <a:spAutoFit/>
          </a:bodyPr>
          <a:lstStyle/>
          <a:p>
            <a:r>
              <a:rPr lang="en-US" dirty="0" smtClean="0">
                <a:solidFill>
                  <a:schemeClr val="bg1"/>
                </a:solidFill>
              </a:rPr>
              <a:t>9</a:t>
            </a:r>
            <a:endParaRPr lang="en-US" dirty="0">
              <a:solidFill>
                <a:schemeClr val="bg1"/>
              </a:solidFill>
            </a:endParaRPr>
          </a:p>
        </p:txBody>
      </p:sp>
      <p:sp>
        <p:nvSpPr>
          <p:cNvPr id="22" name="TextBox 21"/>
          <p:cNvSpPr txBox="1"/>
          <p:nvPr/>
        </p:nvSpPr>
        <p:spPr>
          <a:xfrm>
            <a:off x="2750632" y="4131157"/>
            <a:ext cx="441146" cy="369332"/>
          </a:xfrm>
          <a:prstGeom prst="rect">
            <a:avLst/>
          </a:prstGeom>
          <a:noFill/>
        </p:spPr>
        <p:txBody>
          <a:bodyPr wrap="none" rtlCol="0">
            <a:spAutoFit/>
          </a:bodyPr>
          <a:lstStyle/>
          <a:p>
            <a:r>
              <a:rPr lang="en-US" dirty="0" smtClean="0">
                <a:solidFill>
                  <a:schemeClr val="bg1"/>
                </a:solidFill>
              </a:rPr>
              <a:t>21</a:t>
            </a:r>
            <a:endParaRPr lang="en-US" dirty="0">
              <a:solidFill>
                <a:schemeClr val="bg1"/>
              </a:solidFill>
            </a:endParaRPr>
          </a:p>
        </p:txBody>
      </p:sp>
      <p:sp>
        <p:nvSpPr>
          <p:cNvPr id="25" name="TextBox 24"/>
          <p:cNvSpPr txBox="1"/>
          <p:nvPr/>
        </p:nvSpPr>
        <p:spPr>
          <a:xfrm>
            <a:off x="2050143" y="5395182"/>
            <a:ext cx="441146" cy="369332"/>
          </a:xfrm>
          <a:prstGeom prst="rect">
            <a:avLst/>
          </a:prstGeom>
          <a:noFill/>
        </p:spPr>
        <p:txBody>
          <a:bodyPr wrap="none" rtlCol="0">
            <a:spAutoFit/>
          </a:bodyPr>
          <a:lstStyle/>
          <a:p>
            <a:r>
              <a:rPr lang="en-US" dirty="0" smtClean="0">
                <a:solidFill>
                  <a:schemeClr val="bg1"/>
                </a:solidFill>
              </a:rPr>
              <a:t>34</a:t>
            </a:r>
            <a:endParaRPr lang="en-US" dirty="0">
              <a:solidFill>
                <a:schemeClr val="bg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0050" y="622290"/>
            <a:ext cx="8229600" cy="1156447"/>
          </a:xfrm>
        </p:spPr>
        <p:txBody>
          <a:bodyPr/>
          <a:lstStyle/>
          <a:p>
            <a:pPr algn="ctr"/>
            <a:r>
              <a:rPr lang="en-US" sz="3200" dirty="0" smtClean="0">
                <a:solidFill>
                  <a:srgbClr val="000000"/>
                </a:solidFill>
              </a:rPr>
              <a:t>New Hires in SEM by Campus</a:t>
            </a:r>
            <a:br>
              <a:rPr lang="en-US" sz="3200" dirty="0" smtClean="0">
                <a:solidFill>
                  <a:srgbClr val="000000"/>
                </a:solidFill>
              </a:rPr>
            </a:br>
            <a:r>
              <a:rPr lang="en-US" sz="3200" dirty="0" smtClean="0">
                <a:solidFill>
                  <a:srgbClr val="000000"/>
                </a:solidFill>
              </a:rPr>
              <a:t>AY2007-08</a:t>
            </a:r>
            <a:r>
              <a:rPr lang="en-US" sz="3200" dirty="0" smtClean="0">
                <a:solidFill>
                  <a:srgbClr val="000000"/>
                </a:solidFill>
                <a:cs typeface="Arial"/>
              </a:rPr>
              <a:t> to AY2009-10</a:t>
            </a:r>
            <a:endParaRPr lang="en-US" sz="3200" dirty="0"/>
          </a:p>
        </p:txBody>
      </p:sp>
      <p:graphicFrame>
        <p:nvGraphicFramePr>
          <p:cNvPr id="5" name="Chart 4"/>
          <p:cNvGraphicFramePr/>
          <p:nvPr/>
        </p:nvGraphicFramePr>
        <p:xfrm>
          <a:off x="860613" y="1845972"/>
          <a:ext cx="7288306" cy="4504763"/>
        </p:xfrm>
        <a:graphic>
          <a:graphicData uri="http://schemas.openxmlformats.org/drawingml/2006/chart">
            <c:chart xmlns:c="http://schemas.openxmlformats.org/drawingml/2006/chart" xmlns:r="http://schemas.openxmlformats.org/officeDocument/2006/relationships" r:id="rId2"/>
          </a:graphicData>
        </a:graphic>
      </p:graphicFrame>
      <p:sp>
        <p:nvSpPr>
          <p:cNvPr id="6" name="Straight Arrow Connector 5"/>
          <p:cNvSpPr/>
          <p:nvPr/>
        </p:nvSpPr>
        <p:spPr>
          <a:xfrm flipH="1">
            <a:off x="7390120" y="5614991"/>
            <a:ext cx="222069" cy="222067"/>
          </a:xfrm>
          <a:prstGeom prst="straightConnector1">
            <a:avLst/>
          </a:prstGeom>
          <a:ln>
            <a:solidFill>
              <a:srgbClr val="030809"/>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7" name="TextBox 6"/>
          <p:cNvSpPr txBox="1"/>
          <p:nvPr/>
        </p:nvSpPr>
        <p:spPr>
          <a:xfrm>
            <a:off x="7566469" y="5405985"/>
            <a:ext cx="312906" cy="369332"/>
          </a:xfrm>
          <a:prstGeom prst="rect">
            <a:avLst/>
          </a:prstGeom>
          <a:noFill/>
        </p:spPr>
        <p:txBody>
          <a:bodyPr wrap="none" rtlCol="0">
            <a:spAutoFit/>
          </a:bodyPr>
          <a:lstStyle/>
          <a:p>
            <a:r>
              <a:rPr lang="en-US" dirty="0" smtClean="0">
                <a:solidFill>
                  <a:srgbClr val="060502"/>
                </a:solidFill>
              </a:rPr>
              <a:t>1</a:t>
            </a:r>
            <a:endParaRPr lang="en-US" dirty="0">
              <a:solidFill>
                <a:srgbClr val="060502"/>
              </a:solidFill>
            </a:endParaRPr>
          </a:p>
        </p:txBody>
      </p:sp>
      <p:sp>
        <p:nvSpPr>
          <p:cNvPr id="8" name="Straight Arrow Connector 7"/>
          <p:cNvSpPr/>
          <p:nvPr/>
        </p:nvSpPr>
        <p:spPr>
          <a:xfrm flipH="1">
            <a:off x="5282173" y="5552859"/>
            <a:ext cx="222069" cy="222067"/>
          </a:xfrm>
          <a:prstGeom prst="straightConnector1">
            <a:avLst/>
          </a:prstGeom>
          <a:ln>
            <a:solidFill>
              <a:srgbClr val="030809"/>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9" name="TextBox 8"/>
          <p:cNvSpPr txBox="1"/>
          <p:nvPr/>
        </p:nvSpPr>
        <p:spPr>
          <a:xfrm>
            <a:off x="6804469" y="5505841"/>
            <a:ext cx="312906" cy="369332"/>
          </a:xfrm>
          <a:prstGeom prst="rect">
            <a:avLst/>
          </a:prstGeom>
          <a:noFill/>
        </p:spPr>
        <p:txBody>
          <a:bodyPr wrap="none" rtlCol="0">
            <a:spAutoFit/>
          </a:bodyPr>
          <a:lstStyle/>
          <a:p>
            <a:r>
              <a:rPr lang="en-US" dirty="0" smtClean="0">
                <a:solidFill>
                  <a:schemeClr val="bg1"/>
                </a:solidFill>
              </a:rPr>
              <a:t>7</a:t>
            </a:r>
            <a:endParaRPr lang="en-US" dirty="0">
              <a:solidFill>
                <a:schemeClr val="bg1"/>
              </a:solidFill>
            </a:endParaRPr>
          </a:p>
        </p:txBody>
      </p:sp>
      <p:sp>
        <p:nvSpPr>
          <p:cNvPr id="10" name="TextBox 9"/>
          <p:cNvSpPr txBox="1"/>
          <p:nvPr/>
        </p:nvSpPr>
        <p:spPr>
          <a:xfrm>
            <a:off x="5444818" y="5342829"/>
            <a:ext cx="312906" cy="369332"/>
          </a:xfrm>
          <a:prstGeom prst="rect">
            <a:avLst/>
          </a:prstGeom>
          <a:noFill/>
        </p:spPr>
        <p:txBody>
          <a:bodyPr wrap="none" rtlCol="0">
            <a:spAutoFit/>
          </a:bodyPr>
          <a:lstStyle/>
          <a:p>
            <a:r>
              <a:rPr lang="en-US" dirty="0" smtClean="0">
                <a:solidFill>
                  <a:srgbClr val="060502"/>
                </a:solidFill>
              </a:rPr>
              <a:t>6</a:t>
            </a:r>
            <a:endParaRPr lang="en-US" dirty="0">
              <a:solidFill>
                <a:srgbClr val="060502"/>
              </a:solidFill>
            </a:endParaRPr>
          </a:p>
        </p:txBody>
      </p:sp>
      <p:sp>
        <p:nvSpPr>
          <p:cNvPr id="11" name="TextBox 10"/>
          <p:cNvSpPr txBox="1"/>
          <p:nvPr/>
        </p:nvSpPr>
        <p:spPr>
          <a:xfrm>
            <a:off x="4666129" y="5274973"/>
            <a:ext cx="312906" cy="369332"/>
          </a:xfrm>
          <a:prstGeom prst="rect">
            <a:avLst/>
          </a:prstGeom>
          <a:noFill/>
        </p:spPr>
        <p:txBody>
          <a:bodyPr wrap="none" rtlCol="0">
            <a:spAutoFit/>
          </a:bodyPr>
          <a:lstStyle/>
          <a:p>
            <a:r>
              <a:rPr lang="en-US" dirty="0" smtClean="0">
                <a:solidFill>
                  <a:schemeClr val="bg1"/>
                </a:solidFill>
              </a:rPr>
              <a:t>9</a:t>
            </a:r>
            <a:endParaRPr lang="en-US" dirty="0">
              <a:solidFill>
                <a:schemeClr val="bg1"/>
              </a:solidFill>
            </a:endParaRPr>
          </a:p>
        </p:txBody>
      </p:sp>
      <p:sp>
        <p:nvSpPr>
          <p:cNvPr id="12" name="TextBox 11"/>
          <p:cNvSpPr txBox="1"/>
          <p:nvPr/>
        </p:nvSpPr>
        <p:spPr>
          <a:xfrm>
            <a:off x="2514599" y="5056094"/>
            <a:ext cx="441146" cy="369332"/>
          </a:xfrm>
          <a:prstGeom prst="rect">
            <a:avLst/>
          </a:prstGeom>
          <a:noFill/>
        </p:spPr>
        <p:txBody>
          <a:bodyPr wrap="none" rtlCol="0">
            <a:spAutoFit/>
          </a:bodyPr>
          <a:lstStyle/>
          <a:p>
            <a:r>
              <a:rPr lang="en-US" dirty="0" smtClean="0">
                <a:solidFill>
                  <a:schemeClr val="bg1"/>
                </a:solidFill>
              </a:rPr>
              <a:t>27</a:t>
            </a:r>
            <a:endParaRPr lang="en-US" dirty="0">
              <a:solidFill>
                <a:schemeClr val="bg1"/>
              </a:solidFill>
            </a:endParaRPr>
          </a:p>
        </p:txBody>
      </p:sp>
      <p:sp>
        <p:nvSpPr>
          <p:cNvPr id="13" name="TextBox 12"/>
          <p:cNvSpPr txBox="1"/>
          <p:nvPr/>
        </p:nvSpPr>
        <p:spPr>
          <a:xfrm>
            <a:off x="2514600" y="3469341"/>
            <a:ext cx="441146" cy="369332"/>
          </a:xfrm>
          <a:prstGeom prst="rect">
            <a:avLst/>
          </a:prstGeom>
          <a:noFill/>
        </p:spPr>
        <p:txBody>
          <a:bodyPr wrap="none" rtlCol="0">
            <a:spAutoFit/>
          </a:bodyPr>
          <a:lstStyle/>
          <a:p>
            <a:r>
              <a:rPr lang="en-US" dirty="0" smtClean="0">
                <a:solidFill>
                  <a:schemeClr val="bg1"/>
                </a:solidFill>
              </a:rPr>
              <a:t>66</a:t>
            </a:r>
            <a:endParaRPr lang="en-US" dirty="0">
              <a:solidFill>
                <a:schemeClr val="bg1"/>
              </a:solidFill>
            </a:endParaRPr>
          </a:p>
        </p:txBody>
      </p:sp>
      <p:sp>
        <p:nvSpPr>
          <p:cNvPr id="14" name="TextBox 13"/>
          <p:cNvSpPr txBox="1"/>
          <p:nvPr/>
        </p:nvSpPr>
        <p:spPr>
          <a:xfrm>
            <a:off x="2313515" y="1941965"/>
            <a:ext cx="838691" cy="369332"/>
          </a:xfrm>
          <a:prstGeom prst="rect">
            <a:avLst/>
          </a:prstGeom>
          <a:noFill/>
        </p:spPr>
        <p:txBody>
          <a:bodyPr wrap="none" rtlCol="0">
            <a:spAutoFit/>
          </a:bodyPr>
          <a:lstStyle/>
          <a:p>
            <a:r>
              <a:rPr lang="en-US" dirty="0" smtClean="0">
                <a:solidFill>
                  <a:srgbClr val="060502"/>
                </a:solidFill>
              </a:rPr>
              <a:t>29.0%</a:t>
            </a:r>
            <a:endParaRPr lang="en-US" dirty="0">
              <a:solidFill>
                <a:srgbClr val="060502"/>
              </a:solidFill>
            </a:endParaRPr>
          </a:p>
        </p:txBody>
      </p:sp>
      <p:sp>
        <p:nvSpPr>
          <p:cNvPr id="15" name="TextBox 14"/>
          <p:cNvSpPr txBox="1"/>
          <p:nvPr/>
        </p:nvSpPr>
        <p:spPr>
          <a:xfrm>
            <a:off x="4452218" y="4940038"/>
            <a:ext cx="838691" cy="369332"/>
          </a:xfrm>
          <a:prstGeom prst="rect">
            <a:avLst/>
          </a:prstGeom>
          <a:noFill/>
        </p:spPr>
        <p:txBody>
          <a:bodyPr wrap="none" rtlCol="0">
            <a:spAutoFit/>
          </a:bodyPr>
          <a:lstStyle/>
          <a:p>
            <a:r>
              <a:rPr lang="en-US" dirty="0" smtClean="0">
                <a:solidFill>
                  <a:srgbClr val="060502"/>
                </a:solidFill>
              </a:rPr>
              <a:t>40.0%</a:t>
            </a:r>
            <a:endParaRPr lang="en-US" dirty="0">
              <a:solidFill>
                <a:srgbClr val="060502"/>
              </a:solidFill>
            </a:endParaRPr>
          </a:p>
        </p:txBody>
      </p:sp>
      <p:sp>
        <p:nvSpPr>
          <p:cNvPr id="16" name="TextBox 15"/>
          <p:cNvSpPr txBox="1"/>
          <p:nvPr/>
        </p:nvSpPr>
        <p:spPr>
          <a:xfrm>
            <a:off x="6563406" y="5152087"/>
            <a:ext cx="874060" cy="369332"/>
          </a:xfrm>
          <a:prstGeom prst="rect">
            <a:avLst/>
          </a:prstGeom>
          <a:noFill/>
        </p:spPr>
        <p:txBody>
          <a:bodyPr wrap="square" rtlCol="0">
            <a:spAutoFit/>
          </a:bodyPr>
          <a:lstStyle/>
          <a:p>
            <a:r>
              <a:rPr lang="en-US" dirty="0" smtClean="0">
                <a:solidFill>
                  <a:srgbClr val="060502"/>
                </a:solidFill>
              </a:rPr>
              <a:t>12.5%</a:t>
            </a:r>
            <a:endParaRPr lang="en-US" dirty="0">
              <a:solidFill>
                <a:srgbClr val="060502"/>
              </a:solidFill>
            </a:endParaRPr>
          </a:p>
        </p:txBody>
      </p:sp>
      <p:sp>
        <p:nvSpPr>
          <p:cNvPr id="17" name="TextBox 16"/>
          <p:cNvSpPr txBox="1"/>
          <p:nvPr/>
        </p:nvSpPr>
        <p:spPr>
          <a:xfrm>
            <a:off x="5910637" y="2765697"/>
            <a:ext cx="1898918" cy="369332"/>
          </a:xfrm>
          <a:prstGeom prst="rect">
            <a:avLst/>
          </a:prstGeom>
          <a:noFill/>
        </p:spPr>
        <p:txBody>
          <a:bodyPr wrap="none" rtlCol="0">
            <a:spAutoFit/>
          </a:bodyPr>
          <a:lstStyle/>
          <a:p>
            <a:r>
              <a:rPr lang="en-US" dirty="0" smtClean="0">
                <a:solidFill>
                  <a:schemeClr val="accent1"/>
                </a:solidFill>
                <a:sym typeface="Wingdings"/>
              </a:rPr>
              <a:t></a:t>
            </a:r>
            <a:r>
              <a:rPr lang="en-US" dirty="0" smtClean="0">
                <a:solidFill>
                  <a:srgbClr val="000000"/>
                </a:solidFill>
              </a:rPr>
              <a:t>Women</a:t>
            </a:r>
            <a:r>
              <a:rPr lang="en-US" dirty="0" smtClean="0"/>
              <a:t>  </a:t>
            </a:r>
            <a:r>
              <a:rPr lang="en-US" dirty="0" smtClean="0">
                <a:solidFill>
                  <a:schemeClr val="accent2"/>
                </a:solidFill>
                <a:sym typeface="Wingdings"/>
              </a:rPr>
              <a:t></a:t>
            </a:r>
            <a:r>
              <a:rPr lang="en-US" dirty="0" smtClean="0">
                <a:solidFill>
                  <a:srgbClr val="000000"/>
                </a:solidFill>
              </a:rPr>
              <a:t>Men</a:t>
            </a:r>
            <a:endParaRPr lang="en-US" dirty="0">
              <a:solidFill>
                <a:srgbClr val="000000"/>
              </a:solidFill>
            </a:endParaRPr>
          </a:p>
        </p:txBody>
      </p:sp>
      <p:sp>
        <p:nvSpPr>
          <p:cNvPr id="18" name="Rectangle 17"/>
          <p:cNvSpPr/>
          <p:nvPr/>
        </p:nvSpPr>
        <p:spPr>
          <a:xfrm>
            <a:off x="6732122" y="6350605"/>
            <a:ext cx="2050818" cy="307777"/>
          </a:xfrm>
          <a:prstGeom prst="rect">
            <a:avLst/>
          </a:prstGeom>
        </p:spPr>
        <p:txBody>
          <a:bodyPr wrap="none">
            <a:spAutoFit/>
          </a:bodyPr>
          <a:lstStyle/>
          <a:p>
            <a:r>
              <a:rPr lang="en-US" sz="1400" dirty="0" smtClean="0">
                <a:solidFill>
                  <a:srgbClr val="080604"/>
                </a:solidFill>
              </a:rPr>
              <a:t>Toolkit Indicator Table 7</a:t>
            </a:r>
            <a:endParaRPr lang="en-US" sz="1400" dirty="0">
              <a:solidFill>
                <a:srgbClr val="080604"/>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674" y="1985896"/>
            <a:ext cx="7689273" cy="1862048"/>
          </a:xfrm>
          <a:prstGeom prst="rect">
            <a:avLst/>
          </a:prstGeom>
        </p:spPr>
        <p:txBody>
          <a:bodyPr wrap="square">
            <a:spAutoFit/>
          </a:bodyPr>
          <a:lstStyle/>
          <a:p>
            <a:pPr marL="164592" indent="-164592">
              <a:spcAft>
                <a:spcPts val="600"/>
              </a:spcAft>
              <a:buFont typeface="Arial" pitchFamily="34" charset="0"/>
              <a:buChar char="•"/>
            </a:pPr>
            <a:r>
              <a:rPr lang="en-US" sz="2200" dirty="0" smtClean="0">
                <a:solidFill>
                  <a:schemeClr val="tx2"/>
                </a:solidFill>
              </a:rPr>
              <a:t> Triple, within five years (2016), the number of women faculty members in the life sciences and the mathematical and physical sciences</a:t>
            </a:r>
          </a:p>
          <a:p>
            <a:pPr marL="164592" indent="-164592">
              <a:spcAft>
                <a:spcPts val="600"/>
              </a:spcAft>
              <a:buFont typeface="Arial" pitchFamily="34" charset="0"/>
              <a:buChar char="•"/>
            </a:pPr>
            <a:r>
              <a:rPr lang="en-US" sz="2200" dirty="0" smtClean="0">
                <a:solidFill>
                  <a:schemeClr val="tx2"/>
                </a:solidFill>
              </a:rPr>
              <a:t> Triple, within five years (2016), the number of people of color on the SAS faculty</a:t>
            </a:r>
            <a:endParaRPr lang="en-US" sz="2200" dirty="0">
              <a:solidFill>
                <a:schemeClr val="tx2"/>
              </a:solidFill>
            </a:endParaRPr>
          </a:p>
        </p:txBody>
      </p:sp>
      <p:sp>
        <p:nvSpPr>
          <p:cNvPr id="3" name="TextBox 2"/>
          <p:cNvSpPr txBox="1"/>
          <p:nvPr/>
        </p:nvSpPr>
        <p:spPr>
          <a:xfrm>
            <a:off x="581891" y="609132"/>
            <a:ext cx="8188652" cy="923330"/>
          </a:xfrm>
          <a:prstGeom prst="rect">
            <a:avLst/>
          </a:prstGeom>
          <a:noFill/>
        </p:spPr>
        <p:txBody>
          <a:bodyPr wrap="square" rtlCol="0">
            <a:spAutoFit/>
          </a:bodyPr>
          <a:lstStyle/>
          <a:p>
            <a:pPr algn="ctr"/>
            <a:r>
              <a:rPr lang="en-US" dirty="0" smtClean="0">
                <a:solidFill>
                  <a:schemeClr val="tx2"/>
                </a:solidFill>
              </a:rPr>
              <a:t>Committee on the Future of the School of Arts and Sciences, New Brunswick Executive Dean Douglas Greenberg</a:t>
            </a:r>
          </a:p>
          <a:p>
            <a:endParaRPr lang="en-US" dirty="0"/>
          </a:p>
        </p:txBody>
      </p:sp>
      <p:sp>
        <p:nvSpPr>
          <p:cNvPr id="4" name="TextBox 3"/>
          <p:cNvSpPr txBox="1"/>
          <p:nvPr/>
        </p:nvSpPr>
        <p:spPr>
          <a:xfrm>
            <a:off x="848098" y="4493304"/>
            <a:ext cx="7439891" cy="2123658"/>
          </a:xfrm>
          <a:prstGeom prst="rect">
            <a:avLst/>
          </a:prstGeom>
          <a:noFill/>
        </p:spPr>
        <p:txBody>
          <a:bodyPr wrap="square" rtlCol="0">
            <a:spAutoFit/>
          </a:bodyPr>
          <a:lstStyle/>
          <a:p>
            <a:r>
              <a:rPr lang="en-US" sz="2200" dirty="0" smtClean="0">
                <a:solidFill>
                  <a:schemeClr val="tx2"/>
                </a:solidFill>
              </a:rPr>
              <a:t>About half of new hires between AY2007-08 and AY2009-10 have been women:</a:t>
            </a:r>
          </a:p>
          <a:p>
            <a:pPr lvl="1">
              <a:buFont typeface="Arial" pitchFamily="34" charset="0"/>
              <a:buChar char="•"/>
            </a:pPr>
            <a:r>
              <a:rPr lang="en-US" sz="2200" dirty="0" smtClean="0">
                <a:solidFill>
                  <a:schemeClr val="tx2"/>
                </a:solidFill>
              </a:rPr>
              <a:t> </a:t>
            </a:r>
            <a:r>
              <a:rPr lang="en-US" sz="2200" dirty="0" smtClean="0">
                <a:solidFill>
                  <a:schemeClr val="accent1"/>
                </a:solidFill>
              </a:rPr>
              <a:t>Life Sciences</a:t>
            </a:r>
            <a:r>
              <a:rPr lang="en-US" sz="2200" dirty="0" smtClean="0">
                <a:solidFill>
                  <a:schemeClr val="tx2"/>
                </a:solidFill>
              </a:rPr>
              <a:t> (n=3/6)</a:t>
            </a:r>
          </a:p>
          <a:p>
            <a:pPr lvl="1">
              <a:buFont typeface="Arial" pitchFamily="34" charset="0"/>
              <a:buChar char="•"/>
            </a:pPr>
            <a:r>
              <a:rPr lang="en-US" sz="2200" dirty="0" smtClean="0">
                <a:solidFill>
                  <a:schemeClr val="tx2"/>
                </a:solidFill>
              </a:rPr>
              <a:t> </a:t>
            </a:r>
            <a:r>
              <a:rPr lang="en-US" sz="2200" dirty="0" smtClean="0">
                <a:solidFill>
                  <a:schemeClr val="accent1"/>
                </a:solidFill>
              </a:rPr>
              <a:t>Social and Behavioral Sciences</a:t>
            </a:r>
            <a:r>
              <a:rPr lang="en-US" sz="2200" dirty="0" smtClean="0">
                <a:solidFill>
                  <a:schemeClr val="tx2"/>
                </a:solidFill>
              </a:rPr>
              <a:t> (n=9/19)</a:t>
            </a:r>
          </a:p>
          <a:p>
            <a:r>
              <a:rPr lang="en-US" sz="2200" dirty="0" smtClean="0">
                <a:solidFill>
                  <a:schemeClr val="tx2"/>
                </a:solidFill>
              </a:rPr>
              <a:t>In the current year (AY2010-11):</a:t>
            </a:r>
          </a:p>
          <a:p>
            <a:pPr lvl="1">
              <a:buFont typeface="Arial" pitchFamily="34" charset="0"/>
              <a:buChar char="•"/>
            </a:pPr>
            <a:r>
              <a:rPr lang="en-US" sz="2200" dirty="0" smtClean="0">
                <a:solidFill>
                  <a:schemeClr val="tx2"/>
                </a:solidFill>
              </a:rPr>
              <a:t> </a:t>
            </a:r>
            <a:r>
              <a:rPr lang="en-US" sz="2200" dirty="0" smtClean="0">
                <a:solidFill>
                  <a:schemeClr val="accent1"/>
                </a:solidFill>
              </a:rPr>
              <a:t>Mathematics and Physical Sciences</a:t>
            </a:r>
            <a:r>
              <a:rPr lang="en-US" sz="2200" dirty="0" smtClean="0">
                <a:solidFill>
                  <a:schemeClr val="tx2"/>
                </a:solidFill>
              </a:rPr>
              <a:t> (n=3/6)</a:t>
            </a:r>
          </a:p>
        </p:txBody>
      </p:sp>
      <p:sp>
        <p:nvSpPr>
          <p:cNvPr id="6" name="Rounded Rectangle 5"/>
          <p:cNvSpPr/>
          <p:nvPr/>
        </p:nvSpPr>
        <p:spPr>
          <a:xfrm>
            <a:off x="814192" y="1420066"/>
            <a:ext cx="7452985" cy="52609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778" tIns="30262" rIns="94778" bIns="30262" numCol="1" spcCol="1270" anchor="ctr" anchorCtr="0">
            <a:noAutofit/>
          </a:bodyPr>
          <a:lstStyle/>
          <a:p>
            <a:pPr lvl="0" algn="ctr" defTabSz="933450" rtl="0">
              <a:lnSpc>
                <a:spcPct val="90000"/>
              </a:lnSpc>
              <a:spcBef>
                <a:spcPct val="0"/>
              </a:spcBef>
              <a:spcAft>
                <a:spcPct val="35000"/>
              </a:spcAft>
            </a:pPr>
            <a:r>
              <a:rPr lang="en-US" sz="2400" kern="1200" dirty="0" smtClean="0"/>
              <a:t>Strategic Goals and Tactical Steps</a:t>
            </a:r>
            <a:r>
              <a:rPr lang="en-US" sz="2400" kern="1200" dirty="0" smtClean="0">
                <a:latin typeface="Arial"/>
                <a:cs typeface="Arial"/>
              </a:rPr>
              <a:t>—2010</a:t>
            </a:r>
            <a:endParaRPr lang="en-US" sz="2400" kern="1200" dirty="0"/>
          </a:p>
        </p:txBody>
      </p:sp>
      <p:sp>
        <p:nvSpPr>
          <p:cNvPr id="8" name="Rounded Rectangle 7"/>
          <p:cNvSpPr/>
          <p:nvPr/>
        </p:nvSpPr>
        <p:spPr>
          <a:xfrm>
            <a:off x="1679609" y="3952118"/>
            <a:ext cx="5815584" cy="506957"/>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778" tIns="30262" rIns="94778" bIns="30262" numCol="1" spcCol="1270" anchor="ctr" anchorCtr="0">
            <a:noAutofit/>
          </a:bodyPr>
          <a:lstStyle/>
          <a:p>
            <a:pPr lvl="0" algn="ctr" defTabSz="933450" rtl="0">
              <a:lnSpc>
                <a:spcPct val="90000"/>
              </a:lnSpc>
              <a:spcBef>
                <a:spcPct val="0"/>
              </a:spcBef>
              <a:spcAft>
                <a:spcPct val="35000"/>
              </a:spcAft>
            </a:pPr>
            <a:r>
              <a:rPr lang="en-US" sz="2400" kern="1200" dirty="0" smtClean="0"/>
              <a:t>New Hires in SAS-NB</a:t>
            </a:r>
            <a:endParaRPr lang="en-US" sz="2400" kern="1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589315" y="1871023"/>
          <a:ext cx="5410200" cy="4297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1027"/>
          <p:cNvSpPr txBox="1">
            <a:spLocks/>
          </p:cNvSpPr>
          <p:nvPr/>
        </p:nvSpPr>
        <p:spPr bwMode="auto">
          <a:xfrm>
            <a:off x="1738020" y="1979007"/>
            <a:ext cx="1905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chemeClr val="tx2"/>
                </a:solidFill>
                <a:effectLst/>
                <a:uLnTx/>
                <a:uFillTx/>
                <a:latin typeface="+mj-lt"/>
                <a:ea typeface="ＭＳ Ｐゴシック" pitchFamily="34" charset="-128"/>
                <a:cs typeface="+mj-cs"/>
              </a:rPr>
              <a:t>Mini-grant Recipient: </a:t>
            </a:r>
            <a:br>
              <a:rPr kumimoji="0" lang="en-US" sz="1600" b="0" i="0" u="none" strike="noStrike" kern="0" cap="none" spc="0" normalizeH="0" baseline="0" noProof="0" dirty="0" smtClean="0">
                <a:ln>
                  <a:noFill/>
                </a:ln>
                <a:solidFill>
                  <a:schemeClr val="tx2"/>
                </a:solidFill>
                <a:effectLst/>
                <a:uLnTx/>
                <a:uFillTx/>
                <a:latin typeface="+mj-lt"/>
                <a:ea typeface="ＭＳ Ｐゴシック" pitchFamily="34" charset="-128"/>
                <a:cs typeface="+mj-cs"/>
              </a:rPr>
            </a:br>
            <a:r>
              <a:rPr kumimoji="0" lang="en-US" sz="1600" b="0" i="0" u="none" strike="noStrike" kern="0" cap="none" spc="0" normalizeH="0" baseline="0" noProof="0" dirty="0" smtClean="0">
                <a:ln>
                  <a:noFill/>
                </a:ln>
                <a:solidFill>
                  <a:schemeClr val="tx2"/>
                </a:solidFill>
                <a:effectLst/>
                <a:uLnTx/>
                <a:uFillTx/>
                <a:latin typeface="+mj-lt"/>
                <a:ea typeface="ＭＳ Ｐゴシック" pitchFamily="34" charset="-128"/>
                <a:cs typeface="+mj-cs"/>
              </a:rPr>
              <a:t>Professor Amy Cohen-Corwin</a:t>
            </a:r>
          </a:p>
        </p:txBody>
      </p:sp>
      <p:sp>
        <p:nvSpPr>
          <p:cNvPr id="7" name="Title 1"/>
          <p:cNvSpPr>
            <a:spLocks/>
          </p:cNvSpPr>
          <p:nvPr/>
        </p:nvSpPr>
        <p:spPr bwMode="auto">
          <a:xfrm>
            <a:off x="381000" y="589546"/>
            <a:ext cx="8229600" cy="1160877"/>
          </a:xfrm>
          <a:prstGeom prst="rect">
            <a:avLst/>
          </a:prstGeom>
          <a:noFill/>
          <a:ln w="9525">
            <a:noFill/>
            <a:miter lim="800000"/>
            <a:headEnd/>
            <a:tailEnd/>
          </a:ln>
        </p:spPr>
        <p:txBody>
          <a:bodyPr anchor="ctr"/>
          <a:lstStyle/>
          <a:p>
            <a:pPr algn="ctr"/>
            <a:r>
              <a:rPr lang="en-US" sz="2800" dirty="0" smtClean="0">
                <a:solidFill>
                  <a:schemeClr val="tx2"/>
                </a:solidFill>
                <a:latin typeface="+mn-lt"/>
              </a:rPr>
              <a:t>Successful </a:t>
            </a:r>
            <a:r>
              <a:rPr lang="en-US" sz="2800" dirty="0">
                <a:solidFill>
                  <a:schemeClr val="tx2"/>
                </a:solidFill>
                <a:latin typeface="+mn-lt"/>
              </a:rPr>
              <a:t>Recruitment in </a:t>
            </a:r>
            <a:r>
              <a:rPr lang="en-US" sz="2800" dirty="0" smtClean="0">
                <a:solidFill>
                  <a:schemeClr val="tx2"/>
                </a:solidFill>
                <a:latin typeface="+mn-lt"/>
              </a:rPr>
              <a:t>Department of Mathematics-New Brunswick</a:t>
            </a:r>
            <a:endParaRPr lang="en-US" sz="2800" dirty="0">
              <a:solidFill>
                <a:schemeClr val="tx2"/>
              </a:solidFill>
              <a:latin typeface="+mn-lt"/>
            </a:endParaRPr>
          </a:p>
        </p:txBody>
      </p:sp>
      <p:pic>
        <p:nvPicPr>
          <p:cNvPr id="8" name="Picture 4" descr="Amy Cohen.jpg"/>
          <p:cNvPicPr>
            <a:picLocks noChangeAspect="1"/>
          </p:cNvPicPr>
          <p:nvPr/>
        </p:nvPicPr>
        <p:blipFill>
          <a:blip r:embed="rId8" cstate="print"/>
          <a:srcRect/>
          <a:stretch>
            <a:fillRect/>
          </a:stretch>
        </p:blipFill>
        <p:spPr bwMode="auto">
          <a:xfrm>
            <a:off x="539602" y="1944370"/>
            <a:ext cx="1143320" cy="1600200"/>
          </a:xfrm>
          <a:prstGeom prst="rect">
            <a:avLst/>
          </a:prstGeom>
          <a:noFill/>
          <a:ln w="9525">
            <a:noFill/>
            <a:miter lim="800000"/>
            <a:headEnd/>
            <a:tailEnd/>
          </a:ln>
        </p:spPr>
      </p:pic>
      <p:sp>
        <p:nvSpPr>
          <p:cNvPr id="11" name="Freeform 10"/>
          <p:cNvSpPr/>
          <p:nvPr/>
        </p:nvSpPr>
        <p:spPr>
          <a:xfrm>
            <a:off x="6096000" y="2370323"/>
            <a:ext cx="2438400" cy="1984500"/>
          </a:xfrm>
          <a:custGeom>
            <a:avLst/>
            <a:gdLst>
              <a:gd name="connsiteX0" fmla="*/ 0 w 2438400"/>
              <a:gd name="connsiteY0" fmla="*/ 0 h 1984500"/>
              <a:gd name="connsiteX1" fmla="*/ 2438400 w 2438400"/>
              <a:gd name="connsiteY1" fmla="*/ 0 h 1984500"/>
              <a:gd name="connsiteX2" fmla="*/ 2438400 w 2438400"/>
              <a:gd name="connsiteY2" fmla="*/ 1984500 h 1984500"/>
              <a:gd name="connsiteX3" fmla="*/ 0 w 2438400"/>
              <a:gd name="connsiteY3" fmla="*/ 1984500 h 1984500"/>
              <a:gd name="connsiteX4" fmla="*/ 0 w 2438400"/>
              <a:gd name="connsiteY4" fmla="*/ 0 h 198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1984500">
                <a:moveTo>
                  <a:pt x="0" y="0"/>
                </a:moveTo>
                <a:lnTo>
                  <a:pt x="2438400" y="0"/>
                </a:lnTo>
                <a:lnTo>
                  <a:pt x="2438400" y="1984500"/>
                </a:lnTo>
                <a:lnTo>
                  <a:pt x="0" y="1984500"/>
                </a:lnTo>
                <a:lnTo>
                  <a:pt x="0" y="0"/>
                </a:lnTo>
                <a:close/>
              </a:path>
            </a:pathLst>
          </a:custGeom>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9247" tIns="437388" rIns="189247"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smtClean="0">
                <a:solidFill>
                  <a:schemeClr val="tx2"/>
                </a:solidFill>
              </a:rPr>
              <a:t>Math Dept comprised of 62 men and 2 women     (3.1% female)</a:t>
            </a:r>
            <a:endParaRPr lang="en-US" sz="2100" kern="1200" dirty="0">
              <a:solidFill>
                <a:schemeClr val="tx2"/>
              </a:solidFill>
            </a:endParaRPr>
          </a:p>
        </p:txBody>
      </p:sp>
      <p:sp>
        <p:nvSpPr>
          <p:cNvPr id="12" name="Freeform 11"/>
          <p:cNvSpPr/>
          <p:nvPr/>
        </p:nvSpPr>
        <p:spPr>
          <a:xfrm>
            <a:off x="6217920" y="2060363"/>
            <a:ext cx="1706880" cy="619920"/>
          </a:xfrm>
          <a:custGeom>
            <a:avLst/>
            <a:gdLst>
              <a:gd name="connsiteX0" fmla="*/ 0 w 1706880"/>
              <a:gd name="connsiteY0" fmla="*/ 103322 h 619920"/>
              <a:gd name="connsiteX1" fmla="*/ 30262 w 1706880"/>
              <a:gd name="connsiteY1" fmla="*/ 30262 h 619920"/>
              <a:gd name="connsiteX2" fmla="*/ 103322 w 1706880"/>
              <a:gd name="connsiteY2" fmla="*/ 0 h 619920"/>
              <a:gd name="connsiteX3" fmla="*/ 1603558 w 1706880"/>
              <a:gd name="connsiteY3" fmla="*/ 0 h 619920"/>
              <a:gd name="connsiteX4" fmla="*/ 1676618 w 1706880"/>
              <a:gd name="connsiteY4" fmla="*/ 30262 h 619920"/>
              <a:gd name="connsiteX5" fmla="*/ 1706880 w 1706880"/>
              <a:gd name="connsiteY5" fmla="*/ 103322 h 619920"/>
              <a:gd name="connsiteX6" fmla="*/ 1706880 w 1706880"/>
              <a:gd name="connsiteY6" fmla="*/ 516598 h 619920"/>
              <a:gd name="connsiteX7" fmla="*/ 1676618 w 1706880"/>
              <a:gd name="connsiteY7" fmla="*/ 589658 h 619920"/>
              <a:gd name="connsiteX8" fmla="*/ 1603558 w 1706880"/>
              <a:gd name="connsiteY8" fmla="*/ 619920 h 619920"/>
              <a:gd name="connsiteX9" fmla="*/ 103322 w 1706880"/>
              <a:gd name="connsiteY9" fmla="*/ 619920 h 619920"/>
              <a:gd name="connsiteX10" fmla="*/ 30262 w 1706880"/>
              <a:gd name="connsiteY10" fmla="*/ 589658 h 619920"/>
              <a:gd name="connsiteX11" fmla="*/ 0 w 1706880"/>
              <a:gd name="connsiteY11" fmla="*/ 516598 h 619920"/>
              <a:gd name="connsiteX12" fmla="*/ 0 w 1706880"/>
              <a:gd name="connsiteY12"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6880" h="619920">
                <a:moveTo>
                  <a:pt x="0" y="103322"/>
                </a:moveTo>
                <a:cubicBezTo>
                  <a:pt x="0" y="75919"/>
                  <a:pt x="10886" y="49639"/>
                  <a:pt x="30262" y="30262"/>
                </a:cubicBezTo>
                <a:cubicBezTo>
                  <a:pt x="49639" y="10885"/>
                  <a:pt x="75919" y="0"/>
                  <a:pt x="103322" y="0"/>
                </a:cubicBezTo>
                <a:lnTo>
                  <a:pt x="1603558" y="0"/>
                </a:lnTo>
                <a:cubicBezTo>
                  <a:pt x="1630961" y="0"/>
                  <a:pt x="1657241" y="10886"/>
                  <a:pt x="1676618" y="30262"/>
                </a:cubicBezTo>
                <a:cubicBezTo>
                  <a:pt x="1695995" y="49639"/>
                  <a:pt x="1706880" y="75919"/>
                  <a:pt x="1706880" y="103322"/>
                </a:cubicBezTo>
                <a:lnTo>
                  <a:pt x="1706880" y="516598"/>
                </a:lnTo>
                <a:cubicBezTo>
                  <a:pt x="1706880" y="544001"/>
                  <a:pt x="1695994" y="570281"/>
                  <a:pt x="1676618" y="589658"/>
                </a:cubicBezTo>
                <a:cubicBezTo>
                  <a:pt x="1657241" y="609035"/>
                  <a:pt x="1630961" y="619920"/>
                  <a:pt x="1603558" y="619920"/>
                </a:cubicBezTo>
                <a:lnTo>
                  <a:pt x="103322" y="619920"/>
                </a:lnTo>
                <a:cubicBezTo>
                  <a:pt x="75919" y="619920"/>
                  <a:pt x="49639" y="609034"/>
                  <a:pt x="30262" y="589658"/>
                </a:cubicBezTo>
                <a:cubicBezTo>
                  <a:pt x="10885" y="570281"/>
                  <a:pt x="0" y="544001"/>
                  <a:pt x="0" y="516598"/>
                </a:cubicBezTo>
                <a:lnTo>
                  <a:pt x="0" y="103322"/>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778" tIns="30262" rIns="94778" bIns="30262" numCol="1" spcCol="1270" anchor="ctr" anchorCtr="0">
            <a:noAutofit/>
          </a:bodyPr>
          <a:lstStyle/>
          <a:p>
            <a:pPr lvl="0" algn="l" defTabSz="933450" rtl="0">
              <a:lnSpc>
                <a:spcPct val="90000"/>
              </a:lnSpc>
              <a:spcBef>
                <a:spcPct val="0"/>
              </a:spcBef>
              <a:spcAft>
                <a:spcPct val="35000"/>
              </a:spcAft>
            </a:pPr>
            <a:r>
              <a:rPr lang="en-US" sz="2100" kern="1200" dirty="0" smtClean="0"/>
              <a:t>AY2009-10</a:t>
            </a:r>
            <a:endParaRPr lang="en-US" sz="2100" kern="1200" dirty="0"/>
          </a:p>
        </p:txBody>
      </p:sp>
      <p:sp>
        <p:nvSpPr>
          <p:cNvPr id="13" name="Freeform 12"/>
          <p:cNvSpPr/>
          <p:nvPr/>
        </p:nvSpPr>
        <p:spPr>
          <a:xfrm>
            <a:off x="6096000" y="4778183"/>
            <a:ext cx="2438400" cy="1719900"/>
          </a:xfrm>
          <a:custGeom>
            <a:avLst/>
            <a:gdLst>
              <a:gd name="connsiteX0" fmla="*/ 0 w 2438400"/>
              <a:gd name="connsiteY0" fmla="*/ 0 h 1719900"/>
              <a:gd name="connsiteX1" fmla="*/ 2438400 w 2438400"/>
              <a:gd name="connsiteY1" fmla="*/ 0 h 1719900"/>
              <a:gd name="connsiteX2" fmla="*/ 2438400 w 2438400"/>
              <a:gd name="connsiteY2" fmla="*/ 1719900 h 1719900"/>
              <a:gd name="connsiteX3" fmla="*/ 0 w 2438400"/>
              <a:gd name="connsiteY3" fmla="*/ 1719900 h 1719900"/>
              <a:gd name="connsiteX4" fmla="*/ 0 w 2438400"/>
              <a:gd name="connsiteY4" fmla="*/ 0 h 171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1719900">
                <a:moveTo>
                  <a:pt x="0" y="0"/>
                </a:moveTo>
                <a:lnTo>
                  <a:pt x="2438400" y="0"/>
                </a:lnTo>
                <a:lnTo>
                  <a:pt x="2438400" y="1719900"/>
                </a:lnTo>
                <a:lnTo>
                  <a:pt x="0" y="1719900"/>
                </a:lnTo>
                <a:lnTo>
                  <a:pt x="0" y="0"/>
                </a:lnTo>
                <a:close/>
              </a:path>
            </a:pathLst>
          </a:custGeom>
          <a:solidFill>
            <a:srgbClr val="FFFFFF"/>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9247" tIns="437388" rIns="189247" bIns="149352" numCol="1" spcCol="1270" anchor="t" anchorCtr="0">
            <a:noAutofit/>
          </a:bodyPr>
          <a:lstStyle/>
          <a:p>
            <a:pPr marL="228600" lvl="1" indent="-228600" algn="l" defTabSz="933450" rtl="0">
              <a:lnSpc>
                <a:spcPct val="90000"/>
              </a:lnSpc>
              <a:spcBef>
                <a:spcPct val="0"/>
              </a:spcBef>
              <a:spcAft>
                <a:spcPct val="15000"/>
              </a:spcAft>
              <a:buChar char="••"/>
            </a:pPr>
            <a:r>
              <a:rPr lang="en-US" sz="2100" kern="1200" dirty="0" smtClean="0">
                <a:solidFill>
                  <a:schemeClr val="tx2"/>
                </a:solidFill>
              </a:rPr>
              <a:t>Math Dept  comprised of 60 men and 4 women (6.3%)</a:t>
            </a:r>
            <a:endParaRPr lang="en-US" sz="2100" kern="1200" dirty="0">
              <a:solidFill>
                <a:schemeClr val="tx2"/>
              </a:solidFill>
            </a:endParaRPr>
          </a:p>
        </p:txBody>
      </p:sp>
      <p:sp>
        <p:nvSpPr>
          <p:cNvPr id="14" name="Freeform 13"/>
          <p:cNvSpPr/>
          <p:nvPr/>
        </p:nvSpPr>
        <p:spPr>
          <a:xfrm>
            <a:off x="6217920" y="4468224"/>
            <a:ext cx="1706880" cy="619920"/>
          </a:xfrm>
          <a:custGeom>
            <a:avLst/>
            <a:gdLst>
              <a:gd name="connsiteX0" fmla="*/ 0 w 1706880"/>
              <a:gd name="connsiteY0" fmla="*/ 103322 h 619920"/>
              <a:gd name="connsiteX1" fmla="*/ 30262 w 1706880"/>
              <a:gd name="connsiteY1" fmla="*/ 30262 h 619920"/>
              <a:gd name="connsiteX2" fmla="*/ 103322 w 1706880"/>
              <a:gd name="connsiteY2" fmla="*/ 0 h 619920"/>
              <a:gd name="connsiteX3" fmla="*/ 1603558 w 1706880"/>
              <a:gd name="connsiteY3" fmla="*/ 0 h 619920"/>
              <a:gd name="connsiteX4" fmla="*/ 1676618 w 1706880"/>
              <a:gd name="connsiteY4" fmla="*/ 30262 h 619920"/>
              <a:gd name="connsiteX5" fmla="*/ 1706880 w 1706880"/>
              <a:gd name="connsiteY5" fmla="*/ 103322 h 619920"/>
              <a:gd name="connsiteX6" fmla="*/ 1706880 w 1706880"/>
              <a:gd name="connsiteY6" fmla="*/ 516598 h 619920"/>
              <a:gd name="connsiteX7" fmla="*/ 1676618 w 1706880"/>
              <a:gd name="connsiteY7" fmla="*/ 589658 h 619920"/>
              <a:gd name="connsiteX8" fmla="*/ 1603558 w 1706880"/>
              <a:gd name="connsiteY8" fmla="*/ 619920 h 619920"/>
              <a:gd name="connsiteX9" fmla="*/ 103322 w 1706880"/>
              <a:gd name="connsiteY9" fmla="*/ 619920 h 619920"/>
              <a:gd name="connsiteX10" fmla="*/ 30262 w 1706880"/>
              <a:gd name="connsiteY10" fmla="*/ 589658 h 619920"/>
              <a:gd name="connsiteX11" fmla="*/ 0 w 1706880"/>
              <a:gd name="connsiteY11" fmla="*/ 516598 h 619920"/>
              <a:gd name="connsiteX12" fmla="*/ 0 w 1706880"/>
              <a:gd name="connsiteY12"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6880" h="619920">
                <a:moveTo>
                  <a:pt x="0" y="103322"/>
                </a:moveTo>
                <a:cubicBezTo>
                  <a:pt x="0" y="75919"/>
                  <a:pt x="10886" y="49639"/>
                  <a:pt x="30262" y="30262"/>
                </a:cubicBezTo>
                <a:cubicBezTo>
                  <a:pt x="49639" y="10885"/>
                  <a:pt x="75919" y="0"/>
                  <a:pt x="103322" y="0"/>
                </a:cubicBezTo>
                <a:lnTo>
                  <a:pt x="1603558" y="0"/>
                </a:lnTo>
                <a:cubicBezTo>
                  <a:pt x="1630961" y="0"/>
                  <a:pt x="1657241" y="10886"/>
                  <a:pt x="1676618" y="30262"/>
                </a:cubicBezTo>
                <a:cubicBezTo>
                  <a:pt x="1695995" y="49639"/>
                  <a:pt x="1706880" y="75919"/>
                  <a:pt x="1706880" y="103322"/>
                </a:cubicBezTo>
                <a:lnTo>
                  <a:pt x="1706880" y="516598"/>
                </a:lnTo>
                <a:cubicBezTo>
                  <a:pt x="1706880" y="544001"/>
                  <a:pt x="1695994" y="570281"/>
                  <a:pt x="1676618" y="589658"/>
                </a:cubicBezTo>
                <a:cubicBezTo>
                  <a:pt x="1657241" y="609035"/>
                  <a:pt x="1630961" y="619920"/>
                  <a:pt x="1603558" y="619920"/>
                </a:cubicBezTo>
                <a:lnTo>
                  <a:pt x="103322" y="619920"/>
                </a:lnTo>
                <a:cubicBezTo>
                  <a:pt x="75919" y="619920"/>
                  <a:pt x="49639" y="609034"/>
                  <a:pt x="30262" y="589658"/>
                </a:cubicBezTo>
                <a:cubicBezTo>
                  <a:pt x="10885" y="570281"/>
                  <a:pt x="0" y="544001"/>
                  <a:pt x="0" y="516598"/>
                </a:cubicBezTo>
                <a:lnTo>
                  <a:pt x="0" y="103322"/>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778" tIns="30262" rIns="94778" bIns="30262" numCol="1" spcCol="1270" anchor="ctr" anchorCtr="0">
            <a:noAutofit/>
          </a:bodyPr>
          <a:lstStyle/>
          <a:p>
            <a:pPr lvl="0" algn="l" defTabSz="933450" rtl="0">
              <a:lnSpc>
                <a:spcPct val="90000"/>
              </a:lnSpc>
              <a:spcBef>
                <a:spcPct val="0"/>
              </a:spcBef>
              <a:spcAft>
                <a:spcPct val="35000"/>
              </a:spcAft>
            </a:pPr>
            <a:r>
              <a:rPr lang="en-US" sz="2100" kern="1200" dirty="0" smtClean="0"/>
              <a:t>AY2010-11</a:t>
            </a:r>
            <a:endParaRPr lang="en-US" sz="2100" kern="1200" dirty="0"/>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94566" y="1434300"/>
            <a:ext cx="7034617" cy="4978129"/>
            <a:chOff x="731520" y="1434300"/>
            <a:chExt cx="7034617" cy="4978129"/>
          </a:xfrm>
        </p:grpSpPr>
        <p:sp>
          <p:nvSpPr>
            <p:cNvPr id="2" name="Rectangle 1"/>
            <p:cNvSpPr/>
            <p:nvPr/>
          </p:nvSpPr>
          <p:spPr>
            <a:xfrm>
              <a:off x="1257440" y="1890221"/>
              <a:ext cx="6508697" cy="784830"/>
            </a:xfrm>
            <a:prstGeom prst="rect">
              <a:avLst/>
            </a:prstGeom>
          </p:spPr>
          <p:txBody>
            <a:bodyPr wrap="square">
              <a:spAutoFit/>
            </a:bodyPr>
            <a:lstStyle/>
            <a:p>
              <a:pPr>
                <a:spcAft>
                  <a:spcPts val="600"/>
                </a:spcAft>
                <a:buFont typeface="Arial" pitchFamily="34" charset="0"/>
                <a:buChar char="•"/>
              </a:pPr>
              <a:r>
                <a:rPr lang="en-US" sz="2000" dirty="0" smtClean="0">
                  <a:solidFill>
                    <a:schemeClr val="tx2"/>
                  </a:solidFill>
                </a:rPr>
                <a:t> 38.9% (n=7/18) of new hires were women</a:t>
              </a:r>
            </a:p>
            <a:p>
              <a:pPr>
                <a:spcAft>
                  <a:spcPts val="600"/>
                </a:spcAft>
                <a:buFont typeface="Arial" pitchFamily="34" charset="0"/>
                <a:buChar char="•"/>
              </a:pPr>
              <a:r>
                <a:rPr lang="en-US" sz="2000" dirty="0" smtClean="0">
                  <a:solidFill>
                    <a:schemeClr val="tx2"/>
                  </a:solidFill>
                </a:rPr>
                <a:t> Percent female faculty, AY2010-11 = 28.0% (</a:t>
              </a:r>
              <a:r>
                <a:rPr lang="en-US" sz="2000" dirty="0" smtClean="0">
                  <a:solidFill>
                    <a:schemeClr val="tx2"/>
                  </a:solidFill>
                  <a:sym typeface="Wingdings"/>
                </a:rPr>
                <a:t>69.0%*)</a:t>
              </a:r>
              <a:endParaRPr lang="en-US" sz="2000" dirty="0">
                <a:solidFill>
                  <a:schemeClr val="tx2"/>
                </a:solidFill>
              </a:endParaRPr>
            </a:p>
          </p:txBody>
        </p:sp>
        <p:sp>
          <p:nvSpPr>
            <p:cNvPr id="6" name="Rounded Rectangle 5"/>
            <p:cNvSpPr/>
            <p:nvPr/>
          </p:nvSpPr>
          <p:spPr>
            <a:xfrm>
              <a:off x="731520" y="1434300"/>
              <a:ext cx="5577840" cy="457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778" tIns="30262" rIns="94778" bIns="30262" numCol="1" spcCol="1270" anchor="ctr" anchorCtr="0">
              <a:noAutofit/>
            </a:bodyPr>
            <a:lstStyle/>
            <a:p>
              <a:pPr lvl="0" defTabSz="933450">
                <a:lnSpc>
                  <a:spcPct val="90000"/>
                </a:lnSpc>
                <a:spcAft>
                  <a:spcPct val="35000"/>
                </a:spcAft>
              </a:pPr>
              <a:r>
                <a:rPr lang="en-US" sz="2000" kern="1200" dirty="0" smtClean="0"/>
                <a:t>School of Environmental &amp; Biological Sciences</a:t>
              </a:r>
              <a:endParaRPr lang="en-US" sz="2000" kern="1200" dirty="0"/>
            </a:p>
          </p:txBody>
        </p:sp>
        <p:sp>
          <p:nvSpPr>
            <p:cNvPr id="7" name="Rectangle 6"/>
            <p:cNvSpPr/>
            <p:nvPr/>
          </p:nvSpPr>
          <p:spPr>
            <a:xfrm>
              <a:off x="1257440" y="3129693"/>
              <a:ext cx="6508697" cy="784830"/>
            </a:xfrm>
            <a:prstGeom prst="rect">
              <a:avLst/>
            </a:prstGeom>
          </p:spPr>
          <p:txBody>
            <a:bodyPr wrap="square">
              <a:spAutoFit/>
            </a:bodyPr>
            <a:lstStyle/>
            <a:p>
              <a:pPr>
                <a:spcAft>
                  <a:spcPts val="600"/>
                </a:spcAft>
                <a:buFont typeface="Arial" pitchFamily="34" charset="0"/>
                <a:buChar char="•"/>
              </a:pPr>
              <a:r>
                <a:rPr lang="en-US" sz="2000" dirty="0" smtClean="0">
                  <a:solidFill>
                    <a:schemeClr val="tx2"/>
                  </a:solidFill>
                </a:rPr>
                <a:t> 27.3% (n=3/11) of new hires were women</a:t>
              </a:r>
            </a:p>
            <a:p>
              <a:pPr>
                <a:spcAft>
                  <a:spcPts val="600"/>
                </a:spcAft>
                <a:buFont typeface="Arial" pitchFamily="34" charset="0"/>
                <a:buChar char="•"/>
              </a:pPr>
              <a:r>
                <a:rPr lang="en-US" sz="2000" dirty="0" smtClean="0">
                  <a:solidFill>
                    <a:schemeClr val="tx2"/>
                  </a:solidFill>
                </a:rPr>
                <a:t> Percent female faculty, AY2010-11 = 15.0% (</a:t>
              </a:r>
              <a:r>
                <a:rPr lang="en-US" sz="2000" dirty="0" smtClean="0">
                  <a:solidFill>
                    <a:schemeClr val="tx2"/>
                  </a:solidFill>
                  <a:sym typeface="Wingdings"/>
                </a:rPr>
                <a:t>18.8%)</a:t>
              </a:r>
              <a:endParaRPr lang="en-US" sz="2000" dirty="0">
                <a:solidFill>
                  <a:schemeClr val="tx2"/>
                </a:solidFill>
              </a:endParaRPr>
            </a:p>
          </p:txBody>
        </p:sp>
        <p:sp>
          <p:nvSpPr>
            <p:cNvPr id="10" name="Rectangle 9"/>
            <p:cNvSpPr/>
            <p:nvPr/>
          </p:nvSpPr>
          <p:spPr>
            <a:xfrm>
              <a:off x="1257440" y="4369166"/>
              <a:ext cx="6508697" cy="1169551"/>
            </a:xfrm>
            <a:prstGeom prst="rect">
              <a:avLst/>
            </a:prstGeom>
          </p:spPr>
          <p:txBody>
            <a:bodyPr wrap="square">
              <a:spAutoFit/>
            </a:bodyPr>
            <a:lstStyle/>
            <a:p>
              <a:pPr>
                <a:spcAft>
                  <a:spcPts val="600"/>
                </a:spcAft>
                <a:buFont typeface="Arial" pitchFamily="34" charset="0"/>
                <a:buChar char="•"/>
              </a:pPr>
              <a:r>
                <a:rPr lang="en-US" sz="2000" dirty="0" smtClean="0">
                  <a:solidFill>
                    <a:schemeClr val="tx2"/>
                  </a:solidFill>
                </a:rPr>
                <a:t> 42.9% (n=6/14) of new hires were women</a:t>
              </a:r>
            </a:p>
            <a:p>
              <a:pPr>
                <a:spcAft>
                  <a:spcPts val="600"/>
                </a:spcAft>
                <a:buFont typeface="Arial" pitchFamily="34" charset="0"/>
                <a:buChar char="•"/>
              </a:pPr>
              <a:r>
                <a:rPr lang="en-US" sz="2000" dirty="0" smtClean="0">
                  <a:solidFill>
                    <a:schemeClr val="tx2"/>
                  </a:solidFill>
                </a:rPr>
                <a:t> Percent female faculty, AY2010-11 = 30.3% (</a:t>
              </a:r>
              <a:r>
                <a:rPr lang="en-US" sz="2000" dirty="0" smtClean="0">
                  <a:solidFill>
                    <a:schemeClr val="tx2"/>
                  </a:solidFill>
                  <a:sym typeface="Wingdings"/>
                </a:rPr>
                <a:t>16.1%)</a:t>
              </a:r>
              <a:endParaRPr lang="en-US" sz="2000" dirty="0" smtClean="0">
                <a:solidFill>
                  <a:schemeClr val="tx2"/>
                </a:solidFill>
              </a:endParaRPr>
            </a:p>
            <a:p>
              <a:pPr>
                <a:spcAft>
                  <a:spcPts val="600"/>
                </a:spcAft>
              </a:pPr>
              <a:r>
                <a:rPr lang="en-US" sz="2000" dirty="0" smtClean="0">
                  <a:solidFill>
                    <a:schemeClr val="tx2"/>
                  </a:solidFill>
                </a:rPr>
                <a:t> </a:t>
              </a:r>
              <a:endParaRPr lang="en-US" sz="2000" dirty="0">
                <a:solidFill>
                  <a:schemeClr val="tx2"/>
                </a:solidFill>
              </a:endParaRPr>
            </a:p>
          </p:txBody>
        </p:sp>
        <p:sp>
          <p:nvSpPr>
            <p:cNvPr id="12" name="Rectangle 11"/>
            <p:cNvSpPr/>
            <p:nvPr/>
          </p:nvSpPr>
          <p:spPr>
            <a:xfrm>
              <a:off x="1257440" y="5627599"/>
              <a:ext cx="6508697" cy="784830"/>
            </a:xfrm>
            <a:prstGeom prst="rect">
              <a:avLst/>
            </a:prstGeom>
          </p:spPr>
          <p:txBody>
            <a:bodyPr wrap="square">
              <a:spAutoFit/>
            </a:bodyPr>
            <a:lstStyle/>
            <a:p>
              <a:pPr>
                <a:spcAft>
                  <a:spcPts val="600"/>
                </a:spcAft>
                <a:buFont typeface="Arial" pitchFamily="34" charset="0"/>
                <a:buChar char="•"/>
              </a:pPr>
              <a:r>
                <a:rPr lang="en-US" sz="2000" dirty="0" smtClean="0">
                  <a:solidFill>
                    <a:schemeClr val="tx2"/>
                  </a:solidFill>
                </a:rPr>
                <a:t> 12.5% (n=1/8) of new hires were women</a:t>
              </a:r>
            </a:p>
            <a:p>
              <a:pPr>
                <a:spcAft>
                  <a:spcPts val="600"/>
                </a:spcAft>
                <a:buFont typeface="Arial" pitchFamily="34" charset="0"/>
                <a:buChar char="•"/>
              </a:pPr>
              <a:r>
                <a:rPr lang="en-US" sz="2000" dirty="0" smtClean="0">
                  <a:solidFill>
                    <a:schemeClr val="tx2"/>
                  </a:solidFill>
                </a:rPr>
                <a:t> Percent female faculty, AY2010-11 = 26.3% (</a:t>
              </a:r>
              <a:r>
                <a:rPr lang="en-US" sz="2000" dirty="0" smtClean="0">
                  <a:solidFill>
                    <a:schemeClr val="tx2"/>
                  </a:solidFill>
                  <a:sym typeface="Wingdings"/>
                </a:rPr>
                <a:t>18.2%)</a:t>
              </a:r>
              <a:endParaRPr lang="en-US" sz="2000" dirty="0">
                <a:solidFill>
                  <a:schemeClr val="tx2"/>
                </a:solidFill>
              </a:endParaRPr>
            </a:p>
          </p:txBody>
        </p:sp>
        <p:sp>
          <p:nvSpPr>
            <p:cNvPr id="13" name="Rounded Rectangle 12"/>
            <p:cNvSpPr/>
            <p:nvPr/>
          </p:nvSpPr>
          <p:spPr>
            <a:xfrm>
              <a:off x="731520" y="2673772"/>
              <a:ext cx="5577840" cy="457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778" tIns="30262" rIns="94778" bIns="30262" numCol="1" spcCol="1270" anchor="ctr" anchorCtr="0">
              <a:noAutofit/>
            </a:bodyPr>
            <a:lstStyle/>
            <a:p>
              <a:pPr lvl="0" defTabSz="933450">
                <a:lnSpc>
                  <a:spcPct val="90000"/>
                </a:lnSpc>
                <a:spcAft>
                  <a:spcPct val="35000"/>
                </a:spcAft>
              </a:pPr>
              <a:r>
                <a:rPr lang="en-US" sz="2000" kern="1200" dirty="0" smtClean="0"/>
                <a:t>School of Engineering</a:t>
              </a:r>
              <a:endParaRPr lang="en-US" sz="2000" kern="1200" dirty="0"/>
            </a:p>
          </p:txBody>
        </p:sp>
        <p:sp>
          <p:nvSpPr>
            <p:cNvPr id="14" name="Rounded Rectangle 13"/>
            <p:cNvSpPr/>
            <p:nvPr/>
          </p:nvSpPr>
          <p:spPr>
            <a:xfrm>
              <a:off x="731520" y="3913244"/>
              <a:ext cx="5577840" cy="457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778" tIns="30262" rIns="94778" bIns="30262" numCol="1" spcCol="1270" anchor="ctr" anchorCtr="0">
              <a:noAutofit/>
            </a:bodyPr>
            <a:lstStyle/>
            <a:p>
              <a:pPr lvl="0" defTabSz="933450">
                <a:lnSpc>
                  <a:spcPct val="90000"/>
                </a:lnSpc>
                <a:spcAft>
                  <a:spcPct val="35000"/>
                </a:spcAft>
              </a:pPr>
              <a:r>
                <a:rPr lang="en-US" sz="2000" dirty="0" smtClean="0"/>
                <a:t>Faculty of Arts &amp; Sciences – Newark </a:t>
              </a:r>
              <a:endParaRPr lang="en-US" sz="2000" dirty="0"/>
            </a:p>
          </p:txBody>
        </p:sp>
        <p:sp>
          <p:nvSpPr>
            <p:cNvPr id="15" name="Rounded Rectangle 14"/>
            <p:cNvSpPr/>
            <p:nvPr/>
          </p:nvSpPr>
          <p:spPr>
            <a:xfrm>
              <a:off x="731520" y="5171677"/>
              <a:ext cx="5577840" cy="4572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4778" tIns="30262" rIns="94778" bIns="30262" numCol="1" spcCol="1270" anchor="ctr" anchorCtr="0">
              <a:noAutofit/>
            </a:bodyPr>
            <a:lstStyle/>
            <a:p>
              <a:pPr lvl="0" defTabSz="933450">
                <a:lnSpc>
                  <a:spcPct val="90000"/>
                </a:lnSpc>
                <a:spcAft>
                  <a:spcPct val="35000"/>
                </a:spcAft>
              </a:pPr>
              <a:r>
                <a:rPr lang="en-US" sz="2000" kern="1200" dirty="0" smtClean="0"/>
                <a:t>Faculty of Arts &amp; Sciences – Camden </a:t>
              </a:r>
              <a:endParaRPr lang="en-US" sz="2000" kern="1200" dirty="0"/>
            </a:p>
          </p:txBody>
        </p:sp>
      </p:grpSp>
      <p:sp>
        <p:nvSpPr>
          <p:cNvPr id="16" name="TextBox 15"/>
          <p:cNvSpPr txBox="1"/>
          <p:nvPr/>
        </p:nvSpPr>
        <p:spPr>
          <a:xfrm>
            <a:off x="679332" y="548640"/>
            <a:ext cx="7714860" cy="830997"/>
          </a:xfrm>
          <a:prstGeom prst="rect">
            <a:avLst/>
          </a:prstGeom>
          <a:noFill/>
        </p:spPr>
        <p:txBody>
          <a:bodyPr wrap="square" rtlCol="0">
            <a:spAutoFit/>
          </a:bodyPr>
          <a:lstStyle/>
          <a:p>
            <a:pPr algn="ctr"/>
            <a:r>
              <a:rPr lang="en-US" sz="2800" dirty="0" smtClean="0">
                <a:solidFill>
                  <a:schemeClr val="tx2"/>
                </a:solidFill>
              </a:rPr>
              <a:t>New Hires (Tenured/Tenure-track SEM Faculty) </a:t>
            </a:r>
            <a:r>
              <a:rPr lang="en-US" sz="2000" dirty="0" smtClean="0">
                <a:solidFill>
                  <a:schemeClr val="tx2"/>
                </a:solidFill>
              </a:rPr>
              <a:t>AY2007-08 </a:t>
            </a:r>
            <a:r>
              <a:rPr lang="en-US" sz="2000" dirty="0" smtClean="0">
                <a:solidFill>
                  <a:schemeClr val="tx2"/>
                </a:solidFill>
                <a:latin typeface="Arial"/>
                <a:cs typeface="Arial"/>
              </a:rPr>
              <a:t>— AY2009-10</a:t>
            </a:r>
            <a:endParaRPr lang="en-US" sz="2000" dirty="0">
              <a:solidFill>
                <a:schemeClr val="tx2"/>
              </a:solidFill>
            </a:endParaRPr>
          </a:p>
        </p:txBody>
      </p:sp>
      <p:sp>
        <p:nvSpPr>
          <p:cNvPr id="11" name="TextBox 10"/>
          <p:cNvSpPr txBox="1"/>
          <p:nvPr/>
        </p:nvSpPr>
        <p:spPr>
          <a:xfrm>
            <a:off x="6740435" y="6334780"/>
            <a:ext cx="2178994" cy="523220"/>
          </a:xfrm>
          <a:prstGeom prst="rect">
            <a:avLst/>
          </a:prstGeom>
          <a:noFill/>
        </p:spPr>
        <p:txBody>
          <a:bodyPr wrap="none" rtlCol="0">
            <a:spAutoFit/>
          </a:bodyPr>
          <a:lstStyle/>
          <a:p>
            <a:pPr>
              <a:buFont typeface="Wingdings" pitchFamily="2" charset="2"/>
              <a:buChar char="§"/>
            </a:pPr>
            <a:r>
              <a:rPr lang="en-US" sz="1400" dirty="0" smtClean="0">
                <a:solidFill>
                  <a:srgbClr val="080604"/>
                </a:solidFill>
              </a:rPr>
              <a:t> Toolkit Indicator Table 7</a:t>
            </a:r>
          </a:p>
          <a:p>
            <a:pPr>
              <a:buFont typeface="Wingdings" pitchFamily="2" charset="2"/>
              <a:buChar char="§"/>
            </a:pPr>
            <a:r>
              <a:rPr lang="en-US" sz="1400" dirty="0" smtClean="0">
                <a:solidFill>
                  <a:srgbClr val="080604"/>
                </a:solidFill>
              </a:rPr>
              <a:t> Toolkit Indicator Table 1</a:t>
            </a:r>
            <a:endParaRPr lang="en-US" sz="1400" dirty="0">
              <a:solidFill>
                <a:srgbClr val="080604"/>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00050" y="948769"/>
            <a:ext cx="8229600" cy="666750"/>
          </a:xfrm>
        </p:spPr>
        <p:txBody>
          <a:bodyPr/>
          <a:lstStyle/>
          <a:p>
            <a:pPr algn="ctr"/>
            <a:r>
              <a:rPr lang="en-US" dirty="0" smtClean="0"/>
              <a:t>ADVANCE is a Paradigm Shift</a:t>
            </a:r>
          </a:p>
        </p:txBody>
      </p:sp>
      <p:sp>
        <p:nvSpPr>
          <p:cNvPr id="6" name="Freeform 5"/>
          <p:cNvSpPr/>
          <p:nvPr/>
        </p:nvSpPr>
        <p:spPr>
          <a:xfrm>
            <a:off x="1126942" y="2008598"/>
            <a:ext cx="5920141" cy="1185823"/>
          </a:xfrm>
          <a:custGeom>
            <a:avLst/>
            <a:gdLst>
              <a:gd name="connsiteX0" fmla="*/ 0 w 5920141"/>
              <a:gd name="connsiteY0" fmla="*/ 77787 h 777866"/>
              <a:gd name="connsiteX1" fmla="*/ 22783 w 5920141"/>
              <a:gd name="connsiteY1" fmla="*/ 22783 h 777866"/>
              <a:gd name="connsiteX2" fmla="*/ 77787 w 5920141"/>
              <a:gd name="connsiteY2" fmla="*/ 0 h 777866"/>
              <a:gd name="connsiteX3" fmla="*/ 5842354 w 5920141"/>
              <a:gd name="connsiteY3" fmla="*/ 0 h 777866"/>
              <a:gd name="connsiteX4" fmla="*/ 5897358 w 5920141"/>
              <a:gd name="connsiteY4" fmla="*/ 22783 h 777866"/>
              <a:gd name="connsiteX5" fmla="*/ 5920141 w 5920141"/>
              <a:gd name="connsiteY5" fmla="*/ 77787 h 777866"/>
              <a:gd name="connsiteX6" fmla="*/ 5920141 w 5920141"/>
              <a:gd name="connsiteY6" fmla="*/ 700079 h 777866"/>
              <a:gd name="connsiteX7" fmla="*/ 5897358 w 5920141"/>
              <a:gd name="connsiteY7" fmla="*/ 755083 h 777866"/>
              <a:gd name="connsiteX8" fmla="*/ 5842354 w 5920141"/>
              <a:gd name="connsiteY8" fmla="*/ 777866 h 777866"/>
              <a:gd name="connsiteX9" fmla="*/ 77787 w 5920141"/>
              <a:gd name="connsiteY9" fmla="*/ 777866 h 777866"/>
              <a:gd name="connsiteX10" fmla="*/ 22783 w 5920141"/>
              <a:gd name="connsiteY10" fmla="*/ 755083 h 777866"/>
              <a:gd name="connsiteX11" fmla="*/ 0 w 5920141"/>
              <a:gd name="connsiteY11" fmla="*/ 700079 h 777866"/>
              <a:gd name="connsiteX12" fmla="*/ 0 w 5920141"/>
              <a:gd name="connsiteY12" fmla="*/ 77787 h 77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0141" h="777866">
                <a:moveTo>
                  <a:pt x="0" y="77787"/>
                </a:moveTo>
                <a:cubicBezTo>
                  <a:pt x="0" y="57157"/>
                  <a:pt x="8195" y="37371"/>
                  <a:pt x="22783" y="22783"/>
                </a:cubicBezTo>
                <a:cubicBezTo>
                  <a:pt x="37371" y="8195"/>
                  <a:pt x="57156" y="0"/>
                  <a:pt x="77787" y="0"/>
                </a:cubicBezTo>
                <a:lnTo>
                  <a:pt x="5842354" y="0"/>
                </a:lnTo>
                <a:cubicBezTo>
                  <a:pt x="5862984" y="0"/>
                  <a:pt x="5882770" y="8195"/>
                  <a:pt x="5897358" y="22783"/>
                </a:cubicBezTo>
                <a:cubicBezTo>
                  <a:pt x="5911946" y="37371"/>
                  <a:pt x="5920141" y="57156"/>
                  <a:pt x="5920141" y="77787"/>
                </a:cubicBezTo>
                <a:lnTo>
                  <a:pt x="5920141" y="700079"/>
                </a:lnTo>
                <a:cubicBezTo>
                  <a:pt x="5920141" y="720709"/>
                  <a:pt x="5911946" y="740495"/>
                  <a:pt x="5897358" y="755083"/>
                </a:cubicBezTo>
                <a:cubicBezTo>
                  <a:pt x="5882770" y="769671"/>
                  <a:pt x="5862985" y="777866"/>
                  <a:pt x="5842354" y="777866"/>
                </a:cubicBezTo>
                <a:lnTo>
                  <a:pt x="77787" y="777866"/>
                </a:lnTo>
                <a:cubicBezTo>
                  <a:pt x="57157" y="777866"/>
                  <a:pt x="37371" y="769671"/>
                  <a:pt x="22783" y="755083"/>
                </a:cubicBezTo>
                <a:cubicBezTo>
                  <a:pt x="8195" y="740495"/>
                  <a:pt x="0" y="720710"/>
                  <a:pt x="0" y="700079"/>
                </a:cubicBezTo>
                <a:lnTo>
                  <a:pt x="0" y="77787"/>
                </a:lnTo>
                <a:close/>
              </a:path>
            </a:pathLst>
          </a:custGeom>
          <a:solidFill>
            <a:schemeClr val="accent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363" tIns="91363" rIns="885176" bIns="91363" numCol="1" spcCol="1270" anchor="ctr" anchorCtr="0">
            <a:noAutofit/>
          </a:bodyPr>
          <a:lstStyle/>
          <a:p>
            <a:pPr lvl="0" algn="l" defTabSz="800100" rtl="0">
              <a:spcBef>
                <a:spcPct val="0"/>
              </a:spcBef>
              <a:spcAft>
                <a:spcPts val="300"/>
              </a:spcAft>
            </a:pPr>
            <a:r>
              <a:rPr lang="en-US" sz="2000" kern="1200" baseline="0" dirty="0" smtClean="0"/>
              <a:t>Major shift in intervention philosophy  from </a:t>
            </a:r>
          </a:p>
          <a:p>
            <a:pPr lvl="0" algn="l" defTabSz="800100" rtl="0">
              <a:spcBef>
                <a:spcPct val="0"/>
              </a:spcBef>
              <a:spcAft>
                <a:spcPts val="300"/>
              </a:spcAft>
            </a:pPr>
            <a:r>
              <a:rPr lang="en-US" sz="2000" b="1" i="1" kern="1200" baseline="0" dirty="0" smtClean="0"/>
              <a:t>the individual </a:t>
            </a:r>
            <a:r>
              <a:rPr lang="en-US" sz="2000" kern="1200" baseline="0" dirty="0" smtClean="0"/>
              <a:t>to</a:t>
            </a:r>
            <a:r>
              <a:rPr lang="en-US" sz="2000" i="1" kern="1200" baseline="0" dirty="0" smtClean="0"/>
              <a:t> </a:t>
            </a:r>
            <a:r>
              <a:rPr lang="en-US" sz="2000" b="1" i="1" kern="1200" baseline="0" dirty="0" smtClean="0"/>
              <a:t>the system</a:t>
            </a:r>
            <a:endParaRPr lang="en-US" sz="2000" b="1" kern="1200" baseline="0" dirty="0"/>
          </a:p>
        </p:txBody>
      </p:sp>
      <p:sp>
        <p:nvSpPr>
          <p:cNvPr id="7" name="Freeform 6"/>
          <p:cNvSpPr/>
          <p:nvPr/>
        </p:nvSpPr>
        <p:spPr>
          <a:xfrm>
            <a:off x="1649307" y="3489836"/>
            <a:ext cx="5920141" cy="1185823"/>
          </a:xfrm>
          <a:custGeom>
            <a:avLst/>
            <a:gdLst>
              <a:gd name="connsiteX0" fmla="*/ 0 w 5920141"/>
              <a:gd name="connsiteY0" fmla="*/ 77787 h 777866"/>
              <a:gd name="connsiteX1" fmla="*/ 22783 w 5920141"/>
              <a:gd name="connsiteY1" fmla="*/ 22783 h 777866"/>
              <a:gd name="connsiteX2" fmla="*/ 77787 w 5920141"/>
              <a:gd name="connsiteY2" fmla="*/ 0 h 777866"/>
              <a:gd name="connsiteX3" fmla="*/ 5842354 w 5920141"/>
              <a:gd name="connsiteY3" fmla="*/ 0 h 777866"/>
              <a:gd name="connsiteX4" fmla="*/ 5897358 w 5920141"/>
              <a:gd name="connsiteY4" fmla="*/ 22783 h 777866"/>
              <a:gd name="connsiteX5" fmla="*/ 5920141 w 5920141"/>
              <a:gd name="connsiteY5" fmla="*/ 77787 h 777866"/>
              <a:gd name="connsiteX6" fmla="*/ 5920141 w 5920141"/>
              <a:gd name="connsiteY6" fmla="*/ 700079 h 777866"/>
              <a:gd name="connsiteX7" fmla="*/ 5897358 w 5920141"/>
              <a:gd name="connsiteY7" fmla="*/ 755083 h 777866"/>
              <a:gd name="connsiteX8" fmla="*/ 5842354 w 5920141"/>
              <a:gd name="connsiteY8" fmla="*/ 777866 h 777866"/>
              <a:gd name="connsiteX9" fmla="*/ 77787 w 5920141"/>
              <a:gd name="connsiteY9" fmla="*/ 777866 h 777866"/>
              <a:gd name="connsiteX10" fmla="*/ 22783 w 5920141"/>
              <a:gd name="connsiteY10" fmla="*/ 755083 h 777866"/>
              <a:gd name="connsiteX11" fmla="*/ 0 w 5920141"/>
              <a:gd name="connsiteY11" fmla="*/ 700079 h 777866"/>
              <a:gd name="connsiteX12" fmla="*/ 0 w 5920141"/>
              <a:gd name="connsiteY12" fmla="*/ 77787 h 77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0141" h="777866">
                <a:moveTo>
                  <a:pt x="0" y="77787"/>
                </a:moveTo>
                <a:cubicBezTo>
                  <a:pt x="0" y="57157"/>
                  <a:pt x="8195" y="37371"/>
                  <a:pt x="22783" y="22783"/>
                </a:cubicBezTo>
                <a:cubicBezTo>
                  <a:pt x="37371" y="8195"/>
                  <a:pt x="57156" y="0"/>
                  <a:pt x="77787" y="0"/>
                </a:cubicBezTo>
                <a:lnTo>
                  <a:pt x="5842354" y="0"/>
                </a:lnTo>
                <a:cubicBezTo>
                  <a:pt x="5862984" y="0"/>
                  <a:pt x="5882770" y="8195"/>
                  <a:pt x="5897358" y="22783"/>
                </a:cubicBezTo>
                <a:cubicBezTo>
                  <a:pt x="5911946" y="37371"/>
                  <a:pt x="5920141" y="57156"/>
                  <a:pt x="5920141" y="77787"/>
                </a:cubicBezTo>
                <a:lnTo>
                  <a:pt x="5920141" y="700079"/>
                </a:lnTo>
                <a:cubicBezTo>
                  <a:pt x="5920141" y="720709"/>
                  <a:pt x="5911946" y="740495"/>
                  <a:pt x="5897358" y="755083"/>
                </a:cubicBezTo>
                <a:cubicBezTo>
                  <a:pt x="5882770" y="769671"/>
                  <a:pt x="5862985" y="777866"/>
                  <a:pt x="5842354" y="777866"/>
                </a:cubicBezTo>
                <a:lnTo>
                  <a:pt x="77787" y="777866"/>
                </a:lnTo>
                <a:cubicBezTo>
                  <a:pt x="57157" y="777866"/>
                  <a:pt x="37371" y="769671"/>
                  <a:pt x="22783" y="755083"/>
                </a:cubicBezTo>
                <a:cubicBezTo>
                  <a:pt x="8195" y="740495"/>
                  <a:pt x="0" y="720710"/>
                  <a:pt x="0" y="700079"/>
                </a:cubicBezTo>
                <a:lnTo>
                  <a:pt x="0" y="77787"/>
                </a:lnTo>
                <a:close/>
              </a:path>
            </a:pathLst>
          </a:custGeom>
          <a:solidFill>
            <a:schemeClr val="accent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363" tIns="91363" rIns="1119342" bIns="91363" numCol="1" spcCol="1270" anchor="ctr" anchorCtr="0">
            <a:noAutofit/>
          </a:bodyPr>
          <a:lstStyle/>
          <a:p>
            <a:pPr lvl="0" algn="l" defTabSz="800100" rtl="0">
              <a:spcBef>
                <a:spcPct val="0"/>
              </a:spcBef>
              <a:spcAft>
                <a:spcPts val="300"/>
              </a:spcAft>
            </a:pPr>
            <a:r>
              <a:rPr lang="en-US" sz="2000" b="0" i="0" kern="1200" baseline="0" dirty="0" smtClean="0"/>
              <a:t>Transform the institution to facilitate the full participation and advancement of women in SEM</a:t>
            </a:r>
            <a:endParaRPr lang="en-US" sz="2000" b="1" kern="1200" baseline="0" dirty="0"/>
          </a:p>
        </p:txBody>
      </p:sp>
      <p:sp>
        <p:nvSpPr>
          <p:cNvPr id="8" name="Freeform 7"/>
          <p:cNvSpPr/>
          <p:nvPr/>
        </p:nvSpPr>
        <p:spPr>
          <a:xfrm>
            <a:off x="2171672" y="4953146"/>
            <a:ext cx="5920141" cy="1185823"/>
          </a:xfrm>
          <a:custGeom>
            <a:avLst/>
            <a:gdLst>
              <a:gd name="connsiteX0" fmla="*/ 0 w 5920141"/>
              <a:gd name="connsiteY0" fmla="*/ 77787 h 777866"/>
              <a:gd name="connsiteX1" fmla="*/ 22783 w 5920141"/>
              <a:gd name="connsiteY1" fmla="*/ 22783 h 777866"/>
              <a:gd name="connsiteX2" fmla="*/ 77787 w 5920141"/>
              <a:gd name="connsiteY2" fmla="*/ 0 h 777866"/>
              <a:gd name="connsiteX3" fmla="*/ 5842354 w 5920141"/>
              <a:gd name="connsiteY3" fmla="*/ 0 h 777866"/>
              <a:gd name="connsiteX4" fmla="*/ 5897358 w 5920141"/>
              <a:gd name="connsiteY4" fmla="*/ 22783 h 777866"/>
              <a:gd name="connsiteX5" fmla="*/ 5920141 w 5920141"/>
              <a:gd name="connsiteY5" fmla="*/ 77787 h 777866"/>
              <a:gd name="connsiteX6" fmla="*/ 5920141 w 5920141"/>
              <a:gd name="connsiteY6" fmla="*/ 700079 h 777866"/>
              <a:gd name="connsiteX7" fmla="*/ 5897358 w 5920141"/>
              <a:gd name="connsiteY7" fmla="*/ 755083 h 777866"/>
              <a:gd name="connsiteX8" fmla="*/ 5842354 w 5920141"/>
              <a:gd name="connsiteY8" fmla="*/ 777866 h 777866"/>
              <a:gd name="connsiteX9" fmla="*/ 77787 w 5920141"/>
              <a:gd name="connsiteY9" fmla="*/ 777866 h 777866"/>
              <a:gd name="connsiteX10" fmla="*/ 22783 w 5920141"/>
              <a:gd name="connsiteY10" fmla="*/ 755083 h 777866"/>
              <a:gd name="connsiteX11" fmla="*/ 0 w 5920141"/>
              <a:gd name="connsiteY11" fmla="*/ 700079 h 777866"/>
              <a:gd name="connsiteX12" fmla="*/ 0 w 5920141"/>
              <a:gd name="connsiteY12" fmla="*/ 77787 h 77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0141" h="777866">
                <a:moveTo>
                  <a:pt x="0" y="77787"/>
                </a:moveTo>
                <a:cubicBezTo>
                  <a:pt x="0" y="57157"/>
                  <a:pt x="8195" y="37371"/>
                  <a:pt x="22783" y="22783"/>
                </a:cubicBezTo>
                <a:cubicBezTo>
                  <a:pt x="37371" y="8195"/>
                  <a:pt x="57156" y="0"/>
                  <a:pt x="77787" y="0"/>
                </a:cubicBezTo>
                <a:lnTo>
                  <a:pt x="5842354" y="0"/>
                </a:lnTo>
                <a:cubicBezTo>
                  <a:pt x="5862984" y="0"/>
                  <a:pt x="5882770" y="8195"/>
                  <a:pt x="5897358" y="22783"/>
                </a:cubicBezTo>
                <a:cubicBezTo>
                  <a:pt x="5911946" y="37371"/>
                  <a:pt x="5920141" y="57156"/>
                  <a:pt x="5920141" y="77787"/>
                </a:cubicBezTo>
                <a:lnTo>
                  <a:pt x="5920141" y="700079"/>
                </a:lnTo>
                <a:cubicBezTo>
                  <a:pt x="5920141" y="720709"/>
                  <a:pt x="5911946" y="740495"/>
                  <a:pt x="5897358" y="755083"/>
                </a:cubicBezTo>
                <a:cubicBezTo>
                  <a:pt x="5882770" y="769671"/>
                  <a:pt x="5862985" y="777866"/>
                  <a:pt x="5842354" y="777866"/>
                </a:cubicBezTo>
                <a:lnTo>
                  <a:pt x="77787" y="777866"/>
                </a:lnTo>
                <a:cubicBezTo>
                  <a:pt x="57157" y="777866"/>
                  <a:pt x="37371" y="769671"/>
                  <a:pt x="22783" y="755083"/>
                </a:cubicBezTo>
                <a:cubicBezTo>
                  <a:pt x="8195" y="740495"/>
                  <a:pt x="0" y="720710"/>
                  <a:pt x="0" y="700079"/>
                </a:cubicBezTo>
                <a:lnTo>
                  <a:pt x="0" y="77787"/>
                </a:lnTo>
                <a:close/>
              </a:path>
            </a:pathLst>
          </a:custGeom>
          <a:solidFill>
            <a:schemeClr val="accent1"/>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363" tIns="91363" rIns="1119342" bIns="91363" numCol="1" spcCol="1270" anchor="ctr" anchorCtr="0">
            <a:noAutofit/>
          </a:bodyPr>
          <a:lstStyle/>
          <a:p>
            <a:pPr lvl="0" algn="l" defTabSz="800100" rtl="0">
              <a:spcBef>
                <a:spcPct val="0"/>
              </a:spcBef>
              <a:spcAft>
                <a:spcPts val="700"/>
              </a:spcAft>
            </a:pPr>
            <a:r>
              <a:rPr lang="en-US" sz="2000" kern="1200" baseline="0" dirty="0" smtClean="0"/>
              <a:t>Focus analysis and intervention on the institution in a process of ongoing institutional change</a:t>
            </a:r>
            <a:endParaRPr lang="en-US" sz="2000" i="1" kern="1200" baseline="0" dirty="0"/>
          </a:p>
        </p:txBody>
      </p:sp>
      <p:sp>
        <p:nvSpPr>
          <p:cNvPr id="9" name="Freeform 8"/>
          <p:cNvSpPr/>
          <p:nvPr/>
        </p:nvSpPr>
        <p:spPr>
          <a:xfrm rot="459064">
            <a:off x="6509356" y="2778261"/>
            <a:ext cx="394297" cy="1051886"/>
          </a:xfrm>
          <a:custGeom>
            <a:avLst/>
            <a:gdLst>
              <a:gd name="connsiteX0" fmla="*/ 0 w 505613"/>
              <a:gd name="connsiteY0" fmla="*/ 278087 h 505613"/>
              <a:gd name="connsiteX1" fmla="*/ 113763 w 505613"/>
              <a:gd name="connsiteY1" fmla="*/ 278087 h 505613"/>
              <a:gd name="connsiteX2" fmla="*/ 113763 w 505613"/>
              <a:gd name="connsiteY2" fmla="*/ 0 h 505613"/>
              <a:gd name="connsiteX3" fmla="*/ 391850 w 505613"/>
              <a:gd name="connsiteY3" fmla="*/ 0 h 505613"/>
              <a:gd name="connsiteX4" fmla="*/ 391850 w 505613"/>
              <a:gd name="connsiteY4" fmla="*/ 278087 h 505613"/>
              <a:gd name="connsiteX5" fmla="*/ 505613 w 505613"/>
              <a:gd name="connsiteY5" fmla="*/ 278087 h 505613"/>
              <a:gd name="connsiteX6" fmla="*/ 252807 w 505613"/>
              <a:gd name="connsiteY6" fmla="*/ 505613 h 505613"/>
              <a:gd name="connsiteX7" fmla="*/ 0 w 505613"/>
              <a:gd name="connsiteY7" fmla="*/ 278087 h 50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13" h="505613">
                <a:moveTo>
                  <a:pt x="0" y="278087"/>
                </a:moveTo>
                <a:lnTo>
                  <a:pt x="113763" y="278087"/>
                </a:lnTo>
                <a:lnTo>
                  <a:pt x="113763" y="0"/>
                </a:lnTo>
                <a:lnTo>
                  <a:pt x="391850" y="0"/>
                </a:lnTo>
                <a:lnTo>
                  <a:pt x="391850" y="278087"/>
                </a:lnTo>
                <a:lnTo>
                  <a:pt x="505613" y="278087"/>
                </a:lnTo>
                <a:lnTo>
                  <a:pt x="252807" y="505613"/>
                </a:lnTo>
                <a:lnTo>
                  <a:pt x="0" y="278087"/>
                </a:lnTo>
                <a:close/>
              </a:path>
            </a:pathLst>
          </a:custGeom>
          <a:solidFill>
            <a:schemeClr val="bg1">
              <a:alpha val="9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243" tIns="30480" rIns="144243" bIns="155619" numCol="1" spcCol="1270" anchor="ctr" anchorCtr="0">
            <a:noAutofit/>
          </a:bodyPr>
          <a:lstStyle/>
          <a:p>
            <a:pPr lvl="0" algn="ctr" defTabSz="1066800">
              <a:lnSpc>
                <a:spcPct val="90000"/>
              </a:lnSpc>
              <a:spcBef>
                <a:spcPct val="0"/>
              </a:spcBef>
              <a:spcAft>
                <a:spcPct val="35000"/>
              </a:spcAft>
            </a:pPr>
            <a:endParaRPr lang="en-US" sz="2400" kern="1200"/>
          </a:p>
        </p:txBody>
      </p:sp>
      <p:sp>
        <p:nvSpPr>
          <p:cNvPr id="10" name="Freeform 9"/>
          <p:cNvSpPr/>
          <p:nvPr/>
        </p:nvSpPr>
        <p:spPr>
          <a:xfrm rot="459064">
            <a:off x="7045582" y="4226124"/>
            <a:ext cx="394297" cy="1051886"/>
          </a:xfrm>
          <a:custGeom>
            <a:avLst/>
            <a:gdLst>
              <a:gd name="connsiteX0" fmla="*/ 0 w 505613"/>
              <a:gd name="connsiteY0" fmla="*/ 278087 h 505613"/>
              <a:gd name="connsiteX1" fmla="*/ 113763 w 505613"/>
              <a:gd name="connsiteY1" fmla="*/ 278087 h 505613"/>
              <a:gd name="connsiteX2" fmla="*/ 113763 w 505613"/>
              <a:gd name="connsiteY2" fmla="*/ 0 h 505613"/>
              <a:gd name="connsiteX3" fmla="*/ 391850 w 505613"/>
              <a:gd name="connsiteY3" fmla="*/ 0 h 505613"/>
              <a:gd name="connsiteX4" fmla="*/ 391850 w 505613"/>
              <a:gd name="connsiteY4" fmla="*/ 278087 h 505613"/>
              <a:gd name="connsiteX5" fmla="*/ 505613 w 505613"/>
              <a:gd name="connsiteY5" fmla="*/ 278087 h 505613"/>
              <a:gd name="connsiteX6" fmla="*/ 252807 w 505613"/>
              <a:gd name="connsiteY6" fmla="*/ 505613 h 505613"/>
              <a:gd name="connsiteX7" fmla="*/ 0 w 505613"/>
              <a:gd name="connsiteY7" fmla="*/ 278087 h 50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13" h="505613">
                <a:moveTo>
                  <a:pt x="0" y="278087"/>
                </a:moveTo>
                <a:lnTo>
                  <a:pt x="113763" y="278087"/>
                </a:lnTo>
                <a:lnTo>
                  <a:pt x="113763" y="0"/>
                </a:lnTo>
                <a:lnTo>
                  <a:pt x="391850" y="0"/>
                </a:lnTo>
                <a:lnTo>
                  <a:pt x="391850" y="278087"/>
                </a:lnTo>
                <a:lnTo>
                  <a:pt x="505613" y="278087"/>
                </a:lnTo>
                <a:lnTo>
                  <a:pt x="252807" y="505613"/>
                </a:lnTo>
                <a:lnTo>
                  <a:pt x="0" y="278087"/>
                </a:lnTo>
                <a:close/>
              </a:path>
            </a:pathLst>
          </a:custGeom>
          <a:solidFill>
            <a:schemeClr val="bg1">
              <a:alpha val="90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243" tIns="30480" rIns="144243" bIns="155619" numCol="1" spcCol="1270" anchor="ctr" anchorCtr="0">
            <a:noAutofit/>
          </a:bodyPr>
          <a:lstStyle/>
          <a:p>
            <a:pPr lvl="0" algn="ctr" defTabSz="1066800">
              <a:lnSpc>
                <a:spcPct val="90000"/>
              </a:lnSpc>
              <a:spcBef>
                <a:spcPct val="0"/>
              </a:spcBef>
              <a:spcAft>
                <a:spcPct val="35000"/>
              </a:spcAft>
            </a:pPr>
            <a:endParaRPr lang="en-US" sz="2400" kern="12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nvGraphicFramePr>
        <p:xfrm>
          <a:off x="608735" y="1765275"/>
          <a:ext cx="7641772" cy="446749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00050" y="627016"/>
            <a:ext cx="8229600" cy="1004836"/>
          </a:xfrm>
        </p:spPr>
        <p:txBody>
          <a:bodyPr/>
          <a:lstStyle/>
          <a:p>
            <a:pPr algn="ctr"/>
            <a:r>
              <a:rPr lang="en-US" sz="2800" dirty="0" smtClean="0"/>
              <a:t>New SEM Hires by Gender &amp; Rank,</a:t>
            </a:r>
            <a:br>
              <a:rPr lang="en-US" sz="2800" dirty="0" smtClean="0"/>
            </a:br>
            <a:r>
              <a:rPr lang="en-US" sz="2800" dirty="0" smtClean="0"/>
              <a:t>AY2007-08</a:t>
            </a:r>
            <a:r>
              <a:rPr lang="en-US" sz="2800" dirty="0" smtClean="0">
                <a:latin typeface="Arial"/>
                <a:cs typeface="Arial"/>
              </a:rPr>
              <a:t> to AY2009-10</a:t>
            </a:r>
            <a:endParaRPr lang="en-US" sz="2800" dirty="0"/>
          </a:p>
        </p:txBody>
      </p:sp>
      <p:sp>
        <p:nvSpPr>
          <p:cNvPr id="4" name="TextBox 3"/>
          <p:cNvSpPr txBox="1"/>
          <p:nvPr/>
        </p:nvSpPr>
        <p:spPr>
          <a:xfrm>
            <a:off x="6066064" y="3341178"/>
            <a:ext cx="1898918" cy="369332"/>
          </a:xfrm>
          <a:prstGeom prst="rect">
            <a:avLst/>
          </a:prstGeom>
          <a:noFill/>
        </p:spPr>
        <p:txBody>
          <a:bodyPr wrap="none" rtlCol="0">
            <a:spAutoFit/>
          </a:bodyPr>
          <a:lstStyle/>
          <a:p>
            <a:r>
              <a:rPr lang="en-US" dirty="0" smtClean="0">
                <a:solidFill>
                  <a:schemeClr val="accent1"/>
                </a:solidFill>
                <a:sym typeface="Wingdings"/>
              </a:rPr>
              <a:t></a:t>
            </a:r>
            <a:r>
              <a:rPr lang="en-US" dirty="0" smtClean="0">
                <a:solidFill>
                  <a:srgbClr val="080604"/>
                </a:solidFill>
              </a:rPr>
              <a:t>Women</a:t>
            </a:r>
            <a:r>
              <a:rPr lang="en-US" dirty="0" smtClean="0"/>
              <a:t>  </a:t>
            </a:r>
            <a:r>
              <a:rPr lang="en-US" dirty="0" smtClean="0">
                <a:solidFill>
                  <a:schemeClr val="accent2"/>
                </a:solidFill>
                <a:sym typeface="Wingdings"/>
              </a:rPr>
              <a:t></a:t>
            </a:r>
            <a:r>
              <a:rPr lang="en-US" dirty="0" smtClean="0">
                <a:solidFill>
                  <a:srgbClr val="000000"/>
                </a:solidFill>
              </a:rPr>
              <a:t>Men</a:t>
            </a:r>
            <a:endParaRPr lang="en-US" dirty="0">
              <a:solidFill>
                <a:srgbClr val="000000"/>
              </a:solidFill>
            </a:endParaRPr>
          </a:p>
        </p:txBody>
      </p:sp>
      <p:sp>
        <p:nvSpPr>
          <p:cNvPr id="6" name="TextBox 5"/>
          <p:cNvSpPr txBox="1"/>
          <p:nvPr/>
        </p:nvSpPr>
        <p:spPr>
          <a:xfrm>
            <a:off x="6411777" y="6322423"/>
            <a:ext cx="2050818" cy="307777"/>
          </a:xfrm>
          <a:prstGeom prst="rect">
            <a:avLst/>
          </a:prstGeom>
          <a:noFill/>
        </p:spPr>
        <p:txBody>
          <a:bodyPr wrap="none" rtlCol="0">
            <a:spAutoFit/>
          </a:bodyPr>
          <a:lstStyle/>
          <a:p>
            <a:r>
              <a:rPr lang="en-US" sz="1400" dirty="0" smtClean="0">
                <a:solidFill>
                  <a:srgbClr val="080604"/>
                </a:solidFill>
              </a:rPr>
              <a:t>Toolkit Indicator Table 7</a:t>
            </a:r>
            <a:endParaRPr lang="en-US" sz="1400" dirty="0">
              <a:solidFill>
                <a:srgbClr val="080604"/>
              </a:solidFill>
            </a:endParaRPr>
          </a:p>
        </p:txBody>
      </p:sp>
      <p:sp>
        <p:nvSpPr>
          <p:cNvPr id="9" name="TextBox 8"/>
          <p:cNvSpPr txBox="1"/>
          <p:nvPr/>
        </p:nvSpPr>
        <p:spPr>
          <a:xfrm>
            <a:off x="1979798" y="4873698"/>
            <a:ext cx="441146" cy="369332"/>
          </a:xfrm>
          <a:prstGeom prst="rect">
            <a:avLst/>
          </a:prstGeom>
          <a:noFill/>
        </p:spPr>
        <p:txBody>
          <a:bodyPr wrap="none" rtlCol="0">
            <a:spAutoFit/>
          </a:bodyPr>
          <a:lstStyle/>
          <a:p>
            <a:r>
              <a:rPr lang="en-US" dirty="0" smtClean="0">
                <a:solidFill>
                  <a:schemeClr val="bg1"/>
                </a:solidFill>
              </a:rPr>
              <a:t>29</a:t>
            </a:r>
            <a:endParaRPr lang="en-US" dirty="0">
              <a:solidFill>
                <a:schemeClr val="bg1"/>
              </a:solidFill>
            </a:endParaRPr>
          </a:p>
        </p:txBody>
      </p:sp>
      <p:sp>
        <p:nvSpPr>
          <p:cNvPr id="10" name="TextBox 9"/>
          <p:cNvSpPr txBox="1"/>
          <p:nvPr/>
        </p:nvSpPr>
        <p:spPr>
          <a:xfrm>
            <a:off x="7920445" y="5094081"/>
            <a:ext cx="312906" cy="369332"/>
          </a:xfrm>
          <a:prstGeom prst="rect">
            <a:avLst/>
          </a:prstGeom>
          <a:noFill/>
        </p:spPr>
        <p:txBody>
          <a:bodyPr wrap="none" rtlCol="0">
            <a:spAutoFit/>
          </a:bodyPr>
          <a:lstStyle/>
          <a:p>
            <a:r>
              <a:rPr lang="en-US" dirty="0" smtClean="0">
                <a:solidFill>
                  <a:srgbClr val="080604"/>
                </a:solidFill>
              </a:rPr>
              <a:t>0</a:t>
            </a:r>
            <a:endParaRPr lang="en-US" dirty="0">
              <a:solidFill>
                <a:srgbClr val="080604"/>
              </a:solidFill>
            </a:endParaRPr>
          </a:p>
        </p:txBody>
      </p:sp>
      <p:sp>
        <p:nvSpPr>
          <p:cNvPr id="11" name="TextBox 10"/>
          <p:cNvSpPr txBox="1"/>
          <p:nvPr/>
        </p:nvSpPr>
        <p:spPr>
          <a:xfrm>
            <a:off x="2032049" y="3436783"/>
            <a:ext cx="441146" cy="369332"/>
          </a:xfrm>
          <a:prstGeom prst="rect">
            <a:avLst/>
          </a:prstGeom>
          <a:noFill/>
        </p:spPr>
        <p:txBody>
          <a:bodyPr wrap="none" rtlCol="0">
            <a:spAutoFit/>
          </a:bodyPr>
          <a:lstStyle/>
          <a:p>
            <a:r>
              <a:rPr lang="en-US" dirty="0" smtClean="0">
                <a:solidFill>
                  <a:schemeClr val="bg1"/>
                </a:solidFill>
              </a:rPr>
              <a:t>57</a:t>
            </a:r>
            <a:endParaRPr lang="en-US" dirty="0">
              <a:solidFill>
                <a:schemeClr val="bg1"/>
              </a:solidFill>
            </a:endParaRPr>
          </a:p>
        </p:txBody>
      </p:sp>
      <p:sp>
        <p:nvSpPr>
          <p:cNvPr id="12" name="TextBox 11"/>
          <p:cNvSpPr txBox="1"/>
          <p:nvPr/>
        </p:nvSpPr>
        <p:spPr>
          <a:xfrm>
            <a:off x="3678354" y="5004326"/>
            <a:ext cx="441146" cy="369332"/>
          </a:xfrm>
          <a:prstGeom prst="rect">
            <a:avLst/>
          </a:prstGeom>
          <a:noFill/>
        </p:spPr>
        <p:txBody>
          <a:bodyPr wrap="none" rtlCol="0">
            <a:spAutoFit/>
          </a:bodyPr>
          <a:lstStyle/>
          <a:p>
            <a:r>
              <a:rPr lang="en-US" dirty="0" smtClean="0">
                <a:solidFill>
                  <a:schemeClr val="bg1"/>
                </a:solidFill>
              </a:rPr>
              <a:t>10</a:t>
            </a:r>
            <a:endParaRPr lang="en-US" dirty="0">
              <a:solidFill>
                <a:schemeClr val="bg1"/>
              </a:solidFill>
            </a:endParaRPr>
          </a:p>
        </p:txBody>
      </p:sp>
      <p:sp>
        <p:nvSpPr>
          <p:cNvPr id="13" name="TextBox 12"/>
          <p:cNvSpPr txBox="1"/>
          <p:nvPr/>
        </p:nvSpPr>
        <p:spPr>
          <a:xfrm>
            <a:off x="5415330" y="5095766"/>
            <a:ext cx="441146" cy="369332"/>
          </a:xfrm>
          <a:prstGeom prst="rect">
            <a:avLst/>
          </a:prstGeom>
          <a:noFill/>
        </p:spPr>
        <p:txBody>
          <a:bodyPr wrap="none" rtlCol="0">
            <a:spAutoFit/>
          </a:bodyPr>
          <a:lstStyle/>
          <a:p>
            <a:r>
              <a:rPr lang="en-US" dirty="0" smtClean="0">
                <a:solidFill>
                  <a:schemeClr val="bg1"/>
                </a:solidFill>
              </a:rPr>
              <a:t>12</a:t>
            </a:r>
            <a:endParaRPr lang="en-US" dirty="0">
              <a:solidFill>
                <a:schemeClr val="bg1"/>
              </a:solidFill>
            </a:endParaRPr>
          </a:p>
        </p:txBody>
      </p:sp>
      <p:sp>
        <p:nvSpPr>
          <p:cNvPr id="14" name="TextBox 13"/>
          <p:cNvSpPr txBox="1"/>
          <p:nvPr/>
        </p:nvSpPr>
        <p:spPr>
          <a:xfrm>
            <a:off x="7126563" y="5095767"/>
            <a:ext cx="312906" cy="369332"/>
          </a:xfrm>
          <a:prstGeom prst="rect">
            <a:avLst/>
          </a:prstGeom>
          <a:noFill/>
        </p:spPr>
        <p:txBody>
          <a:bodyPr wrap="none" rtlCol="0">
            <a:spAutoFit/>
          </a:bodyPr>
          <a:lstStyle/>
          <a:p>
            <a:r>
              <a:rPr lang="en-US" dirty="0" smtClean="0">
                <a:solidFill>
                  <a:srgbClr val="060502"/>
                </a:solidFill>
              </a:rPr>
              <a:t>3</a:t>
            </a:r>
            <a:endParaRPr lang="en-US" dirty="0">
              <a:solidFill>
                <a:srgbClr val="060502"/>
              </a:solidFill>
            </a:endParaRPr>
          </a:p>
        </p:txBody>
      </p:sp>
      <p:sp>
        <p:nvSpPr>
          <p:cNvPr id="16" name="TextBox 15"/>
          <p:cNvSpPr txBox="1"/>
          <p:nvPr/>
        </p:nvSpPr>
        <p:spPr>
          <a:xfrm>
            <a:off x="1875295" y="1965702"/>
            <a:ext cx="838691" cy="369332"/>
          </a:xfrm>
          <a:prstGeom prst="rect">
            <a:avLst/>
          </a:prstGeom>
          <a:noFill/>
        </p:spPr>
        <p:txBody>
          <a:bodyPr wrap="none" rtlCol="0">
            <a:spAutoFit/>
          </a:bodyPr>
          <a:lstStyle/>
          <a:p>
            <a:r>
              <a:rPr lang="en-US" dirty="0" smtClean="0">
                <a:solidFill>
                  <a:srgbClr val="060502"/>
                </a:solidFill>
              </a:rPr>
              <a:t>33.7%</a:t>
            </a:r>
            <a:endParaRPr lang="en-US" dirty="0">
              <a:solidFill>
                <a:srgbClr val="060502"/>
              </a:solidFill>
            </a:endParaRPr>
          </a:p>
        </p:txBody>
      </p:sp>
      <p:sp>
        <p:nvSpPr>
          <p:cNvPr id="17" name="TextBox 16"/>
          <p:cNvSpPr txBox="1"/>
          <p:nvPr/>
        </p:nvSpPr>
        <p:spPr>
          <a:xfrm>
            <a:off x="3521215" y="4724638"/>
            <a:ext cx="838691" cy="369332"/>
          </a:xfrm>
          <a:prstGeom prst="rect">
            <a:avLst/>
          </a:prstGeom>
          <a:noFill/>
        </p:spPr>
        <p:txBody>
          <a:bodyPr wrap="none" rtlCol="0">
            <a:spAutoFit/>
          </a:bodyPr>
          <a:lstStyle/>
          <a:p>
            <a:r>
              <a:rPr lang="en-US" dirty="0" smtClean="0">
                <a:solidFill>
                  <a:srgbClr val="060502"/>
                </a:solidFill>
              </a:rPr>
              <a:t>28.6%</a:t>
            </a:r>
            <a:endParaRPr lang="en-US" dirty="0">
              <a:solidFill>
                <a:srgbClr val="060502"/>
              </a:solidFill>
            </a:endParaRPr>
          </a:p>
        </p:txBody>
      </p:sp>
      <p:sp>
        <p:nvSpPr>
          <p:cNvPr id="18" name="TextBox 17"/>
          <p:cNvSpPr txBox="1"/>
          <p:nvPr/>
        </p:nvSpPr>
        <p:spPr>
          <a:xfrm>
            <a:off x="5297763" y="4743069"/>
            <a:ext cx="710451" cy="369332"/>
          </a:xfrm>
          <a:prstGeom prst="rect">
            <a:avLst/>
          </a:prstGeom>
          <a:noFill/>
        </p:spPr>
        <p:txBody>
          <a:bodyPr wrap="none" rtlCol="0">
            <a:spAutoFit/>
          </a:bodyPr>
          <a:lstStyle/>
          <a:p>
            <a:r>
              <a:rPr lang="en-US" dirty="0" smtClean="0">
                <a:solidFill>
                  <a:srgbClr val="060502"/>
                </a:solidFill>
              </a:rPr>
              <a:t>7.7%</a:t>
            </a:r>
            <a:endParaRPr lang="en-US" dirty="0">
              <a:solidFill>
                <a:srgbClr val="060502"/>
              </a:solidFill>
            </a:endParaRPr>
          </a:p>
        </p:txBody>
      </p:sp>
      <p:sp>
        <p:nvSpPr>
          <p:cNvPr id="19" name="TextBox 18"/>
          <p:cNvSpPr txBox="1"/>
          <p:nvPr/>
        </p:nvSpPr>
        <p:spPr>
          <a:xfrm>
            <a:off x="6982873" y="4795320"/>
            <a:ext cx="710451" cy="369332"/>
          </a:xfrm>
          <a:prstGeom prst="rect">
            <a:avLst/>
          </a:prstGeom>
          <a:noFill/>
        </p:spPr>
        <p:txBody>
          <a:bodyPr wrap="none" rtlCol="0">
            <a:spAutoFit/>
          </a:bodyPr>
          <a:lstStyle/>
          <a:p>
            <a:r>
              <a:rPr lang="en-US" dirty="0" smtClean="0">
                <a:solidFill>
                  <a:srgbClr val="060502"/>
                </a:solidFill>
              </a:rPr>
              <a:t>0.0%</a:t>
            </a:r>
            <a:endParaRPr lang="en-US" dirty="0">
              <a:solidFill>
                <a:srgbClr val="060502"/>
              </a:solidFill>
            </a:endParaRPr>
          </a:p>
        </p:txBody>
      </p:sp>
      <p:sp>
        <p:nvSpPr>
          <p:cNvPr id="20" name="TextBox 19"/>
          <p:cNvSpPr txBox="1"/>
          <p:nvPr/>
        </p:nvSpPr>
        <p:spPr>
          <a:xfrm>
            <a:off x="6157245" y="2146575"/>
            <a:ext cx="1741586" cy="923330"/>
          </a:xfrm>
          <a:prstGeom prst="rect">
            <a:avLst/>
          </a:prstGeom>
          <a:solidFill>
            <a:schemeClr val="bg1"/>
          </a:solidFill>
          <a:ln>
            <a:solidFill>
              <a:schemeClr val="accent1"/>
            </a:solidFill>
          </a:ln>
        </p:spPr>
        <p:txBody>
          <a:bodyPr wrap="square" rtlCol="0">
            <a:spAutoFit/>
          </a:bodyPr>
          <a:lstStyle/>
          <a:p>
            <a:r>
              <a:rPr lang="en-US" dirty="0" smtClean="0">
                <a:solidFill>
                  <a:srgbClr val="060502"/>
                </a:solidFill>
              </a:rPr>
              <a:t>% Women (total hires)</a:t>
            </a:r>
          </a:p>
          <a:p>
            <a:r>
              <a:rPr lang="en-US" dirty="0" smtClean="0">
                <a:solidFill>
                  <a:srgbClr val="060502"/>
                </a:solidFill>
              </a:rPr>
              <a:t>= 29.3% (116)</a:t>
            </a:r>
            <a:endParaRPr lang="en-US" dirty="0">
              <a:solidFill>
                <a:srgbClr val="060502"/>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604910"/>
            <a:ext cx="8229600" cy="978961"/>
          </a:xfrm>
        </p:spPr>
        <p:txBody>
          <a:bodyPr/>
          <a:lstStyle/>
          <a:p>
            <a:pPr algn="ctr"/>
            <a:r>
              <a:rPr lang="en-US" sz="2800" dirty="0" smtClean="0"/>
              <a:t>Retention: Tenure Outcomes by Gender</a:t>
            </a:r>
            <a:br>
              <a:rPr lang="en-US" sz="2800" dirty="0" smtClean="0"/>
            </a:br>
            <a:r>
              <a:rPr lang="en-US" sz="2800" dirty="0" smtClean="0"/>
              <a:t>AY2007-08 </a:t>
            </a:r>
            <a:r>
              <a:rPr lang="en-US" sz="2800" dirty="0" smtClean="0">
                <a:latin typeface="Arial"/>
                <a:cs typeface="Arial"/>
              </a:rPr>
              <a:t>to AY2009-10</a:t>
            </a:r>
            <a:endParaRPr lang="en-US" sz="2800" dirty="0"/>
          </a:p>
        </p:txBody>
      </p:sp>
      <p:graphicFrame>
        <p:nvGraphicFramePr>
          <p:cNvPr id="4" name="Chart 3"/>
          <p:cNvGraphicFramePr/>
          <p:nvPr/>
        </p:nvGraphicFramePr>
        <p:xfrm>
          <a:off x="640080" y="1609344"/>
          <a:ext cx="7571232" cy="471830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180015" y="3355245"/>
            <a:ext cx="1898918" cy="369332"/>
          </a:xfrm>
          <a:prstGeom prst="rect">
            <a:avLst/>
          </a:prstGeom>
          <a:noFill/>
        </p:spPr>
        <p:txBody>
          <a:bodyPr wrap="none" rtlCol="0">
            <a:spAutoFit/>
          </a:bodyPr>
          <a:lstStyle/>
          <a:p>
            <a:r>
              <a:rPr lang="en-US" dirty="0" smtClean="0">
                <a:solidFill>
                  <a:schemeClr val="accent1"/>
                </a:solidFill>
                <a:sym typeface="Wingdings"/>
              </a:rPr>
              <a:t></a:t>
            </a:r>
            <a:r>
              <a:rPr lang="en-US" dirty="0" smtClean="0">
                <a:solidFill>
                  <a:srgbClr val="000000"/>
                </a:solidFill>
              </a:rPr>
              <a:t>Women </a:t>
            </a:r>
            <a:r>
              <a:rPr lang="en-US" dirty="0" smtClean="0"/>
              <a:t> </a:t>
            </a:r>
            <a:r>
              <a:rPr lang="en-US" dirty="0" smtClean="0">
                <a:solidFill>
                  <a:schemeClr val="accent2"/>
                </a:solidFill>
                <a:sym typeface="Wingdings"/>
              </a:rPr>
              <a:t></a:t>
            </a:r>
            <a:r>
              <a:rPr lang="en-US" dirty="0" smtClean="0">
                <a:solidFill>
                  <a:srgbClr val="000000"/>
                </a:solidFill>
              </a:rPr>
              <a:t>Men</a:t>
            </a:r>
            <a:endParaRPr lang="en-US" dirty="0">
              <a:solidFill>
                <a:srgbClr val="000000"/>
              </a:solidFill>
            </a:endParaRPr>
          </a:p>
        </p:txBody>
      </p:sp>
      <p:sp>
        <p:nvSpPr>
          <p:cNvPr id="6" name="TextBox 5"/>
          <p:cNvSpPr txBox="1"/>
          <p:nvPr/>
        </p:nvSpPr>
        <p:spPr>
          <a:xfrm>
            <a:off x="84408" y="6333920"/>
            <a:ext cx="3659976" cy="369332"/>
          </a:xfrm>
          <a:prstGeom prst="rect">
            <a:avLst/>
          </a:prstGeom>
          <a:noFill/>
        </p:spPr>
        <p:txBody>
          <a:bodyPr wrap="none" rtlCol="0">
            <a:spAutoFit/>
          </a:bodyPr>
          <a:lstStyle/>
          <a:p>
            <a:r>
              <a:rPr lang="en-US" dirty="0" smtClean="0">
                <a:solidFill>
                  <a:srgbClr val="000000"/>
                </a:solidFill>
              </a:rPr>
              <a:t>Full-time tenure-track SEM faculty</a:t>
            </a:r>
            <a:endParaRPr lang="en-US" dirty="0">
              <a:solidFill>
                <a:srgbClr val="000000"/>
              </a:solidFill>
            </a:endParaRPr>
          </a:p>
        </p:txBody>
      </p:sp>
      <p:sp>
        <p:nvSpPr>
          <p:cNvPr id="7" name="TextBox 6"/>
          <p:cNvSpPr txBox="1"/>
          <p:nvPr/>
        </p:nvSpPr>
        <p:spPr>
          <a:xfrm>
            <a:off x="6731396" y="6351560"/>
            <a:ext cx="2050818" cy="307777"/>
          </a:xfrm>
          <a:prstGeom prst="rect">
            <a:avLst/>
          </a:prstGeom>
          <a:noFill/>
        </p:spPr>
        <p:txBody>
          <a:bodyPr wrap="none" rtlCol="0">
            <a:spAutoFit/>
          </a:bodyPr>
          <a:lstStyle/>
          <a:p>
            <a:r>
              <a:rPr lang="en-US" sz="1400" dirty="0" smtClean="0">
                <a:solidFill>
                  <a:srgbClr val="060502"/>
                </a:solidFill>
              </a:rPr>
              <a:t>Toolkit Indicator Table 3</a:t>
            </a:r>
            <a:endParaRPr lang="en-US" sz="1400" dirty="0">
              <a:solidFill>
                <a:srgbClr val="060502"/>
              </a:solidFill>
            </a:endParaRPr>
          </a:p>
        </p:txBody>
      </p:sp>
      <p:sp>
        <p:nvSpPr>
          <p:cNvPr id="8" name="TextBox 7"/>
          <p:cNvSpPr txBox="1"/>
          <p:nvPr/>
        </p:nvSpPr>
        <p:spPr>
          <a:xfrm>
            <a:off x="2246811" y="5029200"/>
            <a:ext cx="441146" cy="369332"/>
          </a:xfrm>
          <a:prstGeom prst="rect">
            <a:avLst/>
          </a:prstGeom>
          <a:noFill/>
        </p:spPr>
        <p:txBody>
          <a:bodyPr wrap="none" rtlCol="0">
            <a:spAutoFit/>
          </a:bodyPr>
          <a:lstStyle/>
          <a:p>
            <a:r>
              <a:rPr lang="en-US" dirty="0" smtClean="0">
                <a:solidFill>
                  <a:schemeClr val="bg1"/>
                </a:solidFill>
              </a:rPr>
              <a:t>24</a:t>
            </a:r>
            <a:endParaRPr lang="en-US" dirty="0">
              <a:solidFill>
                <a:schemeClr val="bg1"/>
              </a:solidFill>
            </a:endParaRPr>
          </a:p>
        </p:txBody>
      </p:sp>
      <p:sp>
        <p:nvSpPr>
          <p:cNvPr id="9" name="TextBox 8"/>
          <p:cNvSpPr txBox="1"/>
          <p:nvPr/>
        </p:nvSpPr>
        <p:spPr>
          <a:xfrm>
            <a:off x="2246811" y="3135086"/>
            <a:ext cx="441146" cy="369332"/>
          </a:xfrm>
          <a:prstGeom prst="rect">
            <a:avLst/>
          </a:prstGeom>
          <a:noFill/>
        </p:spPr>
        <p:txBody>
          <a:bodyPr wrap="none" rtlCol="0">
            <a:spAutoFit/>
          </a:bodyPr>
          <a:lstStyle/>
          <a:p>
            <a:r>
              <a:rPr lang="en-US" dirty="0" smtClean="0">
                <a:solidFill>
                  <a:schemeClr val="bg1"/>
                </a:solidFill>
              </a:rPr>
              <a:t>49</a:t>
            </a:r>
            <a:endParaRPr lang="en-US" dirty="0">
              <a:solidFill>
                <a:schemeClr val="bg1"/>
              </a:solidFill>
            </a:endParaRPr>
          </a:p>
        </p:txBody>
      </p:sp>
      <p:sp>
        <p:nvSpPr>
          <p:cNvPr id="10" name="TextBox 9"/>
          <p:cNvSpPr txBox="1"/>
          <p:nvPr/>
        </p:nvSpPr>
        <p:spPr>
          <a:xfrm>
            <a:off x="4506685" y="5068389"/>
            <a:ext cx="441146" cy="369332"/>
          </a:xfrm>
          <a:prstGeom prst="rect">
            <a:avLst/>
          </a:prstGeom>
          <a:noFill/>
        </p:spPr>
        <p:txBody>
          <a:bodyPr wrap="none" rtlCol="0">
            <a:spAutoFit/>
          </a:bodyPr>
          <a:lstStyle/>
          <a:p>
            <a:r>
              <a:rPr lang="en-US" dirty="0" smtClean="0">
                <a:solidFill>
                  <a:schemeClr val="bg1"/>
                </a:solidFill>
              </a:rPr>
              <a:t>24</a:t>
            </a:r>
            <a:endParaRPr lang="en-US" dirty="0">
              <a:solidFill>
                <a:schemeClr val="bg1"/>
              </a:solidFill>
            </a:endParaRPr>
          </a:p>
        </p:txBody>
      </p:sp>
      <p:sp>
        <p:nvSpPr>
          <p:cNvPr id="11" name="TextBox 10"/>
          <p:cNvSpPr txBox="1"/>
          <p:nvPr/>
        </p:nvSpPr>
        <p:spPr>
          <a:xfrm>
            <a:off x="4506685" y="3396343"/>
            <a:ext cx="441146" cy="369332"/>
          </a:xfrm>
          <a:prstGeom prst="rect">
            <a:avLst/>
          </a:prstGeom>
          <a:noFill/>
        </p:spPr>
        <p:txBody>
          <a:bodyPr wrap="none" rtlCol="0">
            <a:spAutoFit/>
          </a:bodyPr>
          <a:lstStyle/>
          <a:p>
            <a:r>
              <a:rPr lang="en-US" dirty="0" smtClean="0">
                <a:solidFill>
                  <a:schemeClr val="bg1"/>
                </a:solidFill>
              </a:rPr>
              <a:t>44</a:t>
            </a:r>
            <a:endParaRPr lang="en-US" dirty="0">
              <a:solidFill>
                <a:schemeClr val="bg1"/>
              </a:solidFill>
            </a:endParaRPr>
          </a:p>
        </p:txBody>
      </p:sp>
      <p:sp>
        <p:nvSpPr>
          <p:cNvPr id="12" name="TextBox 11"/>
          <p:cNvSpPr txBox="1"/>
          <p:nvPr/>
        </p:nvSpPr>
        <p:spPr>
          <a:xfrm>
            <a:off x="7550009" y="5373715"/>
            <a:ext cx="312906" cy="369332"/>
          </a:xfrm>
          <a:prstGeom prst="rect">
            <a:avLst/>
          </a:prstGeom>
          <a:noFill/>
        </p:spPr>
        <p:txBody>
          <a:bodyPr wrap="none" rtlCol="0">
            <a:spAutoFit/>
          </a:bodyPr>
          <a:lstStyle/>
          <a:p>
            <a:r>
              <a:rPr lang="en-US" dirty="0" smtClean="0">
                <a:solidFill>
                  <a:srgbClr val="060502"/>
                </a:solidFill>
              </a:rPr>
              <a:t>0</a:t>
            </a:r>
            <a:endParaRPr lang="en-US" dirty="0">
              <a:solidFill>
                <a:srgbClr val="060502"/>
              </a:solidFill>
            </a:endParaRPr>
          </a:p>
        </p:txBody>
      </p:sp>
      <p:sp>
        <p:nvSpPr>
          <p:cNvPr id="14" name="TextBox 13"/>
          <p:cNvSpPr txBox="1"/>
          <p:nvPr/>
        </p:nvSpPr>
        <p:spPr>
          <a:xfrm>
            <a:off x="6252083" y="1935312"/>
            <a:ext cx="1662441" cy="1200329"/>
          </a:xfrm>
          <a:prstGeom prst="rect">
            <a:avLst/>
          </a:prstGeom>
          <a:solidFill>
            <a:schemeClr val="bg1"/>
          </a:solidFill>
          <a:ln>
            <a:solidFill>
              <a:schemeClr val="accent1"/>
            </a:solidFill>
          </a:ln>
        </p:spPr>
        <p:txBody>
          <a:bodyPr wrap="square" rtlCol="0">
            <a:spAutoFit/>
          </a:bodyPr>
          <a:lstStyle/>
          <a:p>
            <a:r>
              <a:rPr lang="en-US" dirty="0" smtClean="0">
                <a:solidFill>
                  <a:srgbClr val="060502"/>
                </a:solidFill>
              </a:rPr>
              <a:t>% Assistant Women in AY2009-10</a:t>
            </a:r>
          </a:p>
          <a:p>
            <a:r>
              <a:rPr lang="en-US" dirty="0" smtClean="0">
                <a:solidFill>
                  <a:srgbClr val="060502"/>
                </a:solidFill>
              </a:rPr>
              <a:t>= 38.3% (141)</a:t>
            </a:r>
            <a:endParaRPr lang="en-US" dirty="0">
              <a:solidFill>
                <a:srgbClr val="060502"/>
              </a:solidFill>
            </a:endParaRPr>
          </a:p>
        </p:txBody>
      </p:sp>
      <p:sp>
        <p:nvSpPr>
          <p:cNvPr id="16" name="TextBox 15"/>
          <p:cNvSpPr txBox="1"/>
          <p:nvPr/>
        </p:nvSpPr>
        <p:spPr>
          <a:xfrm>
            <a:off x="2090056" y="1776548"/>
            <a:ext cx="838691" cy="369332"/>
          </a:xfrm>
          <a:prstGeom prst="rect">
            <a:avLst/>
          </a:prstGeom>
          <a:noFill/>
        </p:spPr>
        <p:txBody>
          <a:bodyPr wrap="none" rtlCol="0">
            <a:spAutoFit/>
          </a:bodyPr>
          <a:lstStyle/>
          <a:p>
            <a:r>
              <a:rPr lang="en-US" dirty="0" smtClean="0">
                <a:solidFill>
                  <a:srgbClr val="060502"/>
                </a:solidFill>
              </a:rPr>
              <a:t>32.9%</a:t>
            </a:r>
            <a:endParaRPr lang="en-US" dirty="0">
              <a:solidFill>
                <a:srgbClr val="060502"/>
              </a:solidFill>
            </a:endParaRPr>
          </a:p>
        </p:txBody>
      </p:sp>
      <p:sp>
        <p:nvSpPr>
          <p:cNvPr id="17" name="TextBox 16"/>
          <p:cNvSpPr txBox="1"/>
          <p:nvPr/>
        </p:nvSpPr>
        <p:spPr>
          <a:xfrm>
            <a:off x="4323806" y="1920240"/>
            <a:ext cx="838691" cy="369332"/>
          </a:xfrm>
          <a:prstGeom prst="rect">
            <a:avLst/>
          </a:prstGeom>
          <a:noFill/>
        </p:spPr>
        <p:txBody>
          <a:bodyPr wrap="none" rtlCol="0">
            <a:spAutoFit/>
          </a:bodyPr>
          <a:lstStyle/>
          <a:p>
            <a:r>
              <a:rPr lang="en-US" dirty="0" smtClean="0">
                <a:solidFill>
                  <a:srgbClr val="060502"/>
                </a:solidFill>
              </a:rPr>
              <a:t>35.3%</a:t>
            </a:r>
            <a:endParaRPr lang="en-US" dirty="0">
              <a:solidFill>
                <a:srgbClr val="060502"/>
              </a:solidFill>
            </a:endParaRPr>
          </a:p>
        </p:txBody>
      </p:sp>
      <p:sp>
        <p:nvSpPr>
          <p:cNvPr id="18" name="TextBox 17"/>
          <p:cNvSpPr txBox="1"/>
          <p:nvPr/>
        </p:nvSpPr>
        <p:spPr>
          <a:xfrm>
            <a:off x="6636316" y="5226680"/>
            <a:ext cx="710451" cy="369332"/>
          </a:xfrm>
          <a:prstGeom prst="rect">
            <a:avLst/>
          </a:prstGeom>
          <a:noFill/>
        </p:spPr>
        <p:txBody>
          <a:bodyPr wrap="none" rtlCol="0">
            <a:spAutoFit/>
          </a:bodyPr>
          <a:lstStyle/>
          <a:p>
            <a:r>
              <a:rPr lang="en-US" dirty="0" smtClean="0">
                <a:solidFill>
                  <a:srgbClr val="060502"/>
                </a:solidFill>
              </a:rPr>
              <a:t>0.0%</a:t>
            </a:r>
            <a:endParaRPr lang="en-US" dirty="0">
              <a:solidFill>
                <a:srgbClr val="060502"/>
              </a:solidFill>
            </a:endParaRPr>
          </a:p>
        </p:txBody>
      </p:sp>
      <p:sp>
        <p:nvSpPr>
          <p:cNvPr id="19" name="Straight Arrow Connector 18"/>
          <p:cNvSpPr/>
          <p:nvPr/>
        </p:nvSpPr>
        <p:spPr>
          <a:xfrm flipH="1">
            <a:off x="7408474" y="5595724"/>
            <a:ext cx="222069" cy="222067"/>
          </a:xfrm>
          <a:prstGeom prst="straightConnector1">
            <a:avLst/>
          </a:prstGeom>
          <a:ln>
            <a:solidFill>
              <a:srgbClr val="030809"/>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20" name="TextBox 19"/>
          <p:cNvSpPr txBox="1"/>
          <p:nvPr/>
        </p:nvSpPr>
        <p:spPr>
          <a:xfrm>
            <a:off x="6802758" y="5526117"/>
            <a:ext cx="312906" cy="369332"/>
          </a:xfrm>
          <a:prstGeom prst="rect">
            <a:avLst/>
          </a:prstGeom>
          <a:noFill/>
        </p:spPr>
        <p:txBody>
          <a:bodyPr wrap="none" rtlCol="0">
            <a:spAutoFit/>
          </a:bodyPr>
          <a:lstStyle/>
          <a:p>
            <a:r>
              <a:rPr lang="en-US" dirty="0" smtClean="0">
                <a:solidFill>
                  <a:schemeClr val="bg1"/>
                </a:solidFill>
              </a:rPr>
              <a:t>5</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709613"/>
            <a:ext cx="8229600" cy="899731"/>
          </a:xfrm>
        </p:spPr>
        <p:txBody>
          <a:bodyPr/>
          <a:lstStyle/>
          <a:p>
            <a:pPr algn="ctr"/>
            <a:r>
              <a:rPr lang="en-US" sz="2800" dirty="0" smtClean="0"/>
              <a:t>Promotion Outcomes by Gender: Associate to Full Professor, AY2007-08 </a:t>
            </a:r>
            <a:r>
              <a:rPr lang="en-US" sz="2800" dirty="0" smtClean="0">
                <a:cs typeface="Arial"/>
              </a:rPr>
              <a:t>to AY2009-10</a:t>
            </a:r>
            <a:endParaRPr lang="en-US" sz="2800" dirty="0"/>
          </a:p>
        </p:txBody>
      </p:sp>
      <p:sp>
        <p:nvSpPr>
          <p:cNvPr id="4" name="TextBox 3"/>
          <p:cNvSpPr txBox="1"/>
          <p:nvPr/>
        </p:nvSpPr>
        <p:spPr>
          <a:xfrm>
            <a:off x="6208152" y="3481855"/>
            <a:ext cx="1898918" cy="369332"/>
          </a:xfrm>
          <a:prstGeom prst="rect">
            <a:avLst/>
          </a:prstGeom>
          <a:noFill/>
        </p:spPr>
        <p:txBody>
          <a:bodyPr wrap="none" rtlCol="0">
            <a:spAutoFit/>
          </a:bodyPr>
          <a:lstStyle/>
          <a:p>
            <a:r>
              <a:rPr lang="en-US" dirty="0" smtClean="0">
                <a:solidFill>
                  <a:schemeClr val="accent1"/>
                </a:solidFill>
                <a:sym typeface="Wingdings"/>
              </a:rPr>
              <a:t></a:t>
            </a:r>
            <a:r>
              <a:rPr lang="en-US" dirty="0" smtClean="0">
                <a:solidFill>
                  <a:srgbClr val="000000"/>
                </a:solidFill>
              </a:rPr>
              <a:t>Women</a:t>
            </a:r>
            <a:r>
              <a:rPr lang="en-US" dirty="0" smtClean="0"/>
              <a:t>  </a:t>
            </a:r>
            <a:r>
              <a:rPr lang="en-US" dirty="0" smtClean="0">
                <a:solidFill>
                  <a:schemeClr val="accent2"/>
                </a:solidFill>
                <a:sym typeface="Wingdings"/>
              </a:rPr>
              <a:t></a:t>
            </a:r>
            <a:r>
              <a:rPr lang="en-US" dirty="0" smtClean="0">
                <a:solidFill>
                  <a:srgbClr val="000000"/>
                </a:solidFill>
              </a:rPr>
              <a:t>Men</a:t>
            </a:r>
            <a:endParaRPr lang="en-US" dirty="0">
              <a:solidFill>
                <a:srgbClr val="000000"/>
              </a:solidFill>
            </a:endParaRPr>
          </a:p>
        </p:txBody>
      </p:sp>
      <p:sp>
        <p:nvSpPr>
          <p:cNvPr id="5" name="TextBox 4"/>
          <p:cNvSpPr txBox="1"/>
          <p:nvPr/>
        </p:nvSpPr>
        <p:spPr>
          <a:xfrm>
            <a:off x="112544" y="6347988"/>
            <a:ext cx="3211135" cy="369332"/>
          </a:xfrm>
          <a:prstGeom prst="rect">
            <a:avLst/>
          </a:prstGeom>
          <a:noFill/>
        </p:spPr>
        <p:txBody>
          <a:bodyPr wrap="none" rtlCol="0">
            <a:spAutoFit/>
          </a:bodyPr>
          <a:lstStyle/>
          <a:p>
            <a:r>
              <a:rPr lang="en-US" dirty="0" smtClean="0">
                <a:solidFill>
                  <a:srgbClr val="000000"/>
                </a:solidFill>
              </a:rPr>
              <a:t>Full-time tenured SEM faculty</a:t>
            </a:r>
            <a:endParaRPr lang="en-US" dirty="0">
              <a:solidFill>
                <a:srgbClr val="000000"/>
              </a:solidFill>
            </a:endParaRPr>
          </a:p>
        </p:txBody>
      </p:sp>
      <p:sp>
        <p:nvSpPr>
          <p:cNvPr id="6" name="TextBox 5"/>
          <p:cNvSpPr txBox="1"/>
          <p:nvPr/>
        </p:nvSpPr>
        <p:spPr>
          <a:xfrm>
            <a:off x="6819749" y="6376124"/>
            <a:ext cx="2050818" cy="307777"/>
          </a:xfrm>
          <a:prstGeom prst="rect">
            <a:avLst/>
          </a:prstGeom>
          <a:noFill/>
        </p:spPr>
        <p:txBody>
          <a:bodyPr wrap="none" rtlCol="0">
            <a:spAutoFit/>
          </a:bodyPr>
          <a:lstStyle/>
          <a:p>
            <a:r>
              <a:rPr lang="en-US" sz="1400" dirty="0" smtClean="0">
                <a:solidFill>
                  <a:srgbClr val="060502"/>
                </a:solidFill>
              </a:rPr>
              <a:t>Toolkit Indicator Table 4</a:t>
            </a:r>
            <a:endParaRPr lang="en-US" sz="1400" dirty="0">
              <a:solidFill>
                <a:srgbClr val="060502"/>
              </a:solidFill>
            </a:endParaRPr>
          </a:p>
        </p:txBody>
      </p:sp>
      <p:graphicFrame>
        <p:nvGraphicFramePr>
          <p:cNvPr id="9" name="Chart 8"/>
          <p:cNvGraphicFramePr>
            <a:graphicFrameLocks/>
          </p:cNvGraphicFramePr>
          <p:nvPr/>
        </p:nvGraphicFramePr>
        <p:xfrm>
          <a:off x="764088" y="1875146"/>
          <a:ext cx="7589520" cy="4376057"/>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2383882" y="5232300"/>
            <a:ext cx="457199" cy="369332"/>
          </a:xfrm>
          <a:prstGeom prst="rect">
            <a:avLst/>
          </a:prstGeom>
          <a:noFill/>
        </p:spPr>
        <p:txBody>
          <a:bodyPr wrap="square" rtlCol="0">
            <a:spAutoFit/>
          </a:bodyPr>
          <a:lstStyle/>
          <a:p>
            <a:r>
              <a:rPr lang="en-US" dirty="0" smtClean="0">
                <a:solidFill>
                  <a:schemeClr val="bg1"/>
                </a:solidFill>
              </a:rPr>
              <a:t>16</a:t>
            </a:r>
            <a:endParaRPr lang="en-US" dirty="0">
              <a:solidFill>
                <a:schemeClr val="bg1"/>
              </a:solidFill>
            </a:endParaRPr>
          </a:p>
        </p:txBody>
      </p:sp>
      <p:sp>
        <p:nvSpPr>
          <p:cNvPr id="11" name="TextBox 10"/>
          <p:cNvSpPr txBox="1"/>
          <p:nvPr/>
        </p:nvSpPr>
        <p:spPr>
          <a:xfrm>
            <a:off x="2410007" y="3612505"/>
            <a:ext cx="441146" cy="369332"/>
          </a:xfrm>
          <a:prstGeom prst="rect">
            <a:avLst/>
          </a:prstGeom>
          <a:noFill/>
        </p:spPr>
        <p:txBody>
          <a:bodyPr wrap="none" rtlCol="0">
            <a:spAutoFit/>
          </a:bodyPr>
          <a:lstStyle/>
          <a:p>
            <a:r>
              <a:rPr lang="en-US" dirty="0" smtClean="0">
                <a:solidFill>
                  <a:schemeClr val="bg1"/>
                </a:solidFill>
              </a:rPr>
              <a:t>53</a:t>
            </a:r>
            <a:endParaRPr lang="en-US" dirty="0">
              <a:solidFill>
                <a:schemeClr val="bg1"/>
              </a:solidFill>
            </a:endParaRPr>
          </a:p>
        </p:txBody>
      </p:sp>
      <p:sp>
        <p:nvSpPr>
          <p:cNvPr id="12" name="TextBox 11"/>
          <p:cNvSpPr txBox="1"/>
          <p:nvPr/>
        </p:nvSpPr>
        <p:spPr>
          <a:xfrm>
            <a:off x="2241197" y="2170570"/>
            <a:ext cx="838691" cy="369332"/>
          </a:xfrm>
          <a:prstGeom prst="rect">
            <a:avLst/>
          </a:prstGeom>
          <a:noFill/>
        </p:spPr>
        <p:txBody>
          <a:bodyPr wrap="none" rtlCol="0">
            <a:spAutoFit/>
          </a:bodyPr>
          <a:lstStyle/>
          <a:p>
            <a:r>
              <a:rPr lang="en-US" dirty="0" smtClean="0">
                <a:solidFill>
                  <a:srgbClr val="060502"/>
                </a:solidFill>
              </a:rPr>
              <a:t>23.2%</a:t>
            </a:r>
            <a:endParaRPr lang="en-US" dirty="0">
              <a:solidFill>
                <a:srgbClr val="060502"/>
              </a:solidFill>
            </a:endParaRPr>
          </a:p>
        </p:txBody>
      </p:sp>
      <p:sp>
        <p:nvSpPr>
          <p:cNvPr id="13" name="TextBox 12"/>
          <p:cNvSpPr txBox="1"/>
          <p:nvPr/>
        </p:nvSpPr>
        <p:spPr>
          <a:xfrm>
            <a:off x="4476955" y="2612697"/>
            <a:ext cx="838691" cy="369332"/>
          </a:xfrm>
          <a:prstGeom prst="rect">
            <a:avLst/>
          </a:prstGeom>
          <a:noFill/>
        </p:spPr>
        <p:txBody>
          <a:bodyPr wrap="none" rtlCol="0">
            <a:spAutoFit/>
          </a:bodyPr>
          <a:lstStyle/>
          <a:p>
            <a:r>
              <a:rPr lang="en-US" dirty="0" smtClean="0">
                <a:solidFill>
                  <a:srgbClr val="060502"/>
                </a:solidFill>
              </a:rPr>
              <a:t>25.0%</a:t>
            </a:r>
            <a:endParaRPr lang="en-US" dirty="0">
              <a:solidFill>
                <a:srgbClr val="060502"/>
              </a:solidFill>
            </a:endParaRPr>
          </a:p>
        </p:txBody>
      </p:sp>
      <p:sp>
        <p:nvSpPr>
          <p:cNvPr id="14" name="TextBox 13"/>
          <p:cNvSpPr txBox="1"/>
          <p:nvPr/>
        </p:nvSpPr>
        <p:spPr>
          <a:xfrm>
            <a:off x="6681562" y="4991142"/>
            <a:ext cx="821572" cy="369332"/>
          </a:xfrm>
          <a:prstGeom prst="rect">
            <a:avLst/>
          </a:prstGeom>
          <a:noFill/>
        </p:spPr>
        <p:txBody>
          <a:bodyPr wrap="none" rtlCol="0">
            <a:spAutoFit/>
          </a:bodyPr>
          <a:lstStyle/>
          <a:p>
            <a:r>
              <a:rPr lang="en-US" dirty="0" smtClean="0">
                <a:solidFill>
                  <a:srgbClr val="060502"/>
                </a:solidFill>
              </a:rPr>
              <a:t>11.1%</a:t>
            </a:r>
            <a:endParaRPr lang="en-US" dirty="0">
              <a:solidFill>
                <a:srgbClr val="060502"/>
              </a:solidFill>
            </a:endParaRPr>
          </a:p>
        </p:txBody>
      </p:sp>
      <p:sp>
        <p:nvSpPr>
          <p:cNvPr id="15" name="TextBox 14"/>
          <p:cNvSpPr txBox="1"/>
          <p:nvPr/>
        </p:nvSpPr>
        <p:spPr>
          <a:xfrm>
            <a:off x="6312783" y="2101231"/>
            <a:ext cx="1689335" cy="1200329"/>
          </a:xfrm>
          <a:prstGeom prst="rect">
            <a:avLst/>
          </a:prstGeom>
          <a:solidFill>
            <a:schemeClr val="bg1"/>
          </a:solidFill>
          <a:ln>
            <a:solidFill>
              <a:schemeClr val="accent1"/>
            </a:solidFill>
          </a:ln>
        </p:spPr>
        <p:txBody>
          <a:bodyPr wrap="square" rtlCol="0">
            <a:spAutoFit/>
          </a:bodyPr>
          <a:lstStyle/>
          <a:p>
            <a:r>
              <a:rPr lang="en-US" dirty="0" smtClean="0">
                <a:solidFill>
                  <a:srgbClr val="060502"/>
                </a:solidFill>
              </a:rPr>
              <a:t>% Associate Women in AY2009-10</a:t>
            </a:r>
          </a:p>
          <a:p>
            <a:r>
              <a:rPr lang="en-US" dirty="0" smtClean="0">
                <a:solidFill>
                  <a:srgbClr val="060502"/>
                </a:solidFill>
              </a:rPr>
              <a:t>= 31.4% (261)</a:t>
            </a:r>
            <a:endParaRPr lang="en-US" dirty="0">
              <a:solidFill>
                <a:srgbClr val="060502"/>
              </a:solidFill>
            </a:endParaRPr>
          </a:p>
        </p:txBody>
      </p:sp>
      <p:sp>
        <p:nvSpPr>
          <p:cNvPr id="16" name="TextBox 15"/>
          <p:cNvSpPr txBox="1"/>
          <p:nvPr/>
        </p:nvSpPr>
        <p:spPr>
          <a:xfrm>
            <a:off x="4630694" y="5206174"/>
            <a:ext cx="441146" cy="369332"/>
          </a:xfrm>
          <a:prstGeom prst="rect">
            <a:avLst/>
          </a:prstGeom>
          <a:noFill/>
        </p:spPr>
        <p:txBody>
          <a:bodyPr wrap="none" rtlCol="0">
            <a:spAutoFit/>
          </a:bodyPr>
          <a:lstStyle/>
          <a:p>
            <a:r>
              <a:rPr lang="en-US" dirty="0" smtClean="0">
                <a:solidFill>
                  <a:schemeClr val="bg1"/>
                </a:solidFill>
              </a:rPr>
              <a:t>15</a:t>
            </a:r>
            <a:endParaRPr lang="en-US" dirty="0">
              <a:solidFill>
                <a:schemeClr val="bg1"/>
              </a:solidFill>
            </a:endParaRPr>
          </a:p>
        </p:txBody>
      </p:sp>
      <p:sp>
        <p:nvSpPr>
          <p:cNvPr id="17" name="TextBox 16"/>
          <p:cNvSpPr txBox="1"/>
          <p:nvPr/>
        </p:nvSpPr>
        <p:spPr>
          <a:xfrm>
            <a:off x="4643757" y="3847637"/>
            <a:ext cx="441146" cy="369332"/>
          </a:xfrm>
          <a:prstGeom prst="rect">
            <a:avLst/>
          </a:prstGeom>
          <a:noFill/>
        </p:spPr>
        <p:txBody>
          <a:bodyPr wrap="none" rtlCol="0">
            <a:spAutoFit/>
          </a:bodyPr>
          <a:lstStyle/>
          <a:p>
            <a:r>
              <a:rPr lang="en-US" dirty="0" smtClean="0">
                <a:solidFill>
                  <a:schemeClr val="bg1"/>
                </a:solidFill>
              </a:rPr>
              <a:t>45</a:t>
            </a:r>
            <a:endParaRPr lang="en-US" dirty="0">
              <a:solidFill>
                <a:schemeClr val="bg1"/>
              </a:solidFill>
            </a:endParaRPr>
          </a:p>
        </p:txBody>
      </p:sp>
      <p:sp>
        <p:nvSpPr>
          <p:cNvPr id="18" name="Straight Arrow Connector 17"/>
          <p:cNvSpPr/>
          <p:nvPr/>
        </p:nvSpPr>
        <p:spPr>
          <a:xfrm flipH="1">
            <a:off x="7589431" y="5493558"/>
            <a:ext cx="222069" cy="222067"/>
          </a:xfrm>
          <a:prstGeom prst="straightConnector1">
            <a:avLst/>
          </a:prstGeom>
          <a:ln>
            <a:solidFill>
              <a:srgbClr val="030809"/>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9" name="TextBox 18"/>
          <p:cNvSpPr txBox="1"/>
          <p:nvPr/>
        </p:nvSpPr>
        <p:spPr>
          <a:xfrm>
            <a:off x="7765780" y="5284552"/>
            <a:ext cx="312906" cy="369332"/>
          </a:xfrm>
          <a:prstGeom prst="rect">
            <a:avLst/>
          </a:prstGeom>
          <a:noFill/>
        </p:spPr>
        <p:txBody>
          <a:bodyPr wrap="none" rtlCol="0">
            <a:spAutoFit/>
          </a:bodyPr>
          <a:lstStyle/>
          <a:p>
            <a:r>
              <a:rPr lang="en-US" dirty="0" smtClean="0">
                <a:solidFill>
                  <a:srgbClr val="060502"/>
                </a:solidFill>
              </a:rPr>
              <a:t>1</a:t>
            </a:r>
            <a:endParaRPr lang="en-US" dirty="0">
              <a:solidFill>
                <a:srgbClr val="060502"/>
              </a:solidFill>
            </a:endParaRPr>
          </a:p>
        </p:txBody>
      </p:sp>
      <p:sp>
        <p:nvSpPr>
          <p:cNvPr id="20" name="TextBox 19"/>
          <p:cNvSpPr txBox="1"/>
          <p:nvPr/>
        </p:nvSpPr>
        <p:spPr>
          <a:xfrm>
            <a:off x="6955883" y="5375992"/>
            <a:ext cx="312906" cy="369332"/>
          </a:xfrm>
          <a:prstGeom prst="rect">
            <a:avLst/>
          </a:prstGeom>
          <a:noFill/>
        </p:spPr>
        <p:txBody>
          <a:bodyPr wrap="none" rtlCol="0">
            <a:spAutoFit/>
          </a:bodyPr>
          <a:lstStyle/>
          <a:p>
            <a:r>
              <a:rPr lang="en-US" dirty="0" smtClean="0">
                <a:solidFill>
                  <a:schemeClr val="bg1"/>
                </a:solidFill>
              </a:rPr>
              <a:t>8</a:t>
            </a:r>
            <a:endParaRPr lang="en-US" dirty="0">
              <a:solidFill>
                <a:schemeClr val="bg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633046"/>
            <a:ext cx="8229600" cy="886265"/>
          </a:xfrm>
        </p:spPr>
        <p:txBody>
          <a:bodyPr/>
          <a:lstStyle/>
          <a:p>
            <a:pPr algn="ctr"/>
            <a:r>
              <a:rPr lang="en-US" sz="2800" dirty="0" smtClean="0"/>
              <a:t>Promotion Outcomes by Gender: PI to PII AY2007-08 </a:t>
            </a:r>
            <a:r>
              <a:rPr lang="en-US" sz="2800" dirty="0" smtClean="0">
                <a:cs typeface="Arial"/>
              </a:rPr>
              <a:t>to AY2009-10</a:t>
            </a:r>
            <a:endParaRPr lang="en-US" sz="2800" dirty="0"/>
          </a:p>
        </p:txBody>
      </p:sp>
      <p:sp>
        <p:nvSpPr>
          <p:cNvPr id="4" name="TextBox 3"/>
          <p:cNvSpPr txBox="1"/>
          <p:nvPr/>
        </p:nvSpPr>
        <p:spPr>
          <a:xfrm>
            <a:off x="6081542" y="3256772"/>
            <a:ext cx="1898918" cy="369332"/>
          </a:xfrm>
          <a:prstGeom prst="rect">
            <a:avLst/>
          </a:prstGeom>
          <a:noFill/>
        </p:spPr>
        <p:txBody>
          <a:bodyPr wrap="none" rtlCol="0">
            <a:spAutoFit/>
          </a:bodyPr>
          <a:lstStyle/>
          <a:p>
            <a:r>
              <a:rPr lang="en-US" dirty="0" smtClean="0">
                <a:solidFill>
                  <a:schemeClr val="accent1"/>
                </a:solidFill>
                <a:sym typeface="Wingdings"/>
              </a:rPr>
              <a:t></a:t>
            </a:r>
            <a:r>
              <a:rPr lang="en-US" dirty="0" smtClean="0">
                <a:solidFill>
                  <a:srgbClr val="000000"/>
                </a:solidFill>
              </a:rPr>
              <a:t>Women</a:t>
            </a:r>
            <a:r>
              <a:rPr lang="en-US" dirty="0" smtClean="0"/>
              <a:t>  </a:t>
            </a:r>
            <a:r>
              <a:rPr lang="en-US" dirty="0" smtClean="0">
                <a:solidFill>
                  <a:schemeClr val="accent2"/>
                </a:solidFill>
                <a:sym typeface="Wingdings"/>
              </a:rPr>
              <a:t></a:t>
            </a:r>
            <a:r>
              <a:rPr lang="en-US" dirty="0" smtClean="0"/>
              <a:t>Men</a:t>
            </a:r>
            <a:endParaRPr lang="en-US" dirty="0"/>
          </a:p>
        </p:txBody>
      </p:sp>
      <p:sp>
        <p:nvSpPr>
          <p:cNvPr id="5" name="TextBox 4"/>
          <p:cNvSpPr txBox="1"/>
          <p:nvPr/>
        </p:nvSpPr>
        <p:spPr>
          <a:xfrm>
            <a:off x="154748" y="6319852"/>
            <a:ext cx="3211135" cy="369332"/>
          </a:xfrm>
          <a:prstGeom prst="rect">
            <a:avLst/>
          </a:prstGeom>
          <a:noFill/>
        </p:spPr>
        <p:txBody>
          <a:bodyPr wrap="none" rtlCol="0">
            <a:spAutoFit/>
          </a:bodyPr>
          <a:lstStyle/>
          <a:p>
            <a:r>
              <a:rPr lang="en-US" dirty="0" smtClean="0">
                <a:solidFill>
                  <a:srgbClr val="000000"/>
                </a:solidFill>
              </a:rPr>
              <a:t>Full-time tenured SEM faculty</a:t>
            </a:r>
            <a:endParaRPr lang="en-US" dirty="0">
              <a:solidFill>
                <a:srgbClr val="000000"/>
              </a:solidFill>
            </a:endParaRPr>
          </a:p>
        </p:txBody>
      </p:sp>
      <p:graphicFrame>
        <p:nvGraphicFramePr>
          <p:cNvPr id="6" name="Chart 5"/>
          <p:cNvGraphicFramePr>
            <a:graphicFrameLocks/>
          </p:cNvGraphicFramePr>
          <p:nvPr/>
        </p:nvGraphicFramePr>
        <p:xfrm>
          <a:off x="854453" y="1681351"/>
          <a:ext cx="7380515" cy="457199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140893" y="2065197"/>
            <a:ext cx="1783464" cy="923330"/>
          </a:xfrm>
          <a:prstGeom prst="rect">
            <a:avLst/>
          </a:prstGeom>
          <a:solidFill>
            <a:schemeClr val="bg1"/>
          </a:solidFill>
          <a:ln>
            <a:solidFill>
              <a:schemeClr val="accent1"/>
            </a:solidFill>
          </a:ln>
        </p:spPr>
        <p:txBody>
          <a:bodyPr wrap="square" rtlCol="0">
            <a:spAutoFit/>
          </a:bodyPr>
          <a:lstStyle/>
          <a:p>
            <a:r>
              <a:rPr lang="en-US" dirty="0" smtClean="0">
                <a:solidFill>
                  <a:srgbClr val="060502"/>
                </a:solidFill>
              </a:rPr>
              <a:t>% PI Women in AY2009-10</a:t>
            </a:r>
          </a:p>
          <a:p>
            <a:r>
              <a:rPr lang="en-US" dirty="0" smtClean="0">
                <a:solidFill>
                  <a:srgbClr val="060502"/>
                </a:solidFill>
              </a:rPr>
              <a:t>= 17.6% (369)</a:t>
            </a:r>
            <a:endParaRPr lang="en-US" dirty="0">
              <a:solidFill>
                <a:srgbClr val="060502"/>
              </a:solidFill>
            </a:endParaRPr>
          </a:p>
        </p:txBody>
      </p:sp>
      <p:sp>
        <p:nvSpPr>
          <p:cNvPr id="8" name="TextBox 7"/>
          <p:cNvSpPr txBox="1"/>
          <p:nvPr/>
        </p:nvSpPr>
        <p:spPr>
          <a:xfrm>
            <a:off x="2513437" y="5273637"/>
            <a:ext cx="312906" cy="369332"/>
          </a:xfrm>
          <a:prstGeom prst="rect">
            <a:avLst/>
          </a:prstGeom>
          <a:noFill/>
        </p:spPr>
        <p:txBody>
          <a:bodyPr wrap="none" rtlCol="0">
            <a:spAutoFit/>
          </a:bodyPr>
          <a:lstStyle/>
          <a:p>
            <a:r>
              <a:rPr lang="en-US" dirty="0" smtClean="0">
                <a:solidFill>
                  <a:schemeClr val="bg1"/>
                </a:solidFill>
              </a:rPr>
              <a:t>4</a:t>
            </a:r>
            <a:endParaRPr lang="en-US" dirty="0">
              <a:solidFill>
                <a:schemeClr val="bg1"/>
              </a:solidFill>
            </a:endParaRPr>
          </a:p>
        </p:txBody>
      </p:sp>
      <p:sp>
        <p:nvSpPr>
          <p:cNvPr id="9" name="TextBox 8"/>
          <p:cNvSpPr txBox="1"/>
          <p:nvPr/>
        </p:nvSpPr>
        <p:spPr>
          <a:xfrm>
            <a:off x="2448123" y="3666905"/>
            <a:ext cx="441146" cy="369332"/>
          </a:xfrm>
          <a:prstGeom prst="rect">
            <a:avLst/>
          </a:prstGeom>
          <a:noFill/>
        </p:spPr>
        <p:txBody>
          <a:bodyPr wrap="none" rtlCol="0">
            <a:spAutoFit/>
          </a:bodyPr>
          <a:lstStyle/>
          <a:p>
            <a:r>
              <a:rPr lang="en-US" dirty="0" smtClean="0">
                <a:solidFill>
                  <a:schemeClr val="bg1"/>
                </a:solidFill>
              </a:rPr>
              <a:t>20</a:t>
            </a:r>
            <a:endParaRPr lang="en-US" dirty="0">
              <a:solidFill>
                <a:schemeClr val="bg1"/>
              </a:solidFill>
            </a:endParaRPr>
          </a:p>
        </p:txBody>
      </p:sp>
      <p:sp>
        <p:nvSpPr>
          <p:cNvPr id="10" name="TextBox 9"/>
          <p:cNvSpPr txBox="1"/>
          <p:nvPr/>
        </p:nvSpPr>
        <p:spPr>
          <a:xfrm>
            <a:off x="4707997" y="5299762"/>
            <a:ext cx="312906" cy="369332"/>
          </a:xfrm>
          <a:prstGeom prst="rect">
            <a:avLst/>
          </a:prstGeom>
          <a:noFill/>
        </p:spPr>
        <p:txBody>
          <a:bodyPr wrap="none" rtlCol="0">
            <a:spAutoFit/>
          </a:bodyPr>
          <a:lstStyle/>
          <a:p>
            <a:r>
              <a:rPr lang="en-US" dirty="0" smtClean="0">
                <a:solidFill>
                  <a:schemeClr val="bg1"/>
                </a:solidFill>
              </a:rPr>
              <a:t>4</a:t>
            </a:r>
            <a:endParaRPr lang="en-US" dirty="0">
              <a:solidFill>
                <a:schemeClr val="bg1"/>
              </a:solidFill>
            </a:endParaRPr>
          </a:p>
        </p:txBody>
      </p:sp>
      <p:sp>
        <p:nvSpPr>
          <p:cNvPr id="11" name="TextBox 10"/>
          <p:cNvSpPr txBox="1"/>
          <p:nvPr/>
        </p:nvSpPr>
        <p:spPr>
          <a:xfrm>
            <a:off x="4616557" y="4032664"/>
            <a:ext cx="441146" cy="369332"/>
          </a:xfrm>
          <a:prstGeom prst="rect">
            <a:avLst/>
          </a:prstGeom>
          <a:noFill/>
        </p:spPr>
        <p:txBody>
          <a:bodyPr wrap="none" rtlCol="0">
            <a:spAutoFit/>
          </a:bodyPr>
          <a:lstStyle/>
          <a:p>
            <a:r>
              <a:rPr lang="en-US" dirty="0" smtClean="0">
                <a:solidFill>
                  <a:schemeClr val="bg1"/>
                </a:solidFill>
              </a:rPr>
              <a:t>15</a:t>
            </a:r>
            <a:endParaRPr lang="en-US" dirty="0">
              <a:solidFill>
                <a:schemeClr val="bg1"/>
              </a:solidFill>
            </a:endParaRPr>
          </a:p>
        </p:txBody>
      </p:sp>
      <p:sp>
        <p:nvSpPr>
          <p:cNvPr id="12" name="TextBox 11"/>
          <p:cNvSpPr txBox="1"/>
          <p:nvPr/>
        </p:nvSpPr>
        <p:spPr>
          <a:xfrm>
            <a:off x="6876432" y="5247510"/>
            <a:ext cx="312906" cy="369332"/>
          </a:xfrm>
          <a:prstGeom prst="rect">
            <a:avLst/>
          </a:prstGeom>
          <a:noFill/>
        </p:spPr>
        <p:txBody>
          <a:bodyPr wrap="none" rtlCol="0">
            <a:spAutoFit/>
          </a:bodyPr>
          <a:lstStyle/>
          <a:p>
            <a:r>
              <a:rPr lang="en-US" dirty="0" smtClean="0">
                <a:solidFill>
                  <a:schemeClr val="bg1"/>
                </a:solidFill>
              </a:rPr>
              <a:t>5</a:t>
            </a:r>
            <a:endParaRPr lang="en-US" dirty="0">
              <a:solidFill>
                <a:schemeClr val="bg1"/>
              </a:solidFill>
            </a:endParaRPr>
          </a:p>
        </p:txBody>
      </p:sp>
      <p:sp>
        <p:nvSpPr>
          <p:cNvPr id="13" name="TextBox 12"/>
          <p:cNvSpPr txBox="1"/>
          <p:nvPr/>
        </p:nvSpPr>
        <p:spPr>
          <a:xfrm>
            <a:off x="6721344" y="6362618"/>
            <a:ext cx="2050818" cy="307777"/>
          </a:xfrm>
          <a:prstGeom prst="rect">
            <a:avLst/>
          </a:prstGeom>
          <a:noFill/>
        </p:spPr>
        <p:txBody>
          <a:bodyPr wrap="none" rtlCol="0">
            <a:spAutoFit/>
          </a:bodyPr>
          <a:lstStyle/>
          <a:p>
            <a:r>
              <a:rPr lang="en-US" sz="1400" dirty="0" smtClean="0">
                <a:solidFill>
                  <a:srgbClr val="060502"/>
                </a:solidFill>
              </a:rPr>
              <a:t>Toolkit Indicator Table 4</a:t>
            </a:r>
            <a:endParaRPr lang="en-US" sz="1400" dirty="0">
              <a:solidFill>
                <a:srgbClr val="060502"/>
              </a:solidFill>
            </a:endParaRPr>
          </a:p>
        </p:txBody>
      </p:sp>
      <p:sp>
        <p:nvSpPr>
          <p:cNvPr id="14" name="TextBox 13"/>
          <p:cNvSpPr txBox="1"/>
          <p:nvPr/>
        </p:nvSpPr>
        <p:spPr>
          <a:xfrm>
            <a:off x="2253185" y="2206881"/>
            <a:ext cx="838691" cy="369332"/>
          </a:xfrm>
          <a:prstGeom prst="rect">
            <a:avLst/>
          </a:prstGeom>
          <a:noFill/>
        </p:spPr>
        <p:txBody>
          <a:bodyPr wrap="none" rtlCol="0">
            <a:spAutoFit/>
          </a:bodyPr>
          <a:lstStyle/>
          <a:p>
            <a:r>
              <a:rPr lang="en-US" dirty="0" smtClean="0">
                <a:solidFill>
                  <a:srgbClr val="060502"/>
                </a:solidFill>
              </a:rPr>
              <a:t>16.7%</a:t>
            </a:r>
            <a:endParaRPr lang="en-US" dirty="0">
              <a:solidFill>
                <a:srgbClr val="060502"/>
              </a:solidFill>
            </a:endParaRPr>
          </a:p>
        </p:txBody>
      </p:sp>
      <p:sp>
        <p:nvSpPr>
          <p:cNvPr id="15" name="TextBox 14"/>
          <p:cNvSpPr txBox="1"/>
          <p:nvPr/>
        </p:nvSpPr>
        <p:spPr>
          <a:xfrm>
            <a:off x="4459804" y="2830882"/>
            <a:ext cx="838691" cy="369332"/>
          </a:xfrm>
          <a:prstGeom prst="rect">
            <a:avLst/>
          </a:prstGeom>
          <a:noFill/>
        </p:spPr>
        <p:txBody>
          <a:bodyPr wrap="none" rtlCol="0">
            <a:spAutoFit/>
          </a:bodyPr>
          <a:lstStyle/>
          <a:p>
            <a:r>
              <a:rPr lang="en-US" dirty="0" smtClean="0">
                <a:solidFill>
                  <a:srgbClr val="060502"/>
                </a:solidFill>
              </a:rPr>
              <a:t>21.1%</a:t>
            </a:r>
            <a:endParaRPr lang="en-US" dirty="0">
              <a:solidFill>
                <a:srgbClr val="060502"/>
              </a:solidFill>
            </a:endParaRPr>
          </a:p>
        </p:txBody>
      </p:sp>
      <p:sp>
        <p:nvSpPr>
          <p:cNvPr id="16" name="TextBox 15"/>
          <p:cNvSpPr txBox="1"/>
          <p:nvPr/>
        </p:nvSpPr>
        <p:spPr>
          <a:xfrm>
            <a:off x="6680489" y="4751122"/>
            <a:ext cx="710451" cy="369332"/>
          </a:xfrm>
          <a:prstGeom prst="rect">
            <a:avLst/>
          </a:prstGeom>
          <a:noFill/>
        </p:spPr>
        <p:txBody>
          <a:bodyPr wrap="none" rtlCol="0">
            <a:spAutoFit/>
          </a:bodyPr>
          <a:lstStyle/>
          <a:p>
            <a:r>
              <a:rPr lang="en-US" dirty="0" smtClean="0">
                <a:solidFill>
                  <a:srgbClr val="060502"/>
                </a:solidFill>
              </a:rPr>
              <a:t>0.0%</a:t>
            </a:r>
            <a:endParaRPr lang="en-US" dirty="0">
              <a:solidFill>
                <a:srgbClr val="060502"/>
              </a:solidFill>
            </a:endParaRPr>
          </a:p>
        </p:txBody>
      </p:sp>
      <p:sp>
        <p:nvSpPr>
          <p:cNvPr id="17" name="Straight Arrow Connector 16"/>
          <p:cNvSpPr/>
          <p:nvPr/>
        </p:nvSpPr>
        <p:spPr>
          <a:xfrm flipH="1">
            <a:off x="7490955" y="5493558"/>
            <a:ext cx="222069" cy="222067"/>
          </a:xfrm>
          <a:prstGeom prst="straightConnector1">
            <a:avLst/>
          </a:prstGeom>
          <a:ln>
            <a:solidFill>
              <a:srgbClr val="030809"/>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8" name="TextBox 17"/>
          <p:cNvSpPr txBox="1"/>
          <p:nvPr/>
        </p:nvSpPr>
        <p:spPr>
          <a:xfrm>
            <a:off x="7667304" y="5284552"/>
            <a:ext cx="312906" cy="369332"/>
          </a:xfrm>
          <a:prstGeom prst="rect">
            <a:avLst/>
          </a:prstGeom>
          <a:noFill/>
        </p:spPr>
        <p:txBody>
          <a:bodyPr wrap="none" rtlCol="0">
            <a:spAutoFit/>
          </a:bodyPr>
          <a:lstStyle/>
          <a:p>
            <a:r>
              <a:rPr lang="en-US" dirty="0" smtClean="0">
                <a:solidFill>
                  <a:srgbClr val="060502"/>
                </a:solidFill>
              </a:rPr>
              <a:t>0</a:t>
            </a:r>
            <a:endParaRPr lang="en-US" dirty="0">
              <a:solidFill>
                <a:srgbClr val="060502"/>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p:cNvSpPr>
          <p:nvPr/>
        </p:nvSpPr>
        <p:spPr bwMode="auto">
          <a:xfrm>
            <a:off x="0" y="603925"/>
            <a:ext cx="9144000" cy="74657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pitchFamily="34" charset="-128"/>
                <a:cs typeface="+mj-cs"/>
              </a:rPr>
              <a:t>Retention: Keep them here. Help them thrive.</a:t>
            </a:r>
          </a:p>
        </p:txBody>
      </p:sp>
      <p:graphicFrame>
        <p:nvGraphicFramePr>
          <p:cNvPr id="13" name="Diagram 12"/>
          <p:cNvGraphicFramePr/>
          <p:nvPr/>
        </p:nvGraphicFramePr>
        <p:xfrm>
          <a:off x="1144267" y="2658794"/>
          <a:ext cx="7008223" cy="3854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p:cNvGraphicFramePr/>
          <p:nvPr/>
        </p:nvGraphicFramePr>
        <p:xfrm>
          <a:off x="1145777" y="1479244"/>
          <a:ext cx="7236821" cy="9683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nvGraphicFramePr>
        <p:xfrm>
          <a:off x="729751" y="687335"/>
          <a:ext cx="7640531" cy="3526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hart 6"/>
          <p:cNvGraphicFramePr>
            <a:graphicFrameLocks/>
          </p:cNvGraphicFramePr>
          <p:nvPr/>
        </p:nvGraphicFramePr>
        <p:xfrm>
          <a:off x="4249271" y="3384934"/>
          <a:ext cx="4894729" cy="338865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8" name="Chart 7"/>
          <p:cNvGraphicFramePr/>
          <p:nvPr/>
        </p:nvGraphicFramePr>
        <p:xfrm>
          <a:off x="0" y="3358039"/>
          <a:ext cx="5029200" cy="3684494"/>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p:cNvSpPr txBox="1"/>
          <p:nvPr/>
        </p:nvSpPr>
        <p:spPr>
          <a:xfrm>
            <a:off x="489417" y="3240104"/>
            <a:ext cx="4138854" cy="369332"/>
          </a:xfrm>
          <a:prstGeom prst="rect">
            <a:avLst/>
          </a:prstGeom>
          <a:noFill/>
        </p:spPr>
        <p:txBody>
          <a:bodyPr wrap="square" rtlCol="0">
            <a:spAutoFit/>
          </a:bodyPr>
          <a:lstStyle/>
          <a:p>
            <a:pPr algn="ctr"/>
            <a:r>
              <a:rPr lang="en-US" b="1" dirty="0" smtClean="0"/>
              <a:t>Mini-grants by discipline</a:t>
            </a:r>
            <a:endParaRPr lang="en-US" b="1" dirty="0"/>
          </a:p>
        </p:txBody>
      </p:sp>
      <p:sp>
        <p:nvSpPr>
          <p:cNvPr id="6" name="TextBox 5"/>
          <p:cNvSpPr txBox="1"/>
          <p:nvPr/>
        </p:nvSpPr>
        <p:spPr>
          <a:xfrm>
            <a:off x="4839286" y="3230272"/>
            <a:ext cx="3657600" cy="369332"/>
          </a:xfrm>
          <a:prstGeom prst="rect">
            <a:avLst/>
          </a:prstGeom>
          <a:noFill/>
        </p:spPr>
        <p:txBody>
          <a:bodyPr wrap="square" rtlCol="0">
            <a:spAutoFit/>
          </a:bodyPr>
          <a:lstStyle/>
          <a:p>
            <a:pPr algn="ctr"/>
            <a:r>
              <a:rPr lang="en-US" b="1" dirty="0" smtClean="0"/>
              <a:t>Mini-grants by type</a:t>
            </a:r>
            <a:endParaRPr lang="en-US"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p:cNvSpPr>
          <p:nvPr/>
        </p:nvSpPr>
        <p:spPr bwMode="auto">
          <a:xfrm>
            <a:off x="1213049" y="623947"/>
            <a:ext cx="6290411" cy="6713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pitchFamily="34" charset="-128"/>
                <a:cs typeface="+mj-cs"/>
              </a:rPr>
              <a:t>Women of Color Scholars Project</a:t>
            </a:r>
          </a:p>
        </p:txBody>
      </p:sp>
      <p:grpSp>
        <p:nvGrpSpPr>
          <p:cNvPr id="20" name="Group 19"/>
          <p:cNvGrpSpPr/>
          <p:nvPr/>
        </p:nvGrpSpPr>
        <p:grpSpPr>
          <a:xfrm>
            <a:off x="6413277" y="1823105"/>
            <a:ext cx="2505410" cy="1259311"/>
            <a:chOff x="5967663" y="3433005"/>
            <a:chExt cx="2505410" cy="1259311"/>
          </a:xfrm>
        </p:grpSpPr>
        <p:pic>
          <p:nvPicPr>
            <p:cNvPr id="14" name="Picture 4" descr="dinzey"/>
            <p:cNvPicPr>
              <a:picLocks noChangeAspect="1" noChangeArrowheads="1"/>
            </p:cNvPicPr>
            <p:nvPr/>
          </p:nvPicPr>
          <p:blipFill>
            <a:blip r:embed="rId3" cstate="print"/>
            <a:srcRect/>
            <a:stretch>
              <a:fillRect/>
            </a:stretch>
          </p:blipFill>
          <p:spPr bwMode="auto">
            <a:xfrm>
              <a:off x="7531770" y="3433005"/>
              <a:ext cx="941303" cy="1254682"/>
            </a:xfrm>
            <a:prstGeom prst="rect">
              <a:avLst/>
            </a:prstGeom>
            <a:noFill/>
            <a:ln w="9525">
              <a:noFill/>
              <a:miter lim="800000"/>
              <a:headEnd/>
              <a:tailEnd/>
            </a:ln>
          </p:spPr>
        </p:pic>
        <p:sp>
          <p:nvSpPr>
            <p:cNvPr id="17" name="Rectangle 7"/>
            <p:cNvSpPr>
              <a:spLocks noChangeArrowheads="1"/>
            </p:cNvSpPr>
            <p:nvPr/>
          </p:nvSpPr>
          <p:spPr bwMode="auto">
            <a:xfrm>
              <a:off x="5967663" y="3441032"/>
              <a:ext cx="1568116" cy="1251284"/>
            </a:xfrm>
            <a:prstGeom prst="rect">
              <a:avLst/>
            </a:prstGeom>
            <a:noFill/>
            <a:ln w="9525">
              <a:noFill/>
              <a:miter lim="800000"/>
              <a:headEnd/>
              <a:tailEnd/>
            </a:ln>
          </p:spPr>
          <p:txBody>
            <a:bodyPr wrap="none" anchor="b"/>
            <a:lstStyle/>
            <a:p>
              <a:pPr algn="r" eaLnBrk="0" hangingPunct="0"/>
              <a:r>
                <a:rPr lang="en-US" sz="1200" b="1" dirty="0">
                  <a:solidFill>
                    <a:srgbClr val="060502"/>
                  </a:solidFill>
                </a:rPr>
                <a:t>Zaire </a:t>
              </a:r>
              <a:r>
                <a:rPr lang="en-US" sz="1200" b="1" dirty="0" err="1" smtClean="0">
                  <a:solidFill>
                    <a:srgbClr val="060502"/>
                  </a:solidFill>
                </a:rPr>
                <a:t>Dinzey</a:t>
              </a:r>
              <a:r>
                <a:rPr lang="en-US" sz="1200" b="1" dirty="0" smtClean="0">
                  <a:solidFill>
                    <a:srgbClr val="060502"/>
                  </a:solidFill>
                </a:rPr>
                <a:t>-Flores</a:t>
              </a:r>
              <a:endParaRPr lang="en-US" sz="1200" b="1" dirty="0">
                <a:solidFill>
                  <a:srgbClr val="060502"/>
                </a:solidFill>
              </a:endParaRPr>
            </a:p>
            <a:p>
              <a:pPr algn="r" eaLnBrk="0" hangingPunct="0"/>
              <a:r>
                <a:rPr lang="en-US" sz="1200" dirty="0">
                  <a:solidFill>
                    <a:srgbClr val="060502"/>
                  </a:solidFill>
                </a:rPr>
                <a:t>Assistant </a:t>
              </a:r>
              <a:r>
                <a:rPr lang="en-US" sz="1200" dirty="0" smtClean="0">
                  <a:solidFill>
                    <a:srgbClr val="060502"/>
                  </a:solidFill>
                </a:rPr>
                <a:t>Professor</a:t>
              </a:r>
              <a:endParaRPr lang="en-US" sz="1200" dirty="0">
                <a:solidFill>
                  <a:srgbClr val="060502"/>
                </a:solidFill>
              </a:endParaRPr>
            </a:p>
            <a:p>
              <a:pPr algn="r" eaLnBrk="0" hangingPunct="0"/>
              <a:r>
                <a:rPr lang="en-US" sz="1200" dirty="0">
                  <a:solidFill>
                    <a:srgbClr val="060502"/>
                  </a:solidFill>
                </a:rPr>
                <a:t>Latino Studies and</a:t>
              </a:r>
            </a:p>
            <a:p>
              <a:pPr algn="r" eaLnBrk="0" hangingPunct="0"/>
              <a:r>
                <a:rPr lang="en-US" sz="1200" dirty="0">
                  <a:solidFill>
                    <a:srgbClr val="060502"/>
                  </a:solidFill>
                </a:rPr>
                <a:t>Sociology</a:t>
              </a:r>
            </a:p>
          </p:txBody>
        </p:sp>
      </p:grpSp>
      <p:grpSp>
        <p:nvGrpSpPr>
          <p:cNvPr id="21" name="Group 20"/>
          <p:cNvGrpSpPr/>
          <p:nvPr/>
        </p:nvGrpSpPr>
        <p:grpSpPr>
          <a:xfrm>
            <a:off x="6409266" y="3190694"/>
            <a:ext cx="2508149" cy="1443795"/>
            <a:chOff x="5963652" y="4800594"/>
            <a:chExt cx="2508149" cy="1443795"/>
          </a:xfrm>
        </p:grpSpPr>
        <p:pic>
          <p:nvPicPr>
            <p:cNvPr id="15" name="Picture 5" descr="Rodriguez"/>
            <p:cNvPicPr>
              <a:picLocks noChangeAspect="1" noChangeArrowheads="1"/>
            </p:cNvPicPr>
            <p:nvPr/>
          </p:nvPicPr>
          <p:blipFill>
            <a:blip r:embed="rId4" cstate="print"/>
            <a:srcRect/>
            <a:stretch>
              <a:fillRect/>
            </a:stretch>
          </p:blipFill>
          <p:spPr bwMode="auto">
            <a:xfrm>
              <a:off x="7527386" y="4800600"/>
              <a:ext cx="944415" cy="1443789"/>
            </a:xfrm>
            <a:prstGeom prst="rect">
              <a:avLst/>
            </a:prstGeom>
            <a:noFill/>
            <a:ln w="9525">
              <a:noFill/>
              <a:miter lim="800000"/>
              <a:headEnd/>
              <a:tailEnd/>
            </a:ln>
          </p:spPr>
        </p:pic>
        <p:sp>
          <p:nvSpPr>
            <p:cNvPr id="18" name="Rectangle 8"/>
            <p:cNvSpPr>
              <a:spLocks noChangeArrowheads="1"/>
            </p:cNvSpPr>
            <p:nvPr/>
          </p:nvSpPr>
          <p:spPr bwMode="auto">
            <a:xfrm>
              <a:off x="5963652" y="4800594"/>
              <a:ext cx="1563688" cy="1419732"/>
            </a:xfrm>
            <a:prstGeom prst="rect">
              <a:avLst/>
            </a:prstGeom>
            <a:noFill/>
            <a:ln w="9525">
              <a:noFill/>
              <a:miter lim="800000"/>
              <a:headEnd/>
              <a:tailEnd/>
            </a:ln>
          </p:spPr>
          <p:txBody>
            <a:bodyPr wrap="none" anchor="b"/>
            <a:lstStyle/>
            <a:p>
              <a:pPr algn="r" eaLnBrk="0" hangingPunct="0"/>
              <a:r>
                <a:rPr lang="en-US" sz="1200" b="1" dirty="0">
                  <a:solidFill>
                    <a:srgbClr val="060502"/>
                  </a:solidFill>
                </a:rPr>
                <a:t>Robyn </a:t>
              </a:r>
              <a:r>
                <a:rPr lang="en-US" sz="1200" b="1" dirty="0" smtClean="0">
                  <a:solidFill>
                    <a:srgbClr val="060502"/>
                  </a:solidFill>
                </a:rPr>
                <a:t>Rodriguez</a:t>
              </a:r>
              <a:endParaRPr lang="en-US" sz="1200" b="1" dirty="0">
                <a:solidFill>
                  <a:srgbClr val="060502"/>
                </a:solidFill>
              </a:endParaRPr>
            </a:p>
            <a:p>
              <a:pPr algn="r" eaLnBrk="0" hangingPunct="0"/>
              <a:r>
                <a:rPr lang="en-US" sz="1200" dirty="0">
                  <a:solidFill>
                    <a:srgbClr val="060502"/>
                  </a:solidFill>
                </a:rPr>
                <a:t>Assistant </a:t>
              </a:r>
              <a:r>
                <a:rPr lang="en-US" sz="1200" dirty="0" smtClean="0">
                  <a:solidFill>
                    <a:srgbClr val="060502"/>
                  </a:solidFill>
                </a:rPr>
                <a:t>Professor</a:t>
              </a:r>
              <a:endParaRPr lang="en-US" sz="1200" dirty="0">
                <a:solidFill>
                  <a:srgbClr val="060502"/>
                </a:solidFill>
              </a:endParaRPr>
            </a:p>
            <a:p>
              <a:pPr algn="r" eaLnBrk="0" hangingPunct="0"/>
              <a:r>
                <a:rPr lang="en-US" sz="1200" dirty="0">
                  <a:solidFill>
                    <a:srgbClr val="060502"/>
                  </a:solidFill>
                </a:rPr>
                <a:t>Sociology</a:t>
              </a:r>
            </a:p>
          </p:txBody>
        </p:sp>
      </p:grpSp>
      <p:sp>
        <p:nvSpPr>
          <p:cNvPr id="22" name="TextBox 21"/>
          <p:cNvSpPr txBox="1"/>
          <p:nvPr/>
        </p:nvSpPr>
        <p:spPr>
          <a:xfrm>
            <a:off x="393895" y="1575577"/>
            <a:ext cx="5866230" cy="3034164"/>
          </a:xfrm>
          <a:prstGeom prst="rect">
            <a:avLst/>
          </a:prstGeom>
          <a:solidFill>
            <a:schemeClr val="bg1"/>
          </a:solidFill>
          <a:ln w="28575">
            <a:solidFill>
              <a:schemeClr val="accent1"/>
            </a:solidFill>
          </a:ln>
        </p:spPr>
        <p:txBody>
          <a:bodyPr wrap="square" rtlCol="0">
            <a:spAutoFit/>
          </a:bodyPr>
          <a:lstStyle/>
          <a:p>
            <a:pPr lvl="0">
              <a:lnSpc>
                <a:spcPct val="90000"/>
              </a:lnSpc>
              <a:spcBef>
                <a:spcPts val="0"/>
              </a:spcBef>
              <a:spcAft>
                <a:spcPts val="672"/>
              </a:spcAft>
            </a:pPr>
            <a:endParaRPr lang="en-US" sz="2000" dirty="0" smtClean="0">
              <a:solidFill>
                <a:srgbClr val="060502"/>
              </a:solidFill>
            </a:endParaRPr>
          </a:p>
          <a:p>
            <a:pPr marL="173736" lvl="0" indent="-173736">
              <a:lnSpc>
                <a:spcPct val="90000"/>
              </a:lnSpc>
              <a:spcBef>
                <a:spcPts val="0"/>
              </a:spcBef>
              <a:spcAft>
                <a:spcPts val="672"/>
              </a:spcAft>
            </a:pPr>
            <a:r>
              <a:rPr lang="en-US" sz="2000" dirty="0" smtClean="0">
                <a:solidFill>
                  <a:srgbClr val="060502"/>
                </a:solidFill>
              </a:rPr>
              <a:t>   Address challenges facing junior women of color as emerging scholars scientists and teachers through: </a:t>
            </a:r>
          </a:p>
          <a:p>
            <a:pPr marL="630936" lvl="2" indent="-173736">
              <a:lnSpc>
                <a:spcPct val="90000"/>
              </a:lnSpc>
              <a:spcAft>
                <a:spcPts val="672"/>
              </a:spcAft>
              <a:buFont typeface="Arial" pitchFamily="34" charset="0"/>
              <a:buChar char="•"/>
            </a:pPr>
            <a:r>
              <a:rPr lang="en-US" sz="2000" dirty="0" smtClean="0">
                <a:solidFill>
                  <a:srgbClr val="060502"/>
                </a:solidFill>
              </a:rPr>
              <a:t>Workshops for skill-building</a:t>
            </a:r>
          </a:p>
          <a:p>
            <a:pPr marL="630936" lvl="2" indent="-173736">
              <a:lnSpc>
                <a:spcPct val="90000"/>
              </a:lnSpc>
              <a:spcAft>
                <a:spcPts val="672"/>
              </a:spcAft>
              <a:buFont typeface="Arial" pitchFamily="34" charset="0"/>
              <a:buChar char="•"/>
            </a:pPr>
            <a:r>
              <a:rPr lang="en-US" sz="2000" dirty="0" smtClean="0">
                <a:solidFill>
                  <a:srgbClr val="060502"/>
                </a:solidFill>
              </a:rPr>
              <a:t>Senior and peer mentoring</a:t>
            </a:r>
          </a:p>
          <a:p>
            <a:pPr marL="630936" lvl="2" indent="-173736">
              <a:lnSpc>
                <a:spcPct val="90000"/>
              </a:lnSpc>
              <a:spcAft>
                <a:spcPts val="672"/>
              </a:spcAft>
              <a:buFont typeface="Arial" pitchFamily="34" charset="0"/>
              <a:buChar char="•"/>
            </a:pPr>
            <a:r>
              <a:rPr lang="en-US" sz="2000" dirty="0" smtClean="0">
                <a:solidFill>
                  <a:srgbClr val="060502"/>
                </a:solidFill>
              </a:rPr>
              <a:t>Documenting experiences of women of color in academia and SEM disciplines</a:t>
            </a:r>
          </a:p>
          <a:p>
            <a:pPr marL="630936" lvl="2" indent="-173736">
              <a:lnSpc>
                <a:spcPct val="90000"/>
              </a:lnSpc>
              <a:spcAft>
                <a:spcPts val="672"/>
              </a:spcAft>
              <a:buFont typeface="Arial" pitchFamily="34" charset="0"/>
              <a:buChar char="•"/>
            </a:pPr>
            <a:r>
              <a:rPr lang="en-US" sz="2000" dirty="0" smtClean="0">
                <a:solidFill>
                  <a:srgbClr val="060502"/>
                </a:solidFill>
              </a:rPr>
              <a:t>Creating tight-knit community</a:t>
            </a:r>
            <a:endParaRPr lang="en-US" sz="2000" dirty="0"/>
          </a:p>
        </p:txBody>
      </p:sp>
      <p:sp>
        <p:nvSpPr>
          <p:cNvPr id="23" name="Rounded Rectangle 22"/>
          <p:cNvSpPr/>
          <p:nvPr/>
        </p:nvSpPr>
        <p:spPr>
          <a:xfrm>
            <a:off x="638844" y="1322360"/>
            <a:ext cx="3834686" cy="534571"/>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2400" dirty="0" smtClean="0"/>
              <a:t>Objectives</a:t>
            </a:r>
            <a:endParaRPr lang="en-US" sz="2400" dirty="0"/>
          </a:p>
        </p:txBody>
      </p:sp>
      <p:sp>
        <p:nvSpPr>
          <p:cNvPr id="24" name="TextBox 23"/>
          <p:cNvSpPr txBox="1"/>
          <p:nvPr/>
        </p:nvSpPr>
        <p:spPr>
          <a:xfrm>
            <a:off x="379827" y="4923699"/>
            <a:ext cx="5894364" cy="1656864"/>
          </a:xfrm>
          <a:prstGeom prst="rect">
            <a:avLst/>
          </a:prstGeom>
          <a:solidFill>
            <a:schemeClr val="bg1"/>
          </a:solidFill>
          <a:ln w="28575">
            <a:solidFill>
              <a:schemeClr val="accent1"/>
            </a:solidFill>
          </a:ln>
        </p:spPr>
        <p:txBody>
          <a:bodyPr wrap="square" rtlCol="0">
            <a:spAutoFit/>
          </a:bodyPr>
          <a:lstStyle/>
          <a:p>
            <a:pPr marL="173736" lvl="0" indent="-173736">
              <a:lnSpc>
                <a:spcPct val="90000"/>
              </a:lnSpc>
              <a:spcBef>
                <a:spcPts val="0"/>
              </a:spcBef>
              <a:spcAft>
                <a:spcPts val="672"/>
              </a:spcAft>
              <a:buFont typeface="Arial" pitchFamily="34" charset="0"/>
              <a:buChar char="•"/>
            </a:pPr>
            <a:endParaRPr lang="en-US" sz="2000" dirty="0" smtClean="0">
              <a:solidFill>
                <a:srgbClr val="060502"/>
              </a:solidFill>
            </a:endParaRPr>
          </a:p>
          <a:p>
            <a:pPr marL="630936" lvl="1" indent="-173736">
              <a:lnSpc>
                <a:spcPct val="90000"/>
              </a:lnSpc>
              <a:spcBef>
                <a:spcPts val="0"/>
              </a:spcBef>
              <a:spcAft>
                <a:spcPts val="672"/>
              </a:spcAft>
              <a:buFont typeface="Arial" pitchFamily="34" charset="0"/>
              <a:buChar char="•"/>
            </a:pPr>
            <a:r>
              <a:rPr lang="en-US" sz="2000" dirty="0" smtClean="0">
                <a:solidFill>
                  <a:srgbClr val="060502"/>
                </a:solidFill>
              </a:rPr>
              <a:t>~12 regular participants and 10 occasional participants</a:t>
            </a:r>
          </a:p>
          <a:p>
            <a:pPr marL="630936" lvl="1" indent="-173736">
              <a:lnSpc>
                <a:spcPct val="90000"/>
              </a:lnSpc>
              <a:spcBef>
                <a:spcPts val="0"/>
              </a:spcBef>
              <a:spcAft>
                <a:spcPts val="672"/>
              </a:spcAft>
              <a:buFont typeface="Arial" pitchFamily="34" charset="0"/>
              <a:buChar char="•"/>
            </a:pPr>
            <a:r>
              <a:rPr lang="en-US" sz="2000" dirty="0" smtClean="0">
                <a:solidFill>
                  <a:srgbClr val="060502"/>
                </a:solidFill>
              </a:rPr>
              <a:t>10 workshops, symposia and networking events to date</a:t>
            </a:r>
          </a:p>
        </p:txBody>
      </p:sp>
      <p:sp>
        <p:nvSpPr>
          <p:cNvPr id="25" name="Rounded Rectangle 24"/>
          <p:cNvSpPr/>
          <p:nvPr/>
        </p:nvSpPr>
        <p:spPr>
          <a:xfrm>
            <a:off x="639597" y="4670542"/>
            <a:ext cx="3833927" cy="534573"/>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2400" dirty="0" smtClean="0"/>
              <a:t>Participants &amp; Programs</a:t>
            </a:r>
            <a:endParaRPr lang="en-US" sz="2400" dirty="0"/>
          </a:p>
        </p:txBody>
      </p:sp>
      <p:grpSp>
        <p:nvGrpSpPr>
          <p:cNvPr id="27" name="Group 26"/>
          <p:cNvGrpSpPr/>
          <p:nvPr/>
        </p:nvGrpSpPr>
        <p:grpSpPr>
          <a:xfrm>
            <a:off x="6258221" y="4529888"/>
            <a:ext cx="2691578" cy="1515979"/>
            <a:chOff x="6216017" y="4290732"/>
            <a:chExt cx="2691578" cy="1515979"/>
          </a:xfrm>
        </p:grpSpPr>
        <p:sp>
          <p:nvSpPr>
            <p:cNvPr id="19" name="Rectangle 9"/>
            <p:cNvSpPr>
              <a:spLocks noChangeArrowheads="1"/>
            </p:cNvSpPr>
            <p:nvPr/>
          </p:nvSpPr>
          <p:spPr bwMode="auto">
            <a:xfrm>
              <a:off x="6216017" y="4290732"/>
              <a:ext cx="1718139" cy="1515979"/>
            </a:xfrm>
            <a:prstGeom prst="rect">
              <a:avLst/>
            </a:prstGeom>
            <a:noFill/>
            <a:ln w="9525">
              <a:noFill/>
              <a:miter lim="800000"/>
              <a:headEnd/>
              <a:tailEnd/>
            </a:ln>
          </p:spPr>
          <p:txBody>
            <a:bodyPr wrap="square" anchor="b">
              <a:noAutofit/>
            </a:bodyPr>
            <a:lstStyle/>
            <a:p>
              <a:pPr algn="r" eaLnBrk="0" hangingPunct="0"/>
              <a:r>
                <a:rPr lang="en-US" sz="1200" b="1" dirty="0">
                  <a:solidFill>
                    <a:srgbClr val="060502"/>
                  </a:solidFill>
                </a:rPr>
                <a:t>Niki </a:t>
              </a:r>
              <a:r>
                <a:rPr lang="en-US" sz="1200" b="1" dirty="0" smtClean="0">
                  <a:solidFill>
                    <a:srgbClr val="060502"/>
                  </a:solidFill>
                </a:rPr>
                <a:t>Dickerson</a:t>
              </a:r>
            </a:p>
            <a:p>
              <a:pPr algn="r" eaLnBrk="0" hangingPunct="0"/>
              <a:r>
                <a:rPr lang="en-US" sz="1200" b="1" dirty="0" smtClean="0">
                  <a:solidFill>
                    <a:srgbClr val="060502"/>
                  </a:solidFill>
                </a:rPr>
                <a:t>von </a:t>
              </a:r>
              <a:r>
                <a:rPr lang="en-US" sz="1200" b="1" dirty="0" err="1" smtClean="0">
                  <a:solidFill>
                    <a:srgbClr val="060502"/>
                  </a:solidFill>
                </a:rPr>
                <a:t>Lockette</a:t>
              </a:r>
              <a:endParaRPr lang="en-US" sz="1200" b="1" dirty="0">
                <a:solidFill>
                  <a:srgbClr val="060502"/>
                </a:solidFill>
              </a:endParaRPr>
            </a:p>
            <a:p>
              <a:pPr algn="r" eaLnBrk="0" hangingPunct="0"/>
              <a:r>
                <a:rPr lang="en-US" sz="1200" dirty="0">
                  <a:solidFill>
                    <a:srgbClr val="060502"/>
                  </a:solidFill>
                </a:rPr>
                <a:t>Associate </a:t>
              </a:r>
              <a:r>
                <a:rPr lang="en-US" sz="1200" dirty="0" smtClean="0">
                  <a:solidFill>
                    <a:srgbClr val="060502"/>
                  </a:solidFill>
                </a:rPr>
                <a:t>Professor</a:t>
              </a:r>
              <a:endParaRPr lang="en-US" sz="1200" dirty="0">
                <a:solidFill>
                  <a:srgbClr val="060502"/>
                </a:solidFill>
              </a:endParaRPr>
            </a:p>
            <a:p>
              <a:pPr algn="r" eaLnBrk="0" hangingPunct="0"/>
              <a:r>
                <a:rPr lang="en-US" sz="1200" dirty="0">
                  <a:solidFill>
                    <a:srgbClr val="060502"/>
                  </a:solidFill>
                </a:rPr>
                <a:t>Labor Studies &amp; Employment </a:t>
              </a:r>
              <a:r>
                <a:rPr lang="en-US" sz="1200" dirty="0" smtClean="0">
                  <a:solidFill>
                    <a:srgbClr val="060502"/>
                  </a:solidFill>
                </a:rPr>
                <a:t> Relations</a:t>
              </a:r>
              <a:endParaRPr lang="en-US" sz="1200" dirty="0">
                <a:solidFill>
                  <a:srgbClr val="060502"/>
                </a:solidFill>
              </a:endParaRPr>
            </a:p>
          </p:txBody>
        </p:sp>
        <p:pic>
          <p:nvPicPr>
            <p:cNvPr id="26" name="Picture 25" descr="Niki Dickerson.png"/>
            <p:cNvPicPr>
              <a:picLocks noChangeAspect="1"/>
            </p:cNvPicPr>
            <p:nvPr/>
          </p:nvPicPr>
          <p:blipFill>
            <a:blip r:embed="rId5"/>
            <a:stretch>
              <a:fillRect/>
            </a:stretch>
          </p:blipFill>
          <p:spPr>
            <a:xfrm>
              <a:off x="7921727" y="4556771"/>
              <a:ext cx="985868" cy="1239119"/>
            </a:xfrm>
            <a:prstGeom prst="rect">
              <a:avLst/>
            </a:prstGeom>
          </p:spPr>
        </p:pic>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p:cNvSpPr>
          <p:nvPr/>
        </p:nvSpPr>
        <p:spPr bwMode="auto">
          <a:xfrm>
            <a:off x="0" y="626301"/>
            <a:ext cx="9143999" cy="6972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mj-lt"/>
                <a:ea typeface="ＭＳ Ｐゴシック" pitchFamily="34" charset="-128"/>
                <a:cs typeface="+mj-cs"/>
              </a:rPr>
              <a:t>Women of Color Scholars Project</a:t>
            </a:r>
          </a:p>
        </p:txBody>
      </p:sp>
      <p:sp>
        <p:nvSpPr>
          <p:cNvPr id="20" name="TextBox 19"/>
          <p:cNvSpPr txBox="1"/>
          <p:nvPr/>
        </p:nvSpPr>
        <p:spPr>
          <a:xfrm>
            <a:off x="1454551" y="1519103"/>
            <a:ext cx="6161273" cy="1938992"/>
          </a:xfrm>
          <a:prstGeom prst="rect">
            <a:avLst/>
          </a:prstGeom>
          <a:solidFill>
            <a:schemeClr val="bg1"/>
          </a:solidFill>
          <a:ln w="28575">
            <a:solidFill>
              <a:schemeClr val="accent1"/>
            </a:solidFill>
          </a:ln>
        </p:spPr>
        <p:txBody>
          <a:bodyPr wrap="square" rtlCol="0">
            <a:spAutoFit/>
          </a:bodyPr>
          <a:lstStyle/>
          <a:p>
            <a:pPr marL="630936" lvl="1" indent="-174625"/>
            <a:endParaRPr lang="en-US" sz="2400" dirty="0" smtClean="0">
              <a:solidFill>
                <a:srgbClr val="060502"/>
              </a:solidFill>
            </a:endParaRPr>
          </a:p>
          <a:p>
            <a:pPr marL="630936" lvl="1" indent="-174625">
              <a:buFont typeface="Arial" pitchFamily="34" charset="0"/>
              <a:buChar char="•"/>
            </a:pPr>
            <a:r>
              <a:rPr lang="en-US" sz="2400" dirty="0" smtClean="0">
                <a:solidFill>
                  <a:srgbClr val="060502"/>
                </a:solidFill>
              </a:rPr>
              <a:t>Web-based forum for exchange of ideas and consensus building</a:t>
            </a:r>
          </a:p>
          <a:p>
            <a:pPr marL="630936" lvl="1" indent="-174625">
              <a:buFont typeface="Arial" pitchFamily="34" charset="0"/>
              <a:buChar char="•"/>
            </a:pPr>
            <a:r>
              <a:rPr lang="en-US" sz="2400" dirty="0" smtClean="0">
                <a:solidFill>
                  <a:srgbClr val="060502"/>
                </a:solidFill>
              </a:rPr>
              <a:t>Focus group evaluation</a:t>
            </a:r>
          </a:p>
          <a:p>
            <a:pPr marL="630936" lvl="1" indent="-174625">
              <a:buFont typeface="Arial" pitchFamily="34" charset="0"/>
              <a:buChar char="•"/>
            </a:pPr>
            <a:r>
              <a:rPr lang="en-US" sz="2400" dirty="0" smtClean="0">
                <a:solidFill>
                  <a:srgbClr val="060502"/>
                </a:solidFill>
              </a:rPr>
              <a:t>Programmatic evaluation</a:t>
            </a:r>
          </a:p>
        </p:txBody>
      </p:sp>
      <p:sp>
        <p:nvSpPr>
          <p:cNvPr id="21" name="Rounded Rectangle 20"/>
          <p:cNvSpPr/>
          <p:nvPr/>
        </p:nvSpPr>
        <p:spPr>
          <a:xfrm>
            <a:off x="1683151" y="1243683"/>
            <a:ext cx="4478315" cy="576912"/>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Assessing Progress &amp; Impact</a:t>
            </a:r>
            <a:endParaRPr lang="en-US" sz="2400" dirty="0"/>
          </a:p>
        </p:txBody>
      </p:sp>
      <p:sp>
        <p:nvSpPr>
          <p:cNvPr id="24" name="TextBox 23"/>
          <p:cNvSpPr txBox="1"/>
          <p:nvPr/>
        </p:nvSpPr>
        <p:spPr>
          <a:xfrm>
            <a:off x="328391" y="3474720"/>
            <a:ext cx="8517698" cy="3416320"/>
          </a:xfrm>
          <a:prstGeom prst="rect">
            <a:avLst/>
          </a:prstGeom>
          <a:noFill/>
          <a:ln w="28575">
            <a:noFill/>
          </a:ln>
        </p:spPr>
        <p:txBody>
          <a:bodyPr wrap="square" rtlCol="0">
            <a:spAutoFit/>
          </a:bodyPr>
          <a:lstStyle/>
          <a:p>
            <a:pPr lvl="0"/>
            <a:r>
              <a:rPr lang="en-US" dirty="0" smtClean="0"/>
              <a:t>“The group has turned out to be nothing short of necessary, in my estimation, for the success of women of color faculty.” </a:t>
            </a:r>
            <a:r>
              <a:rPr lang="en-US" sz="1400" dirty="0" smtClean="0">
                <a:solidFill>
                  <a:srgbClr val="060502"/>
                </a:solidFill>
              </a:rPr>
              <a:t>~assistant professor at focus group</a:t>
            </a:r>
          </a:p>
          <a:p>
            <a:pPr lvl="0"/>
            <a:endParaRPr lang="en-US" dirty="0" smtClean="0">
              <a:solidFill>
                <a:srgbClr val="060502"/>
              </a:solidFill>
            </a:endParaRPr>
          </a:p>
          <a:p>
            <a:pPr lvl="0"/>
            <a:r>
              <a:rPr lang="en-US" dirty="0" smtClean="0"/>
              <a:t>“I mean Rutgers is huge...transitioning from doing your research to dealing with students and colleagues, it’s a really difficult experience....It’s not just me, [the </a:t>
            </a:r>
            <a:r>
              <a:rPr lang="en-US" dirty="0" err="1" smtClean="0"/>
              <a:t>WoC</a:t>
            </a:r>
            <a:r>
              <a:rPr lang="en-US" dirty="0" smtClean="0"/>
              <a:t> group] made the experience less isolating.” </a:t>
            </a:r>
            <a:r>
              <a:rPr lang="en-US" sz="1400" dirty="0" smtClean="0">
                <a:solidFill>
                  <a:srgbClr val="060502"/>
                </a:solidFill>
              </a:rPr>
              <a:t>~assistant professor at focus group</a:t>
            </a:r>
          </a:p>
          <a:p>
            <a:pPr lvl="0"/>
            <a:r>
              <a:rPr lang="en-US" dirty="0" smtClean="0">
                <a:solidFill>
                  <a:srgbClr val="060502"/>
                </a:solidFill>
              </a:rPr>
              <a:t>				</a:t>
            </a:r>
          </a:p>
          <a:p>
            <a:pPr lvl="0"/>
            <a:r>
              <a:rPr lang="en-US" dirty="0" smtClean="0">
                <a:solidFill>
                  <a:srgbClr val="060502"/>
                </a:solidFill>
              </a:rPr>
              <a:t>“I benefited from the systematic way the two speakers took us through the tenure process, the insights they shared on key components of a tenure file (such as outside letters), and the reminder to be taking steps now to ensure success later.” </a:t>
            </a:r>
            <a:r>
              <a:rPr lang="en-US" sz="1400" dirty="0" smtClean="0">
                <a:solidFill>
                  <a:srgbClr val="060502"/>
                </a:solidFill>
              </a:rPr>
              <a:t>~assistant professor at T&amp;P workshop</a:t>
            </a:r>
          </a:p>
          <a:p>
            <a:pPr lvl="0"/>
            <a:endParaRPr lang="en-US" dirty="0" smtClean="0">
              <a:solidFill>
                <a:srgbClr val="060502"/>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831532"/>
            <a:ext cx="8229600" cy="1728788"/>
          </a:xfrm>
        </p:spPr>
        <p:txBody>
          <a:bodyPr/>
          <a:lstStyle/>
          <a:p>
            <a:pPr algn="ctr"/>
            <a:r>
              <a:rPr lang="en-US" sz="4000" dirty="0" smtClean="0">
                <a:solidFill>
                  <a:srgbClr val="080604"/>
                </a:solidFill>
              </a:rPr>
              <a:t>Meta-Initiative #2:</a:t>
            </a:r>
            <a:br>
              <a:rPr lang="en-US" sz="4000" dirty="0" smtClean="0">
                <a:solidFill>
                  <a:srgbClr val="080604"/>
                </a:solidFill>
              </a:rPr>
            </a:br>
            <a:r>
              <a:rPr lang="en-US" sz="4000" dirty="0" smtClean="0">
                <a:solidFill>
                  <a:srgbClr val="080604"/>
                </a:solidFill>
              </a:rPr>
              <a:t>Leadership &amp; </a:t>
            </a:r>
            <a:br>
              <a:rPr lang="en-US" sz="4000" dirty="0" smtClean="0">
                <a:solidFill>
                  <a:srgbClr val="080604"/>
                </a:solidFill>
              </a:rPr>
            </a:br>
            <a:r>
              <a:rPr lang="en-US" sz="4000" dirty="0" smtClean="0">
                <a:solidFill>
                  <a:srgbClr val="080604"/>
                </a:solidFill>
              </a:rPr>
              <a:t>Professional Development</a:t>
            </a:r>
            <a:endParaRPr lang="en-US" sz="4000" dirty="0">
              <a:solidFill>
                <a:srgbClr val="080604"/>
              </a:solidFill>
            </a:endParaRPr>
          </a:p>
        </p:txBody>
      </p:sp>
      <p:sp>
        <p:nvSpPr>
          <p:cNvPr id="3" name="Content Placeholder 2"/>
          <p:cNvSpPr>
            <a:spLocks noGrp="1"/>
          </p:cNvSpPr>
          <p:nvPr>
            <p:ph idx="1"/>
          </p:nvPr>
        </p:nvSpPr>
        <p:spPr>
          <a:xfrm>
            <a:off x="400050" y="4074695"/>
            <a:ext cx="5600700" cy="2601014"/>
          </a:xfrm>
        </p:spPr>
        <p:txBody>
          <a:bodyPr/>
          <a:lstStyle/>
          <a:p>
            <a:pPr>
              <a:buNone/>
            </a:pPr>
            <a:r>
              <a:rPr lang="en-US" dirty="0" smtClean="0">
                <a:solidFill>
                  <a:srgbClr val="080604"/>
                </a:solidFill>
              </a:rPr>
              <a:t>Natalie </a:t>
            </a:r>
            <a:r>
              <a:rPr lang="en-US" dirty="0" err="1" smtClean="0">
                <a:solidFill>
                  <a:srgbClr val="080604"/>
                </a:solidFill>
              </a:rPr>
              <a:t>Batmanian</a:t>
            </a:r>
            <a:r>
              <a:rPr lang="en-US" dirty="0" smtClean="0">
                <a:solidFill>
                  <a:srgbClr val="080604"/>
                </a:solidFill>
              </a:rPr>
              <a:t>, PhD</a:t>
            </a:r>
          </a:p>
          <a:p>
            <a:pPr>
              <a:buNone/>
            </a:pPr>
            <a:r>
              <a:rPr lang="en-US" dirty="0" smtClean="0">
                <a:solidFill>
                  <a:srgbClr val="080604"/>
                </a:solidFill>
              </a:rPr>
              <a:t>Director of Leadership and Programs &amp; </a:t>
            </a:r>
          </a:p>
          <a:p>
            <a:pPr>
              <a:buNone/>
            </a:pPr>
            <a:r>
              <a:rPr lang="en-US" dirty="0" smtClean="0">
                <a:solidFill>
                  <a:srgbClr val="080604"/>
                </a:solidFill>
              </a:rPr>
              <a:t>Associate Director in the Office for the Promotion of Women in Science, Engineering, and Mathematics</a:t>
            </a:r>
          </a:p>
        </p:txBody>
      </p:sp>
      <p:pic>
        <p:nvPicPr>
          <p:cNvPr id="5" name="Picture 4" descr="Natalie Pointing.jpg"/>
          <p:cNvPicPr>
            <a:picLocks noChangeAspect="1"/>
          </p:cNvPicPr>
          <p:nvPr/>
        </p:nvPicPr>
        <p:blipFill>
          <a:blip r:embed="rId3"/>
          <a:srcRect l="11095" r="6657"/>
          <a:stretch>
            <a:fillRect/>
          </a:stretch>
        </p:blipFill>
        <p:spPr>
          <a:xfrm>
            <a:off x="5848023" y="4090736"/>
            <a:ext cx="2636247" cy="2133600"/>
          </a:xfrm>
          <a:prstGeom prst="rect">
            <a:avLst/>
          </a:prstGeom>
          <a:effectLst>
            <a:softEdge rad="88900"/>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mond 7"/>
          <p:cNvSpPr/>
          <p:nvPr/>
        </p:nvSpPr>
        <p:spPr>
          <a:xfrm>
            <a:off x="1322888" y="3273709"/>
            <a:ext cx="6575625" cy="2853199"/>
          </a:xfrm>
          <a:prstGeom prst="diamond">
            <a:avLst/>
          </a:prstGeom>
          <a:solidFill>
            <a:schemeClr val="bg1">
              <a:lumMod val="85000"/>
            </a:schemeClr>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300000">
            <a:bevelT w="190500" h="38100"/>
          </a:sp3d>
        </p:spPr>
        <p:style>
          <a:lnRef idx="1">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1443605" y="3471475"/>
            <a:ext cx="3077824" cy="1079748"/>
          </a:xfrm>
          <a:custGeom>
            <a:avLst/>
            <a:gdLst>
              <a:gd name="connsiteX0" fmla="*/ 0 w 3077824"/>
              <a:gd name="connsiteY0" fmla="*/ 179962 h 1079748"/>
              <a:gd name="connsiteX1" fmla="*/ 52710 w 3077824"/>
              <a:gd name="connsiteY1" fmla="*/ 52710 h 1079748"/>
              <a:gd name="connsiteX2" fmla="*/ 179962 w 3077824"/>
              <a:gd name="connsiteY2" fmla="*/ 1 h 1079748"/>
              <a:gd name="connsiteX3" fmla="*/ 2897862 w 3077824"/>
              <a:gd name="connsiteY3" fmla="*/ 0 h 1079748"/>
              <a:gd name="connsiteX4" fmla="*/ 3025114 w 3077824"/>
              <a:gd name="connsiteY4" fmla="*/ 52710 h 1079748"/>
              <a:gd name="connsiteX5" fmla="*/ 3077823 w 3077824"/>
              <a:gd name="connsiteY5" fmla="*/ 179962 h 1079748"/>
              <a:gd name="connsiteX6" fmla="*/ 3077824 w 3077824"/>
              <a:gd name="connsiteY6" fmla="*/ 899786 h 1079748"/>
              <a:gd name="connsiteX7" fmla="*/ 3025114 w 3077824"/>
              <a:gd name="connsiteY7" fmla="*/ 1027038 h 1079748"/>
              <a:gd name="connsiteX8" fmla="*/ 2897862 w 3077824"/>
              <a:gd name="connsiteY8" fmla="*/ 1079748 h 1079748"/>
              <a:gd name="connsiteX9" fmla="*/ 179962 w 3077824"/>
              <a:gd name="connsiteY9" fmla="*/ 1079748 h 1079748"/>
              <a:gd name="connsiteX10" fmla="*/ 52710 w 3077824"/>
              <a:gd name="connsiteY10" fmla="*/ 1027038 h 1079748"/>
              <a:gd name="connsiteX11" fmla="*/ 0 w 3077824"/>
              <a:gd name="connsiteY11" fmla="*/ 899786 h 1079748"/>
              <a:gd name="connsiteX12" fmla="*/ 0 w 3077824"/>
              <a:gd name="connsiteY12" fmla="*/ 179962 h 107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7824" h="1079748">
                <a:moveTo>
                  <a:pt x="0" y="179962"/>
                </a:moveTo>
                <a:cubicBezTo>
                  <a:pt x="0" y="132233"/>
                  <a:pt x="18960" y="86459"/>
                  <a:pt x="52710" y="52710"/>
                </a:cubicBezTo>
                <a:cubicBezTo>
                  <a:pt x="86459" y="18961"/>
                  <a:pt x="132234" y="0"/>
                  <a:pt x="179962" y="1"/>
                </a:cubicBezTo>
                <a:lnTo>
                  <a:pt x="2897862" y="0"/>
                </a:lnTo>
                <a:cubicBezTo>
                  <a:pt x="2945591" y="0"/>
                  <a:pt x="2991365" y="18960"/>
                  <a:pt x="3025114" y="52710"/>
                </a:cubicBezTo>
                <a:cubicBezTo>
                  <a:pt x="3058863" y="86459"/>
                  <a:pt x="3077824" y="132234"/>
                  <a:pt x="3077823" y="179962"/>
                </a:cubicBezTo>
                <a:cubicBezTo>
                  <a:pt x="3077823" y="419903"/>
                  <a:pt x="3077824" y="659845"/>
                  <a:pt x="3077824" y="899786"/>
                </a:cubicBezTo>
                <a:cubicBezTo>
                  <a:pt x="3077824" y="947515"/>
                  <a:pt x="3058864" y="993289"/>
                  <a:pt x="3025114" y="1027038"/>
                </a:cubicBezTo>
                <a:cubicBezTo>
                  <a:pt x="2991365" y="1060787"/>
                  <a:pt x="2945590" y="1079748"/>
                  <a:pt x="2897862" y="1079748"/>
                </a:cubicBezTo>
                <a:lnTo>
                  <a:pt x="179962" y="1079748"/>
                </a:lnTo>
                <a:cubicBezTo>
                  <a:pt x="132233" y="1079748"/>
                  <a:pt x="86459" y="1060788"/>
                  <a:pt x="52710" y="1027038"/>
                </a:cubicBezTo>
                <a:cubicBezTo>
                  <a:pt x="18961" y="993289"/>
                  <a:pt x="0" y="947514"/>
                  <a:pt x="0" y="899786"/>
                </a:cubicBezTo>
                <a:lnTo>
                  <a:pt x="0" y="179962"/>
                </a:ln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144149" tIns="144149" rIns="144149" bIns="144149" numCol="1" spcCol="1270" anchor="ctr" anchorCtr="0">
            <a:noAutofit/>
          </a:bodyPr>
          <a:lstStyle/>
          <a:p>
            <a:pPr lvl="0" algn="ctr" defTabSz="1066800" rtl="0">
              <a:lnSpc>
                <a:spcPct val="90000"/>
              </a:lnSpc>
              <a:spcBef>
                <a:spcPct val="0"/>
              </a:spcBef>
              <a:spcAft>
                <a:spcPct val="35000"/>
              </a:spcAft>
            </a:pPr>
            <a:r>
              <a:rPr lang="en-US" sz="2400" b="1" kern="1200" dirty="0" smtClean="0"/>
              <a:t>Visibility</a:t>
            </a:r>
            <a:endParaRPr lang="en-US" sz="2400" b="1" kern="1200" dirty="0"/>
          </a:p>
        </p:txBody>
      </p:sp>
      <p:sp>
        <p:nvSpPr>
          <p:cNvPr id="10" name="Freeform 9"/>
          <p:cNvSpPr/>
          <p:nvPr/>
        </p:nvSpPr>
        <p:spPr>
          <a:xfrm>
            <a:off x="4712815" y="3471475"/>
            <a:ext cx="3077824" cy="1079748"/>
          </a:xfrm>
          <a:custGeom>
            <a:avLst/>
            <a:gdLst>
              <a:gd name="connsiteX0" fmla="*/ 0 w 3077824"/>
              <a:gd name="connsiteY0" fmla="*/ 179962 h 1079748"/>
              <a:gd name="connsiteX1" fmla="*/ 52710 w 3077824"/>
              <a:gd name="connsiteY1" fmla="*/ 52710 h 1079748"/>
              <a:gd name="connsiteX2" fmla="*/ 179962 w 3077824"/>
              <a:gd name="connsiteY2" fmla="*/ 1 h 1079748"/>
              <a:gd name="connsiteX3" fmla="*/ 2897862 w 3077824"/>
              <a:gd name="connsiteY3" fmla="*/ 0 h 1079748"/>
              <a:gd name="connsiteX4" fmla="*/ 3025114 w 3077824"/>
              <a:gd name="connsiteY4" fmla="*/ 52710 h 1079748"/>
              <a:gd name="connsiteX5" fmla="*/ 3077823 w 3077824"/>
              <a:gd name="connsiteY5" fmla="*/ 179962 h 1079748"/>
              <a:gd name="connsiteX6" fmla="*/ 3077824 w 3077824"/>
              <a:gd name="connsiteY6" fmla="*/ 899786 h 1079748"/>
              <a:gd name="connsiteX7" fmla="*/ 3025114 w 3077824"/>
              <a:gd name="connsiteY7" fmla="*/ 1027038 h 1079748"/>
              <a:gd name="connsiteX8" fmla="*/ 2897862 w 3077824"/>
              <a:gd name="connsiteY8" fmla="*/ 1079748 h 1079748"/>
              <a:gd name="connsiteX9" fmla="*/ 179962 w 3077824"/>
              <a:gd name="connsiteY9" fmla="*/ 1079748 h 1079748"/>
              <a:gd name="connsiteX10" fmla="*/ 52710 w 3077824"/>
              <a:gd name="connsiteY10" fmla="*/ 1027038 h 1079748"/>
              <a:gd name="connsiteX11" fmla="*/ 0 w 3077824"/>
              <a:gd name="connsiteY11" fmla="*/ 899786 h 1079748"/>
              <a:gd name="connsiteX12" fmla="*/ 0 w 3077824"/>
              <a:gd name="connsiteY12" fmla="*/ 179962 h 107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7824" h="1079748">
                <a:moveTo>
                  <a:pt x="0" y="179962"/>
                </a:moveTo>
                <a:cubicBezTo>
                  <a:pt x="0" y="132233"/>
                  <a:pt x="18960" y="86459"/>
                  <a:pt x="52710" y="52710"/>
                </a:cubicBezTo>
                <a:cubicBezTo>
                  <a:pt x="86459" y="18961"/>
                  <a:pt x="132234" y="0"/>
                  <a:pt x="179962" y="1"/>
                </a:cubicBezTo>
                <a:lnTo>
                  <a:pt x="2897862" y="0"/>
                </a:lnTo>
                <a:cubicBezTo>
                  <a:pt x="2945591" y="0"/>
                  <a:pt x="2991365" y="18960"/>
                  <a:pt x="3025114" y="52710"/>
                </a:cubicBezTo>
                <a:cubicBezTo>
                  <a:pt x="3058863" y="86459"/>
                  <a:pt x="3077824" y="132234"/>
                  <a:pt x="3077823" y="179962"/>
                </a:cubicBezTo>
                <a:cubicBezTo>
                  <a:pt x="3077823" y="419903"/>
                  <a:pt x="3077824" y="659845"/>
                  <a:pt x="3077824" y="899786"/>
                </a:cubicBezTo>
                <a:cubicBezTo>
                  <a:pt x="3077824" y="947515"/>
                  <a:pt x="3058864" y="993289"/>
                  <a:pt x="3025114" y="1027038"/>
                </a:cubicBezTo>
                <a:cubicBezTo>
                  <a:pt x="2991365" y="1060787"/>
                  <a:pt x="2945590" y="1079748"/>
                  <a:pt x="2897862" y="1079748"/>
                </a:cubicBezTo>
                <a:lnTo>
                  <a:pt x="179962" y="1079748"/>
                </a:lnTo>
                <a:cubicBezTo>
                  <a:pt x="132233" y="1079748"/>
                  <a:pt x="86459" y="1060788"/>
                  <a:pt x="52710" y="1027038"/>
                </a:cubicBezTo>
                <a:cubicBezTo>
                  <a:pt x="18961" y="993289"/>
                  <a:pt x="0" y="947514"/>
                  <a:pt x="0" y="899786"/>
                </a:cubicBezTo>
                <a:lnTo>
                  <a:pt x="0" y="179962"/>
                </a:ln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144149" tIns="144149" rIns="144149" bIns="144149" numCol="1" spcCol="1270" anchor="ctr" anchorCtr="0">
            <a:noAutofit/>
          </a:bodyPr>
          <a:lstStyle/>
          <a:p>
            <a:pPr lvl="0" algn="ctr" defTabSz="1066800" rtl="0">
              <a:lnSpc>
                <a:spcPct val="90000"/>
              </a:lnSpc>
              <a:spcBef>
                <a:spcPct val="0"/>
              </a:spcBef>
              <a:spcAft>
                <a:spcPct val="35000"/>
              </a:spcAft>
            </a:pPr>
            <a:r>
              <a:rPr lang="en-US" sz="2400" b="1" kern="1200" dirty="0" smtClean="0"/>
              <a:t>Achievements</a:t>
            </a:r>
            <a:endParaRPr lang="en-US" sz="2400" b="1" kern="1200" dirty="0"/>
          </a:p>
        </p:txBody>
      </p:sp>
      <p:sp>
        <p:nvSpPr>
          <p:cNvPr id="11" name="Freeform 10"/>
          <p:cNvSpPr/>
          <p:nvPr/>
        </p:nvSpPr>
        <p:spPr>
          <a:xfrm>
            <a:off x="1443605" y="4860770"/>
            <a:ext cx="3077824" cy="1079748"/>
          </a:xfrm>
          <a:custGeom>
            <a:avLst/>
            <a:gdLst>
              <a:gd name="connsiteX0" fmla="*/ 0 w 3077824"/>
              <a:gd name="connsiteY0" fmla="*/ 179962 h 1079748"/>
              <a:gd name="connsiteX1" fmla="*/ 52710 w 3077824"/>
              <a:gd name="connsiteY1" fmla="*/ 52710 h 1079748"/>
              <a:gd name="connsiteX2" fmla="*/ 179962 w 3077824"/>
              <a:gd name="connsiteY2" fmla="*/ 1 h 1079748"/>
              <a:gd name="connsiteX3" fmla="*/ 2897862 w 3077824"/>
              <a:gd name="connsiteY3" fmla="*/ 0 h 1079748"/>
              <a:gd name="connsiteX4" fmla="*/ 3025114 w 3077824"/>
              <a:gd name="connsiteY4" fmla="*/ 52710 h 1079748"/>
              <a:gd name="connsiteX5" fmla="*/ 3077823 w 3077824"/>
              <a:gd name="connsiteY5" fmla="*/ 179962 h 1079748"/>
              <a:gd name="connsiteX6" fmla="*/ 3077824 w 3077824"/>
              <a:gd name="connsiteY6" fmla="*/ 899786 h 1079748"/>
              <a:gd name="connsiteX7" fmla="*/ 3025114 w 3077824"/>
              <a:gd name="connsiteY7" fmla="*/ 1027038 h 1079748"/>
              <a:gd name="connsiteX8" fmla="*/ 2897862 w 3077824"/>
              <a:gd name="connsiteY8" fmla="*/ 1079748 h 1079748"/>
              <a:gd name="connsiteX9" fmla="*/ 179962 w 3077824"/>
              <a:gd name="connsiteY9" fmla="*/ 1079748 h 1079748"/>
              <a:gd name="connsiteX10" fmla="*/ 52710 w 3077824"/>
              <a:gd name="connsiteY10" fmla="*/ 1027038 h 1079748"/>
              <a:gd name="connsiteX11" fmla="*/ 0 w 3077824"/>
              <a:gd name="connsiteY11" fmla="*/ 899786 h 1079748"/>
              <a:gd name="connsiteX12" fmla="*/ 0 w 3077824"/>
              <a:gd name="connsiteY12" fmla="*/ 179962 h 107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7824" h="1079748">
                <a:moveTo>
                  <a:pt x="0" y="179962"/>
                </a:moveTo>
                <a:cubicBezTo>
                  <a:pt x="0" y="132233"/>
                  <a:pt x="18960" y="86459"/>
                  <a:pt x="52710" y="52710"/>
                </a:cubicBezTo>
                <a:cubicBezTo>
                  <a:pt x="86459" y="18961"/>
                  <a:pt x="132234" y="0"/>
                  <a:pt x="179962" y="1"/>
                </a:cubicBezTo>
                <a:lnTo>
                  <a:pt x="2897862" y="0"/>
                </a:lnTo>
                <a:cubicBezTo>
                  <a:pt x="2945591" y="0"/>
                  <a:pt x="2991365" y="18960"/>
                  <a:pt x="3025114" y="52710"/>
                </a:cubicBezTo>
                <a:cubicBezTo>
                  <a:pt x="3058863" y="86459"/>
                  <a:pt x="3077824" y="132234"/>
                  <a:pt x="3077823" y="179962"/>
                </a:cubicBezTo>
                <a:cubicBezTo>
                  <a:pt x="3077823" y="419903"/>
                  <a:pt x="3077824" y="659845"/>
                  <a:pt x="3077824" y="899786"/>
                </a:cubicBezTo>
                <a:cubicBezTo>
                  <a:pt x="3077824" y="947515"/>
                  <a:pt x="3058864" y="993289"/>
                  <a:pt x="3025114" y="1027038"/>
                </a:cubicBezTo>
                <a:cubicBezTo>
                  <a:pt x="2991365" y="1060787"/>
                  <a:pt x="2945590" y="1079748"/>
                  <a:pt x="2897862" y="1079748"/>
                </a:cubicBezTo>
                <a:lnTo>
                  <a:pt x="179962" y="1079748"/>
                </a:lnTo>
                <a:cubicBezTo>
                  <a:pt x="132233" y="1079748"/>
                  <a:pt x="86459" y="1060788"/>
                  <a:pt x="52710" y="1027038"/>
                </a:cubicBezTo>
                <a:cubicBezTo>
                  <a:pt x="18961" y="993289"/>
                  <a:pt x="0" y="947514"/>
                  <a:pt x="0" y="899786"/>
                </a:cubicBezTo>
                <a:lnTo>
                  <a:pt x="0" y="179962"/>
                </a:ln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144149" tIns="144149" rIns="144149" bIns="144149" numCol="1" spcCol="1270" anchor="ctr" anchorCtr="0">
            <a:noAutofit/>
          </a:bodyPr>
          <a:lstStyle/>
          <a:p>
            <a:pPr lvl="0" algn="ctr" defTabSz="1066800" rtl="0">
              <a:lnSpc>
                <a:spcPct val="90000"/>
              </a:lnSpc>
              <a:spcBef>
                <a:spcPct val="0"/>
              </a:spcBef>
              <a:spcAft>
                <a:spcPct val="35000"/>
              </a:spcAft>
            </a:pPr>
            <a:r>
              <a:rPr lang="en-US" sz="2400" b="1" kern="1200" dirty="0" smtClean="0"/>
              <a:t>Administrative Roles</a:t>
            </a:r>
            <a:endParaRPr lang="en-US" sz="2400" b="1" kern="1200" dirty="0"/>
          </a:p>
        </p:txBody>
      </p:sp>
      <p:sp>
        <p:nvSpPr>
          <p:cNvPr id="12" name="Freeform 11"/>
          <p:cNvSpPr/>
          <p:nvPr/>
        </p:nvSpPr>
        <p:spPr>
          <a:xfrm>
            <a:off x="4712815" y="4860770"/>
            <a:ext cx="3077824" cy="1079748"/>
          </a:xfrm>
          <a:custGeom>
            <a:avLst/>
            <a:gdLst>
              <a:gd name="connsiteX0" fmla="*/ 0 w 3077824"/>
              <a:gd name="connsiteY0" fmla="*/ 179962 h 1079748"/>
              <a:gd name="connsiteX1" fmla="*/ 52710 w 3077824"/>
              <a:gd name="connsiteY1" fmla="*/ 52710 h 1079748"/>
              <a:gd name="connsiteX2" fmla="*/ 179962 w 3077824"/>
              <a:gd name="connsiteY2" fmla="*/ 1 h 1079748"/>
              <a:gd name="connsiteX3" fmla="*/ 2897862 w 3077824"/>
              <a:gd name="connsiteY3" fmla="*/ 0 h 1079748"/>
              <a:gd name="connsiteX4" fmla="*/ 3025114 w 3077824"/>
              <a:gd name="connsiteY4" fmla="*/ 52710 h 1079748"/>
              <a:gd name="connsiteX5" fmla="*/ 3077823 w 3077824"/>
              <a:gd name="connsiteY5" fmla="*/ 179962 h 1079748"/>
              <a:gd name="connsiteX6" fmla="*/ 3077824 w 3077824"/>
              <a:gd name="connsiteY6" fmla="*/ 899786 h 1079748"/>
              <a:gd name="connsiteX7" fmla="*/ 3025114 w 3077824"/>
              <a:gd name="connsiteY7" fmla="*/ 1027038 h 1079748"/>
              <a:gd name="connsiteX8" fmla="*/ 2897862 w 3077824"/>
              <a:gd name="connsiteY8" fmla="*/ 1079748 h 1079748"/>
              <a:gd name="connsiteX9" fmla="*/ 179962 w 3077824"/>
              <a:gd name="connsiteY9" fmla="*/ 1079748 h 1079748"/>
              <a:gd name="connsiteX10" fmla="*/ 52710 w 3077824"/>
              <a:gd name="connsiteY10" fmla="*/ 1027038 h 1079748"/>
              <a:gd name="connsiteX11" fmla="*/ 0 w 3077824"/>
              <a:gd name="connsiteY11" fmla="*/ 899786 h 1079748"/>
              <a:gd name="connsiteX12" fmla="*/ 0 w 3077824"/>
              <a:gd name="connsiteY12" fmla="*/ 179962 h 107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7824" h="1079748">
                <a:moveTo>
                  <a:pt x="0" y="179962"/>
                </a:moveTo>
                <a:cubicBezTo>
                  <a:pt x="0" y="132233"/>
                  <a:pt x="18960" y="86459"/>
                  <a:pt x="52710" y="52710"/>
                </a:cubicBezTo>
                <a:cubicBezTo>
                  <a:pt x="86459" y="18961"/>
                  <a:pt x="132234" y="0"/>
                  <a:pt x="179962" y="1"/>
                </a:cubicBezTo>
                <a:lnTo>
                  <a:pt x="2897862" y="0"/>
                </a:lnTo>
                <a:cubicBezTo>
                  <a:pt x="2945591" y="0"/>
                  <a:pt x="2991365" y="18960"/>
                  <a:pt x="3025114" y="52710"/>
                </a:cubicBezTo>
                <a:cubicBezTo>
                  <a:pt x="3058863" y="86459"/>
                  <a:pt x="3077824" y="132234"/>
                  <a:pt x="3077823" y="179962"/>
                </a:cubicBezTo>
                <a:cubicBezTo>
                  <a:pt x="3077823" y="419903"/>
                  <a:pt x="3077824" y="659845"/>
                  <a:pt x="3077824" y="899786"/>
                </a:cubicBezTo>
                <a:cubicBezTo>
                  <a:pt x="3077824" y="947515"/>
                  <a:pt x="3058864" y="993289"/>
                  <a:pt x="3025114" y="1027038"/>
                </a:cubicBezTo>
                <a:cubicBezTo>
                  <a:pt x="2991365" y="1060787"/>
                  <a:pt x="2945590" y="1079748"/>
                  <a:pt x="2897862" y="1079748"/>
                </a:cubicBezTo>
                <a:lnTo>
                  <a:pt x="179962" y="1079748"/>
                </a:lnTo>
                <a:cubicBezTo>
                  <a:pt x="132233" y="1079748"/>
                  <a:pt x="86459" y="1060788"/>
                  <a:pt x="52710" y="1027038"/>
                </a:cubicBezTo>
                <a:cubicBezTo>
                  <a:pt x="18961" y="993289"/>
                  <a:pt x="0" y="947514"/>
                  <a:pt x="0" y="899786"/>
                </a:cubicBezTo>
                <a:lnTo>
                  <a:pt x="0" y="179962"/>
                </a:lnTo>
                <a:close/>
              </a:path>
            </a:pathLst>
          </a:custGeom>
          <a:solidFill>
            <a:schemeClr val="accent1">
              <a:lumMod val="7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144149" tIns="144149" rIns="144149" bIns="144149" numCol="1" spcCol="1270" anchor="ctr" anchorCtr="0">
            <a:noAutofit/>
          </a:bodyPr>
          <a:lstStyle/>
          <a:p>
            <a:pPr lvl="0" algn="ctr" defTabSz="1066800" rtl="0">
              <a:lnSpc>
                <a:spcPct val="90000"/>
              </a:lnSpc>
              <a:spcBef>
                <a:spcPct val="0"/>
              </a:spcBef>
              <a:spcAft>
                <a:spcPct val="35000"/>
              </a:spcAft>
            </a:pPr>
            <a:r>
              <a:rPr lang="en-US" sz="2400" b="1" kern="1200" dirty="0" smtClean="0"/>
              <a:t>Advancement in Rank</a:t>
            </a:r>
            <a:endParaRPr lang="en-US" sz="2400" b="1" kern="1200" dirty="0"/>
          </a:p>
        </p:txBody>
      </p:sp>
      <p:grpSp>
        <p:nvGrpSpPr>
          <p:cNvPr id="2" name="Group 14"/>
          <p:cNvGrpSpPr/>
          <p:nvPr/>
        </p:nvGrpSpPr>
        <p:grpSpPr>
          <a:xfrm>
            <a:off x="381000" y="1152422"/>
            <a:ext cx="8382000" cy="1630680"/>
            <a:chOff x="411480" y="1152422"/>
            <a:chExt cx="8382000" cy="1630680"/>
          </a:xfrm>
        </p:grpSpPr>
        <p:graphicFrame>
          <p:nvGraphicFramePr>
            <p:cNvPr id="29" name="Diagram 28"/>
            <p:cNvGraphicFramePr/>
            <p:nvPr/>
          </p:nvGraphicFramePr>
          <p:xfrm>
            <a:off x="411480" y="1152422"/>
            <a:ext cx="8382000" cy="163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8214360" y="1493520"/>
              <a:ext cx="274320" cy="523220"/>
            </a:xfrm>
            <a:prstGeom prst="rect">
              <a:avLst/>
            </a:prstGeom>
            <a:noFill/>
          </p:spPr>
          <p:txBody>
            <a:bodyPr wrap="square" rtlCol="0">
              <a:spAutoFit/>
            </a:bodyPr>
            <a:lstStyle/>
            <a:p>
              <a:r>
                <a:rPr lang="en-US" sz="2800" dirty="0" smtClean="0"/>
                <a:t>,</a:t>
              </a:r>
              <a:endParaRPr lang="en-US" sz="2800" dirty="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5596128" y="1609344"/>
            <a:ext cx="2816352" cy="475488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70" name="Rectangle 2"/>
          <p:cNvSpPr>
            <a:spLocks noGrp="1" noChangeArrowheads="1"/>
          </p:cNvSpPr>
          <p:nvPr>
            <p:ph type="title"/>
          </p:nvPr>
        </p:nvSpPr>
        <p:spPr/>
        <p:txBody>
          <a:bodyPr/>
          <a:lstStyle/>
          <a:p>
            <a:pPr algn="ctr"/>
            <a:r>
              <a:rPr lang="en-US" dirty="0" smtClean="0"/>
              <a:t>Institutional Transformation at Rutgers</a:t>
            </a:r>
          </a:p>
        </p:txBody>
      </p:sp>
      <p:sp>
        <p:nvSpPr>
          <p:cNvPr id="32783" name="Rectangle 24"/>
          <p:cNvSpPr>
            <a:spLocks noChangeArrowheads="1"/>
          </p:cNvSpPr>
          <p:nvPr/>
        </p:nvSpPr>
        <p:spPr bwMode="auto">
          <a:xfrm>
            <a:off x="585216" y="1612583"/>
            <a:ext cx="7845552" cy="4733353"/>
          </a:xfrm>
          <a:prstGeom prst="rect">
            <a:avLst/>
          </a:prstGeom>
          <a:noFill/>
          <a:ln w="38100">
            <a:solidFill>
              <a:schemeClr val="bg1">
                <a:lumMod val="65000"/>
              </a:schemeClr>
            </a:solidFill>
            <a:miter lim="800000"/>
            <a:headEnd/>
            <a:tailEnd/>
          </a:ln>
        </p:spPr>
        <p:txBody>
          <a:bodyPr wrap="none" anchor="ctr"/>
          <a:lstStyle/>
          <a:p>
            <a:endParaRPr lang="en-US"/>
          </a:p>
        </p:txBody>
      </p:sp>
      <p:cxnSp>
        <p:nvCxnSpPr>
          <p:cNvPr id="36" name="Straight Connector 35"/>
          <p:cNvCxnSpPr/>
          <p:nvPr/>
        </p:nvCxnSpPr>
        <p:spPr>
          <a:xfrm rot="5400000">
            <a:off x="3189406" y="3967583"/>
            <a:ext cx="4702080" cy="23685"/>
          </a:xfrm>
          <a:prstGeom prst="line">
            <a:avLst/>
          </a:prstGeom>
          <a:ln w="635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32771" name="Rectangle 4"/>
          <p:cNvSpPr>
            <a:spLocks noChangeArrowheads="1"/>
          </p:cNvSpPr>
          <p:nvPr/>
        </p:nvSpPr>
        <p:spPr bwMode="auto">
          <a:xfrm>
            <a:off x="1709928" y="1722120"/>
            <a:ext cx="762000" cy="304800"/>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000" dirty="0" smtClean="0">
                <a:latin typeface="Tahoma" pitchFamily="34" charset="0"/>
              </a:rPr>
              <a:t>2004</a:t>
            </a:r>
            <a:endParaRPr lang="en-US" sz="1000" dirty="0">
              <a:latin typeface="Tahoma" pitchFamily="34" charset="0"/>
            </a:endParaRPr>
          </a:p>
        </p:txBody>
      </p:sp>
      <p:sp>
        <p:nvSpPr>
          <p:cNvPr id="32772" name="Rectangle 5"/>
          <p:cNvSpPr>
            <a:spLocks noChangeArrowheads="1"/>
          </p:cNvSpPr>
          <p:nvPr/>
        </p:nvSpPr>
        <p:spPr bwMode="auto">
          <a:xfrm>
            <a:off x="2548128" y="1722120"/>
            <a:ext cx="762000" cy="304800"/>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000" dirty="0" smtClean="0">
                <a:latin typeface="Tahoma" pitchFamily="34" charset="0"/>
              </a:rPr>
              <a:t>2005</a:t>
            </a:r>
            <a:endParaRPr lang="en-US" sz="1000" dirty="0">
              <a:latin typeface="Tahoma" pitchFamily="34" charset="0"/>
            </a:endParaRPr>
          </a:p>
        </p:txBody>
      </p:sp>
      <p:sp>
        <p:nvSpPr>
          <p:cNvPr id="32773" name="Rectangle 6"/>
          <p:cNvSpPr>
            <a:spLocks noChangeArrowheads="1"/>
          </p:cNvSpPr>
          <p:nvPr/>
        </p:nvSpPr>
        <p:spPr bwMode="auto">
          <a:xfrm>
            <a:off x="3386328" y="1722120"/>
            <a:ext cx="762000" cy="304800"/>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000" dirty="0" smtClean="0">
                <a:latin typeface="Tahoma" pitchFamily="34" charset="0"/>
              </a:rPr>
              <a:t>2006</a:t>
            </a:r>
            <a:endParaRPr lang="en-US" sz="1000" dirty="0">
              <a:latin typeface="Tahoma" pitchFamily="34" charset="0"/>
            </a:endParaRPr>
          </a:p>
        </p:txBody>
      </p:sp>
      <p:sp>
        <p:nvSpPr>
          <p:cNvPr id="32774" name="Rectangle 7"/>
          <p:cNvSpPr>
            <a:spLocks noChangeArrowheads="1"/>
          </p:cNvSpPr>
          <p:nvPr/>
        </p:nvSpPr>
        <p:spPr bwMode="auto">
          <a:xfrm>
            <a:off x="4224528" y="1722120"/>
            <a:ext cx="762000" cy="304800"/>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000" dirty="0" smtClean="0">
                <a:latin typeface="Tahoma" pitchFamily="34" charset="0"/>
              </a:rPr>
              <a:t>2007</a:t>
            </a:r>
            <a:endParaRPr lang="en-US" sz="1000" dirty="0">
              <a:latin typeface="Tahoma" pitchFamily="34" charset="0"/>
            </a:endParaRPr>
          </a:p>
        </p:txBody>
      </p:sp>
      <p:sp>
        <p:nvSpPr>
          <p:cNvPr id="32775" name="Rectangle 8"/>
          <p:cNvSpPr>
            <a:spLocks noChangeArrowheads="1"/>
          </p:cNvSpPr>
          <p:nvPr/>
        </p:nvSpPr>
        <p:spPr bwMode="auto">
          <a:xfrm>
            <a:off x="5062728" y="1722120"/>
            <a:ext cx="762000" cy="304800"/>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000" dirty="0" smtClean="0">
                <a:latin typeface="Tahoma" pitchFamily="34" charset="0"/>
              </a:rPr>
              <a:t>2008</a:t>
            </a:r>
            <a:endParaRPr lang="en-US" sz="1000" dirty="0">
              <a:latin typeface="Tahoma" pitchFamily="34" charset="0"/>
            </a:endParaRPr>
          </a:p>
        </p:txBody>
      </p:sp>
      <p:sp>
        <p:nvSpPr>
          <p:cNvPr id="32776" name="Rectangle 9"/>
          <p:cNvSpPr>
            <a:spLocks noChangeArrowheads="1"/>
          </p:cNvSpPr>
          <p:nvPr/>
        </p:nvSpPr>
        <p:spPr bwMode="auto">
          <a:xfrm>
            <a:off x="5900928" y="1722120"/>
            <a:ext cx="762000" cy="304800"/>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000" dirty="0" smtClean="0">
                <a:latin typeface="Tahoma" pitchFamily="34" charset="0"/>
              </a:rPr>
              <a:t>2009</a:t>
            </a:r>
            <a:endParaRPr lang="en-US" sz="1000" dirty="0">
              <a:latin typeface="Tahoma" pitchFamily="34" charset="0"/>
            </a:endParaRPr>
          </a:p>
        </p:txBody>
      </p:sp>
      <p:sp>
        <p:nvSpPr>
          <p:cNvPr id="32777" name="Rectangle 10"/>
          <p:cNvSpPr>
            <a:spLocks noChangeArrowheads="1"/>
          </p:cNvSpPr>
          <p:nvPr/>
        </p:nvSpPr>
        <p:spPr bwMode="auto">
          <a:xfrm>
            <a:off x="6739128" y="1722120"/>
            <a:ext cx="762000" cy="304800"/>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000" dirty="0" smtClean="0">
                <a:latin typeface="Tahoma" pitchFamily="34" charset="0"/>
              </a:rPr>
              <a:t>2010</a:t>
            </a:r>
            <a:endParaRPr lang="en-US" sz="1000" dirty="0">
              <a:latin typeface="Tahoma" pitchFamily="34" charset="0"/>
            </a:endParaRPr>
          </a:p>
        </p:txBody>
      </p:sp>
      <p:sp>
        <p:nvSpPr>
          <p:cNvPr id="32778" name="Rectangle 11"/>
          <p:cNvSpPr>
            <a:spLocks noChangeArrowheads="1"/>
          </p:cNvSpPr>
          <p:nvPr/>
        </p:nvSpPr>
        <p:spPr bwMode="auto">
          <a:xfrm>
            <a:off x="7577328" y="1722120"/>
            <a:ext cx="762000" cy="304800"/>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000" dirty="0" smtClean="0">
                <a:latin typeface="Tahoma" pitchFamily="34" charset="0"/>
              </a:rPr>
              <a:t>2011</a:t>
            </a:r>
            <a:endParaRPr lang="en-US" sz="1000" dirty="0">
              <a:latin typeface="Tahoma" pitchFamily="34" charset="0"/>
            </a:endParaRPr>
          </a:p>
        </p:txBody>
      </p:sp>
      <p:grpSp>
        <p:nvGrpSpPr>
          <p:cNvPr id="42" name="Group 41"/>
          <p:cNvGrpSpPr/>
          <p:nvPr/>
        </p:nvGrpSpPr>
        <p:grpSpPr>
          <a:xfrm>
            <a:off x="1565148" y="2063496"/>
            <a:ext cx="5974080" cy="4114800"/>
            <a:chOff x="1565148" y="2063496"/>
            <a:chExt cx="5974080" cy="4114800"/>
          </a:xfrm>
        </p:grpSpPr>
        <p:sp>
          <p:nvSpPr>
            <p:cNvPr id="35" name="Line 13"/>
            <p:cNvSpPr>
              <a:spLocks noChangeShapeType="1"/>
            </p:cNvSpPr>
            <p:nvPr/>
          </p:nvSpPr>
          <p:spPr bwMode="auto">
            <a:xfrm>
              <a:off x="1565148" y="2063496"/>
              <a:ext cx="0" cy="4114800"/>
            </a:xfrm>
            <a:prstGeom prst="line">
              <a:avLst/>
            </a:prstGeom>
            <a:noFill/>
            <a:ln w="19050">
              <a:solidFill>
                <a:schemeClr val="bg1">
                  <a:lumMod val="65000"/>
                </a:schemeClr>
              </a:solidFill>
              <a:prstDash val="dash"/>
              <a:round/>
              <a:headEnd/>
              <a:tailEnd/>
            </a:ln>
          </p:spPr>
          <p:txBody>
            <a:bodyPr/>
            <a:lstStyle/>
            <a:p>
              <a:endParaRPr lang="en-US"/>
            </a:p>
          </p:txBody>
        </p:sp>
        <p:sp>
          <p:nvSpPr>
            <p:cNvPr id="32808" name="Line 13"/>
            <p:cNvSpPr>
              <a:spLocks noChangeShapeType="1"/>
            </p:cNvSpPr>
            <p:nvPr/>
          </p:nvSpPr>
          <p:spPr bwMode="auto">
            <a:xfrm>
              <a:off x="2510028" y="2063496"/>
              <a:ext cx="0" cy="4114800"/>
            </a:xfrm>
            <a:prstGeom prst="line">
              <a:avLst/>
            </a:prstGeom>
            <a:noFill/>
            <a:ln w="19050">
              <a:solidFill>
                <a:schemeClr val="bg1">
                  <a:lumMod val="65000"/>
                </a:schemeClr>
              </a:solidFill>
              <a:prstDash val="dash"/>
              <a:round/>
              <a:headEnd/>
              <a:tailEnd/>
            </a:ln>
          </p:spPr>
          <p:txBody>
            <a:bodyPr/>
            <a:lstStyle/>
            <a:p>
              <a:endParaRPr lang="en-US"/>
            </a:p>
          </p:txBody>
        </p:sp>
        <p:sp>
          <p:nvSpPr>
            <p:cNvPr id="32809" name="Line 14"/>
            <p:cNvSpPr>
              <a:spLocks noChangeShapeType="1"/>
            </p:cNvSpPr>
            <p:nvPr/>
          </p:nvSpPr>
          <p:spPr bwMode="auto">
            <a:xfrm>
              <a:off x="3348228" y="2063496"/>
              <a:ext cx="0" cy="4114800"/>
            </a:xfrm>
            <a:prstGeom prst="line">
              <a:avLst/>
            </a:prstGeom>
            <a:noFill/>
            <a:ln w="19050">
              <a:solidFill>
                <a:schemeClr val="bg1">
                  <a:lumMod val="65000"/>
                </a:schemeClr>
              </a:solidFill>
              <a:prstDash val="dash"/>
              <a:round/>
              <a:headEnd/>
              <a:tailEnd/>
            </a:ln>
          </p:spPr>
          <p:txBody>
            <a:bodyPr/>
            <a:lstStyle/>
            <a:p>
              <a:endParaRPr lang="en-US"/>
            </a:p>
          </p:txBody>
        </p:sp>
        <p:sp>
          <p:nvSpPr>
            <p:cNvPr id="32810" name="Line 15"/>
            <p:cNvSpPr>
              <a:spLocks noChangeShapeType="1"/>
            </p:cNvSpPr>
            <p:nvPr/>
          </p:nvSpPr>
          <p:spPr bwMode="auto">
            <a:xfrm>
              <a:off x="4186428" y="2063496"/>
              <a:ext cx="0" cy="4114800"/>
            </a:xfrm>
            <a:prstGeom prst="line">
              <a:avLst/>
            </a:prstGeom>
            <a:noFill/>
            <a:ln w="19050">
              <a:solidFill>
                <a:schemeClr val="bg1">
                  <a:lumMod val="65000"/>
                </a:schemeClr>
              </a:solidFill>
              <a:prstDash val="dash"/>
              <a:round/>
              <a:headEnd/>
              <a:tailEnd/>
            </a:ln>
          </p:spPr>
          <p:txBody>
            <a:bodyPr/>
            <a:lstStyle/>
            <a:p>
              <a:endParaRPr lang="en-US"/>
            </a:p>
          </p:txBody>
        </p:sp>
        <p:sp>
          <p:nvSpPr>
            <p:cNvPr id="32811" name="Line 16"/>
            <p:cNvSpPr>
              <a:spLocks noChangeShapeType="1"/>
            </p:cNvSpPr>
            <p:nvPr/>
          </p:nvSpPr>
          <p:spPr bwMode="auto">
            <a:xfrm>
              <a:off x="5024628" y="2063496"/>
              <a:ext cx="0" cy="4114800"/>
            </a:xfrm>
            <a:prstGeom prst="line">
              <a:avLst/>
            </a:prstGeom>
            <a:noFill/>
            <a:ln w="19050">
              <a:solidFill>
                <a:schemeClr val="bg1">
                  <a:lumMod val="65000"/>
                </a:schemeClr>
              </a:solidFill>
              <a:prstDash val="dash"/>
              <a:round/>
              <a:headEnd/>
              <a:tailEnd/>
            </a:ln>
          </p:spPr>
          <p:txBody>
            <a:bodyPr/>
            <a:lstStyle/>
            <a:p>
              <a:endParaRPr lang="en-US"/>
            </a:p>
          </p:txBody>
        </p:sp>
        <p:sp>
          <p:nvSpPr>
            <p:cNvPr id="32812" name="Line 17"/>
            <p:cNvSpPr>
              <a:spLocks noChangeShapeType="1"/>
            </p:cNvSpPr>
            <p:nvPr/>
          </p:nvSpPr>
          <p:spPr bwMode="auto">
            <a:xfrm>
              <a:off x="5862828" y="2063496"/>
              <a:ext cx="0" cy="4114800"/>
            </a:xfrm>
            <a:prstGeom prst="line">
              <a:avLst/>
            </a:prstGeom>
            <a:noFill/>
            <a:ln w="19050">
              <a:solidFill>
                <a:schemeClr val="bg1">
                  <a:lumMod val="65000"/>
                </a:schemeClr>
              </a:solidFill>
              <a:prstDash val="dash"/>
              <a:round/>
              <a:headEnd/>
              <a:tailEnd/>
            </a:ln>
          </p:spPr>
          <p:txBody>
            <a:bodyPr/>
            <a:lstStyle/>
            <a:p>
              <a:endParaRPr lang="en-US"/>
            </a:p>
          </p:txBody>
        </p:sp>
        <p:sp>
          <p:nvSpPr>
            <p:cNvPr id="32813" name="Line 18"/>
            <p:cNvSpPr>
              <a:spLocks noChangeShapeType="1"/>
            </p:cNvSpPr>
            <p:nvPr/>
          </p:nvSpPr>
          <p:spPr bwMode="auto">
            <a:xfrm>
              <a:off x="6701028" y="2063496"/>
              <a:ext cx="0" cy="4114800"/>
            </a:xfrm>
            <a:prstGeom prst="line">
              <a:avLst/>
            </a:prstGeom>
            <a:noFill/>
            <a:ln w="19050">
              <a:solidFill>
                <a:schemeClr val="bg1">
                  <a:lumMod val="65000"/>
                </a:schemeClr>
              </a:solidFill>
              <a:prstDash val="dash"/>
              <a:round/>
              <a:headEnd/>
              <a:tailEnd/>
            </a:ln>
          </p:spPr>
          <p:txBody>
            <a:bodyPr/>
            <a:lstStyle/>
            <a:p>
              <a:endParaRPr lang="en-US"/>
            </a:p>
          </p:txBody>
        </p:sp>
        <p:sp>
          <p:nvSpPr>
            <p:cNvPr id="32814" name="Line 19"/>
            <p:cNvSpPr>
              <a:spLocks noChangeShapeType="1"/>
            </p:cNvSpPr>
            <p:nvPr/>
          </p:nvSpPr>
          <p:spPr bwMode="auto">
            <a:xfrm>
              <a:off x="7539228" y="2063496"/>
              <a:ext cx="0" cy="4114800"/>
            </a:xfrm>
            <a:prstGeom prst="line">
              <a:avLst/>
            </a:prstGeom>
            <a:noFill/>
            <a:ln w="19050">
              <a:solidFill>
                <a:schemeClr val="bg1">
                  <a:lumMod val="65000"/>
                </a:schemeClr>
              </a:solidFill>
              <a:prstDash val="dash"/>
              <a:round/>
              <a:headEnd/>
              <a:tailEnd/>
            </a:ln>
          </p:spPr>
          <p:txBody>
            <a:bodyPr/>
            <a:lstStyle/>
            <a:p>
              <a:endParaRPr lang="en-US"/>
            </a:p>
          </p:txBody>
        </p:sp>
      </p:grpSp>
      <p:sp>
        <p:nvSpPr>
          <p:cNvPr id="125972" name="AutoShape 20"/>
          <p:cNvSpPr>
            <a:spLocks noChangeArrowheads="1"/>
          </p:cNvSpPr>
          <p:nvPr/>
        </p:nvSpPr>
        <p:spPr bwMode="auto">
          <a:xfrm>
            <a:off x="1500378" y="2160269"/>
            <a:ext cx="1466850" cy="582931"/>
          </a:xfrm>
          <a:prstGeom prst="rect">
            <a:avLst/>
          </a:prstGeom>
          <a:solidFill>
            <a:schemeClr val="bg1"/>
          </a:solidFill>
          <a:ln w="38100">
            <a:solidFill>
              <a:schemeClr val="accent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smtClean="0">
                <a:solidFill>
                  <a:schemeClr val="tx2"/>
                </a:solidFill>
                <a:latin typeface="Tahoma" pitchFamily="34" charset="0"/>
                <a:ea typeface="MS PGothic" pitchFamily="34" charset="-128"/>
              </a:rPr>
              <a:t>Female SEM </a:t>
            </a:r>
            <a:r>
              <a:rPr lang="en-US" sz="1200" dirty="0">
                <a:solidFill>
                  <a:schemeClr val="tx2"/>
                </a:solidFill>
                <a:latin typeface="Tahoma" pitchFamily="34" charset="0"/>
                <a:ea typeface="MS PGothic" pitchFamily="34" charset="-128"/>
              </a:rPr>
              <a:t>Faculty</a:t>
            </a:r>
            <a:r>
              <a:rPr lang="en-US" sz="1200" dirty="0" smtClean="0">
                <a:solidFill>
                  <a:schemeClr val="tx2"/>
                </a:solidFill>
                <a:latin typeface="Tahoma" pitchFamily="34" charset="0"/>
                <a:ea typeface="MS PGothic" pitchFamily="34" charset="-128"/>
              </a:rPr>
              <a:t>:</a:t>
            </a:r>
          </a:p>
          <a:p>
            <a:pPr algn="ctr">
              <a:defRPr/>
            </a:pPr>
            <a:r>
              <a:rPr lang="en-US" sz="1200" dirty="0" smtClean="0">
                <a:solidFill>
                  <a:schemeClr val="tx2"/>
                </a:solidFill>
                <a:latin typeface="Tahoma" pitchFamily="34" charset="0"/>
                <a:ea typeface="MS PGothic" pitchFamily="34" charset="-128"/>
              </a:rPr>
              <a:t>19.5%</a:t>
            </a:r>
            <a:endParaRPr lang="en-US" sz="1200" dirty="0">
              <a:solidFill>
                <a:schemeClr val="tx2"/>
              </a:solidFill>
              <a:latin typeface="Tahoma" pitchFamily="34" charset="0"/>
              <a:ea typeface="MS PGothic" pitchFamily="34" charset="-128"/>
            </a:endParaRPr>
          </a:p>
        </p:txBody>
      </p:sp>
      <p:sp>
        <p:nvSpPr>
          <p:cNvPr id="24" name="AutoShape 20"/>
          <p:cNvSpPr>
            <a:spLocks noChangeArrowheads="1"/>
          </p:cNvSpPr>
          <p:nvPr/>
        </p:nvSpPr>
        <p:spPr bwMode="auto">
          <a:xfrm>
            <a:off x="5051298" y="4406752"/>
            <a:ext cx="2195400" cy="644702"/>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100" dirty="0">
                <a:solidFill>
                  <a:schemeClr val="tx2"/>
                </a:solidFill>
                <a:latin typeface="Tahoma" pitchFamily="34" charset="0"/>
                <a:ea typeface="MS PGothic" pitchFamily="34" charset="-128"/>
              </a:rPr>
              <a:t>President’s Council on Institutional Diversity &amp; </a:t>
            </a:r>
            <a:r>
              <a:rPr lang="en-US" sz="1100" dirty="0" smtClean="0">
                <a:solidFill>
                  <a:schemeClr val="tx2"/>
                </a:solidFill>
                <a:latin typeface="Tahoma" pitchFamily="34" charset="0"/>
                <a:ea typeface="MS PGothic" pitchFamily="34" charset="-128"/>
              </a:rPr>
              <a:t>Equity established</a:t>
            </a:r>
            <a:endParaRPr lang="en-US" sz="1100" dirty="0">
              <a:solidFill>
                <a:schemeClr val="tx2"/>
              </a:solidFill>
              <a:latin typeface="Tahoma" pitchFamily="34" charset="0"/>
              <a:ea typeface="MS PGothic" pitchFamily="34" charset="-128"/>
            </a:endParaRPr>
          </a:p>
        </p:txBody>
      </p:sp>
      <p:sp>
        <p:nvSpPr>
          <p:cNvPr id="27" name="AutoShape 20"/>
          <p:cNvSpPr>
            <a:spLocks noChangeArrowheads="1"/>
          </p:cNvSpPr>
          <p:nvPr/>
        </p:nvSpPr>
        <p:spPr bwMode="auto">
          <a:xfrm>
            <a:off x="6720077" y="2141981"/>
            <a:ext cx="1472947" cy="601219"/>
          </a:xfrm>
          <a:prstGeom prst="rect">
            <a:avLst/>
          </a:prstGeom>
          <a:solidFill>
            <a:schemeClr val="bg1"/>
          </a:solidFill>
          <a:ln w="38100">
            <a:solidFill>
              <a:schemeClr val="accent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a:solidFill>
                  <a:schemeClr val="tx2"/>
                </a:solidFill>
                <a:latin typeface="Tahoma" pitchFamily="34" charset="0"/>
                <a:ea typeface="MS PGothic" pitchFamily="34" charset="-128"/>
              </a:rPr>
              <a:t>Female </a:t>
            </a:r>
            <a:r>
              <a:rPr lang="en-US" sz="1200" dirty="0" smtClean="0">
                <a:solidFill>
                  <a:schemeClr val="tx2"/>
                </a:solidFill>
                <a:latin typeface="Tahoma" pitchFamily="34" charset="0"/>
                <a:ea typeface="MS PGothic" pitchFamily="34" charset="-128"/>
              </a:rPr>
              <a:t> SEM Faculty</a:t>
            </a:r>
            <a:r>
              <a:rPr lang="en-US" sz="1200" dirty="0">
                <a:solidFill>
                  <a:schemeClr val="tx2"/>
                </a:solidFill>
                <a:latin typeface="Tahoma" pitchFamily="34" charset="0"/>
                <a:ea typeface="MS PGothic" pitchFamily="34" charset="-128"/>
              </a:rPr>
              <a:t>: </a:t>
            </a:r>
          </a:p>
          <a:p>
            <a:pPr algn="ctr">
              <a:defRPr/>
            </a:pPr>
            <a:r>
              <a:rPr lang="en-US" sz="1200" dirty="0" smtClean="0">
                <a:solidFill>
                  <a:schemeClr val="tx2"/>
                </a:solidFill>
                <a:latin typeface="Tahoma" pitchFamily="34" charset="0"/>
                <a:ea typeface="MS PGothic" pitchFamily="34" charset="-128"/>
                <a:sym typeface="Wingdings"/>
              </a:rPr>
              <a:t>24.3%</a:t>
            </a:r>
            <a:endParaRPr lang="en-US" sz="1200" dirty="0">
              <a:solidFill>
                <a:schemeClr val="tx2"/>
              </a:solidFill>
              <a:latin typeface="Tahoma" pitchFamily="34" charset="0"/>
              <a:ea typeface="MS PGothic" pitchFamily="34" charset="-128"/>
            </a:endParaRPr>
          </a:p>
        </p:txBody>
      </p:sp>
      <p:sp>
        <p:nvSpPr>
          <p:cNvPr id="28" name="AutoShape 20"/>
          <p:cNvSpPr>
            <a:spLocks noChangeArrowheads="1"/>
          </p:cNvSpPr>
          <p:nvPr/>
        </p:nvSpPr>
        <p:spPr bwMode="auto">
          <a:xfrm>
            <a:off x="4637912" y="3608477"/>
            <a:ext cx="1647892" cy="595305"/>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100" dirty="0" smtClean="0">
                <a:solidFill>
                  <a:schemeClr val="tx2"/>
                </a:solidFill>
                <a:latin typeface="Tahoma" pitchFamily="34" charset="0"/>
                <a:ea typeface="MS PGothic" pitchFamily="34" charset="-128"/>
              </a:rPr>
              <a:t>New Faculty Development Fund announced </a:t>
            </a:r>
            <a:endParaRPr lang="en-US" sz="1100" dirty="0">
              <a:solidFill>
                <a:schemeClr val="tx2"/>
              </a:solidFill>
              <a:latin typeface="Tahoma" pitchFamily="34" charset="0"/>
              <a:ea typeface="MS PGothic" pitchFamily="34" charset="-128"/>
            </a:endParaRPr>
          </a:p>
        </p:txBody>
      </p:sp>
      <p:sp>
        <p:nvSpPr>
          <p:cNvPr id="30" name="AutoShape 20"/>
          <p:cNvSpPr>
            <a:spLocks noChangeArrowheads="1"/>
          </p:cNvSpPr>
          <p:nvPr/>
        </p:nvSpPr>
        <p:spPr bwMode="auto">
          <a:xfrm>
            <a:off x="1570033" y="2851088"/>
            <a:ext cx="1645920" cy="539226"/>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100" dirty="0" smtClean="0">
                <a:solidFill>
                  <a:schemeClr val="tx2"/>
                </a:solidFill>
                <a:latin typeface="Tahoma" pitchFamily="34" charset="0"/>
                <a:ea typeface="MS PGothic" pitchFamily="34" charset="-128"/>
              </a:rPr>
              <a:t>Faculty Diversity Initiative</a:t>
            </a:r>
            <a:endParaRPr lang="en-US" sz="1100" dirty="0">
              <a:solidFill>
                <a:schemeClr val="tx2"/>
              </a:solidFill>
              <a:latin typeface="Tahoma" pitchFamily="34" charset="0"/>
              <a:ea typeface="MS PGothic" pitchFamily="34" charset="-128"/>
            </a:endParaRPr>
          </a:p>
        </p:txBody>
      </p:sp>
      <p:sp>
        <p:nvSpPr>
          <p:cNvPr id="31" name="AutoShape 20"/>
          <p:cNvSpPr>
            <a:spLocks noChangeArrowheads="1"/>
          </p:cNvSpPr>
          <p:nvPr/>
        </p:nvSpPr>
        <p:spPr bwMode="auto">
          <a:xfrm>
            <a:off x="3363848" y="5205383"/>
            <a:ext cx="1933576" cy="559642"/>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100" dirty="0" smtClean="0">
                <a:solidFill>
                  <a:schemeClr val="tx2"/>
                </a:solidFill>
                <a:latin typeface="Tahoma" pitchFamily="34" charset="0"/>
                <a:ea typeface="MS PGothic" pitchFamily="34" charset="-128"/>
              </a:rPr>
              <a:t>Office for the Promotion of Women in SEM established</a:t>
            </a:r>
            <a:endParaRPr lang="en-US" sz="1100" dirty="0">
              <a:solidFill>
                <a:schemeClr val="tx2"/>
              </a:solidFill>
              <a:latin typeface="Tahoma" pitchFamily="34" charset="0"/>
              <a:ea typeface="MS PGothic" pitchFamily="34" charset="-128"/>
            </a:endParaRPr>
          </a:p>
        </p:txBody>
      </p:sp>
      <p:sp>
        <p:nvSpPr>
          <p:cNvPr id="32" name="AutoShape 20"/>
          <p:cNvSpPr>
            <a:spLocks noChangeArrowheads="1"/>
          </p:cNvSpPr>
          <p:nvPr/>
        </p:nvSpPr>
        <p:spPr bwMode="auto">
          <a:xfrm>
            <a:off x="1559844" y="3601329"/>
            <a:ext cx="2024603" cy="604911"/>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100" dirty="0" smtClean="0">
                <a:solidFill>
                  <a:schemeClr val="tx2"/>
                </a:solidFill>
                <a:latin typeface="Tahoma" pitchFamily="34" charset="0"/>
                <a:ea typeface="MS PGothic" pitchFamily="34" charset="-128"/>
              </a:rPr>
              <a:t>Office on Institutional Diversity and Equity established</a:t>
            </a:r>
            <a:endParaRPr lang="en-US" sz="1100" dirty="0">
              <a:solidFill>
                <a:schemeClr val="tx2"/>
              </a:solidFill>
              <a:latin typeface="Tahoma" pitchFamily="34" charset="0"/>
              <a:ea typeface="MS PGothic" pitchFamily="34" charset="-128"/>
            </a:endParaRPr>
          </a:p>
        </p:txBody>
      </p:sp>
      <p:sp>
        <p:nvSpPr>
          <p:cNvPr id="34" name="AutoShape 20"/>
          <p:cNvSpPr>
            <a:spLocks noChangeArrowheads="1"/>
          </p:cNvSpPr>
          <p:nvPr/>
        </p:nvSpPr>
        <p:spPr bwMode="auto">
          <a:xfrm>
            <a:off x="5034152" y="5896907"/>
            <a:ext cx="1933576" cy="340542"/>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100" dirty="0" err="1" smtClean="0">
                <a:solidFill>
                  <a:schemeClr val="tx2"/>
                </a:solidFill>
                <a:latin typeface="Tahoma" pitchFamily="34" charset="0"/>
                <a:ea typeface="MS PGothic" pitchFamily="34" charset="-128"/>
              </a:rPr>
              <a:t>SciWomen</a:t>
            </a:r>
            <a:r>
              <a:rPr lang="en-US" sz="1100" dirty="0" smtClean="0">
                <a:solidFill>
                  <a:schemeClr val="tx2"/>
                </a:solidFill>
                <a:latin typeface="Tahoma" pitchFamily="34" charset="0"/>
                <a:ea typeface="MS PGothic" pitchFamily="34" charset="-128"/>
              </a:rPr>
              <a:t> joins IWL</a:t>
            </a:r>
            <a:endParaRPr lang="en-US" sz="1100" dirty="0">
              <a:solidFill>
                <a:schemeClr val="tx2"/>
              </a:solidFill>
              <a:latin typeface="Tahoma" pitchFamily="34" charset="0"/>
              <a:ea typeface="MS PGothic" pitchFamily="34" charset="-128"/>
            </a:endParaRPr>
          </a:p>
        </p:txBody>
      </p:sp>
      <p:sp>
        <p:nvSpPr>
          <p:cNvPr id="38" name="AutoShape 20"/>
          <p:cNvSpPr>
            <a:spLocks noChangeArrowheads="1"/>
          </p:cNvSpPr>
          <p:nvPr/>
        </p:nvSpPr>
        <p:spPr bwMode="auto">
          <a:xfrm>
            <a:off x="4172330" y="2851088"/>
            <a:ext cx="1645920" cy="547878"/>
          </a:xfrm>
          <a:prstGeom prst="homePlate">
            <a:avLst>
              <a:gd name="adj" fmla="val 18056"/>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100" dirty="0" smtClean="0">
                <a:solidFill>
                  <a:schemeClr val="tx2"/>
                </a:solidFill>
                <a:latin typeface="Tahoma" pitchFamily="34" charset="0"/>
                <a:ea typeface="MS PGothic" pitchFamily="34" charset="-128"/>
              </a:rPr>
              <a:t>Transformation of Undergraduate Education</a:t>
            </a:r>
            <a:endParaRPr lang="en-US" sz="1100" dirty="0">
              <a:solidFill>
                <a:schemeClr val="tx2"/>
              </a:solidFill>
              <a:latin typeface="Tahoma" pitchFamily="34" charset="0"/>
              <a:ea typeface="MS PGothic" pitchFamily="34" charset="-128"/>
            </a:endParaRPr>
          </a:p>
        </p:txBody>
      </p:sp>
      <p:sp>
        <p:nvSpPr>
          <p:cNvPr id="40" name="Rectangular Callout 39"/>
          <p:cNvSpPr/>
          <p:nvPr/>
        </p:nvSpPr>
        <p:spPr>
          <a:xfrm>
            <a:off x="5949550" y="2974549"/>
            <a:ext cx="2322576" cy="394404"/>
          </a:xfrm>
          <a:prstGeom prst="wedgeRectCallout">
            <a:avLst>
              <a:gd name="adj1" fmla="val -67366"/>
              <a:gd name="adj2" fmla="val -191952"/>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1"/>
                </a:solidFill>
              </a:rPr>
              <a:t>RU FAIR ADVANCE</a:t>
            </a:r>
            <a:endParaRPr lang="en-US" b="1" dirty="0">
              <a:solidFill>
                <a:schemeClr val="accent1"/>
              </a:solidFill>
            </a:endParaRPr>
          </a:p>
        </p:txBody>
      </p:sp>
      <p:sp>
        <p:nvSpPr>
          <p:cNvPr id="37" name="Rectangle 4"/>
          <p:cNvSpPr>
            <a:spLocks noChangeArrowheads="1"/>
          </p:cNvSpPr>
          <p:nvPr/>
        </p:nvSpPr>
        <p:spPr bwMode="auto">
          <a:xfrm>
            <a:off x="874776" y="1722120"/>
            <a:ext cx="762000" cy="304800"/>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000" dirty="0" smtClean="0">
                <a:latin typeface="Tahoma" pitchFamily="34" charset="0"/>
              </a:rPr>
              <a:t>2003</a:t>
            </a:r>
            <a:endParaRPr lang="en-US" sz="1000" dirty="0">
              <a:latin typeface="Tahoma" pitchFamily="34" charset="0"/>
            </a:endParaRPr>
          </a:p>
        </p:txBody>
      </p:sp>
      <p:sp>
        <p:nvSpPr>
          <p:cNvPr id="39" name="AutoShape 20"/>
          <p:cNvSpPr>
            <a:spLocks noChangeArrowheads="1"/>
          </p:cNvSpPr>
          <p:nvPr/>
        </p:nvSpPr>
        <p:spPr bwMode="auto">
          <a:xfrm>
            <a:off x="741426" y="4406753"/>
            <a:ext cx="3848862" cy="643547"/>
          </a:xfrm>
          <a:prstGeom prst="rect">
            <a:avLst/>
          </a:prstGeom>
          <a:solidFill>
            <a:schemeClr val="bg1"/>
          </a:solidFill>
          <a:ln w="381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100" dirty="0" smtClean="0">
                <a:solidFill>
                  <a:schemeClr val="tx2"/>
                </a:solidFill>
                <a:latin typeface="Tahoma" pitchFamily="34" charset="0"/>
                <a:ea typeface="MS PGothic" pitchFamily="34" charset="-128"/>
              </a:rPr>
              <a:t>Reaffirming Action: </a:t>
            </a:r>
          </a:p>
          <a:p>
            <a:pPr algn="ctr">
              <a:defRPr/>
            </a:pPr>
            <a:r>
              <a:rPr lang="en-US" sz="1100" dirty="0" smtClean="0">
                <a:solidFill>
                  <a:schemeClr val="tx2"/>
                </a:solidFill>
                <a:latin typeface="Tahoma" pitchFamily="34" charset="0"/>
                <a:ea typeface="MS PGothic" pitchFamily="34" charset="-128"/>
              </a:rPr>
              <a:t>Designs for Diversity in Higher Education</a:t>
            </a:r>
          </a:p>
          <a:p>
            <a:pPr algn="ctr">
              <a:defRPr/>
            </a:pPr>
            <a:r>
              <a:rPr lang="en-US" sz="1100" dirty="0" smtClean="0">
                <a:solidFill>
                  <a:schemeClr val="tx2"/>
                </a:solidFill>
                <a:latin typeface="Tahoma" pitchFamily="34" charset="0"/>
                <a:ea typeface="MS PGothic" pitchFamily="34" charset="-128"/>
              </a:rPr>
              <a:t>Ford Foundation grant (IWL)</a:t>
            </a:r>
            <a:endParaRPr lang="en-US" sz="1100" dirty="0">
              <a:solidFill>
                <a:schemeClr val="tx2"/>
              </a:solidFill>
              <a:latin typeface="Tahoma" pitchFamily="34" charset="0"/>
              <a:ea typeface="MS PGothic" pitchFamily="34" charset="-12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1-26 at 7.24.37 PM.png"/>
          <p:cNvPicPr>
            <a:picLocks noChangeAspect="1"/>
          </p:cNvPicPr>
          <p:nvPr/>
        </p:nvPicPr>
        <p:blipFill>
          <a:blip r:embed="rId3"/>
          <a:stretch>
            <a:fillRect/>
          </a:stretch>
        </p:blipFill>
        <p:spPr>
          <a:xfrm>
            <a:off x="778153" y="2172915"/>
            <a:ext cx="3186229" cy="4095792"/>
          </a:xfrm>
          <a:prstGeom prst="rect">
            <a:avLst/>
          </a:prstGeom>
          <a:ln w="38100">
            <a:solidFill>
              <a:schemeClr val="bg1">
                <a:lumMod val="85000"/>
              </a:schemeClr>
            </a:solidFill>
          </a:ln>
          <a:effectLst>
            <a:glow rad="101600">
              <a:schemeClr val="bg1">
                <a:lumMod val="85000"/>
                <a:alpha val="75000"/>
              </a:schemeClr>
            </a:glow>
            <a:outerShdw blurRad="50800" dist="101600" dir="2700000">
              <a:srgbClr val="000000">
                <a:alpha val="40000"/>
              </a:srgbClr>
            </a:outerShdw>
            <a:softEdge rad="25400"/>
          </a:effectLst>
        </p:spPr>
      </p:pic>
      <p:pic>
        <p:nvPicPr>
          <p:cNvPr id="5" name="Picture 4" descr="Screen shot 2011-01-26 at 7.24.50 PM.png"/>
          <p:cNvPicPr>
            <a:picLocks noChangeAspect="1"/>
          </p:cNvPicPr>
          <p:nvPr/>
        </p:nvPicPr>
        <p:blipFill>
          <a:blip r:embed="rId4"/>
          <a:stretch>
            <a:fillRect/>
          </a:stretch>
        </p:blipFill>
        <p:spPr>
          <a:xfrm>
            <a:off x="1897127" y="4440678"/>
            <a:ext cx="2475762" cy="1972114"/>
          </a:xfrm>
          <a:prstGeom prst="rect">
            <a:avLst/>
          </a:prstGeom>
          <a:effectLst>
            <a:outerShdw blurRad="50800" dist="101600" dir="2700000">
              <a:srgbClr val="000000">
                <a:alpha val="43000"/>
              </a:srgbClr>
            </a:outerShdw>
          </a:effectLst>
        </p:spPr>
      </p:pic>
      <p:sp>
        <p:nvSpPr>
          <p:cNvPr id="9" name="Title 8"/>
          <p:cNvSpPr>
            <a:spLocks noGrp="1"/>
          </p:cNvSpPr>
          <p:nvPr>
            <p:ph type="title"/>
          </p:nvPr>
        </p:nvSpPr>
        <p:spPr>
          <a:xfrm>
            <a:off x="400050" y="669272"/>
            <a:ext cx="8229600" cy="666750"/>
          </a:xfrm>
        </p:spPr>
        <p:txBody>
          <a:bodyPr/>
          <a:lstStyle/>
          <a:p>
            <a:pPr lvl="0" algn="ctr"/>
            <a:r>
              <a:rPr lang="en-US" dirty="0" smtClean="0"/>
              <a:t>Faculty Visibility: My Stories</a:t>
            </a:r>
            <a:endParaRPr lang="en-US" dirty="0"/>
          </a:p>
        </p:txBody>
      </p:sp>
      <p:sp>
        <p:nvSpPr>
          <p:cNvPr id="10" name="Content Placeholder 9"/>
          <p:cNvSpPr>
            <a:spLocks noGrp="1"/>
          </p:cNvSpPr>
          <p:nvPr>
            <p:ph idx="1"/>
          </p:nvPr>
        </p:nvSpPr>
        <p:spPr>
          <a:xfrm>
            <a:off x="400050" y="1519518"/>
            <a:ext cx="8229600" cy="4803495"/>
          </a:xfrm>
          <a:ln>
            <a:noFill/>
          </a:ln>
        </p:spPr>
        <p:txBody>
          <a:bodyPr/>
          <a:lstStyle/>
          <a:p>
            <a:pPr>
              <a:buNone/>
            </a:pPr>
            <a:r>
              <a:rPr lang="en-US" sz="2800" dirty="0" smtClean="0"/>
              <a:t>A mentoring tool for the digital age</a:t>
            </a:r>
            <a:endParaRPr lang="en-US" sz="2800" dirty="0"/>
          </a:p>
        </p:txBody>
      </p:sp>
      <p:pic>
        <p:nvPicPr>
          <p:cNvPr id="8" name="Picture 4" descr="Picture 1"/>
          <p:cNvPicPr>
            <a:picLocks noChangeAspect="1" noChangeArrowheads="1"/>
          </p:cNvPicPr>
          <p:nvPr/>
        </p:nvPicPr>
        <p:blipFill>
          <a:blip r:embed="rId5"/>
          <a:srcRect r="5991"/>
          <a:stretch>
            <a:fillRect/>
          </a:stretch>
        </p:blipFill>
        <p:spPr bwMode="auto">
          <a:xfrm>
            <a:off x="4814029" y="2176267"/>
            <a:ext cx="3202211" cy="4099782"/>
          </a:xfrm>
          <a:prstGeom prst="rect">
            <a:avLst/>
          </a:prstGeom>
          <a:noFill/>
          <a:ln w="38100">
            <a:solidFill>
              <a:schemeClr val="bg1">
                <a:lumMod val="85000"/>
              </a:schemeClr>
            </a:solidFill>
          </a:ln>
          <a:effectLst>
            <a:outerShdw blurRad="50800" dist="101600" dir="2700000" algn="l" rotWithShape="0">
              <a:prstClr val="black">
                <a:alpha val="40000"/>
              </a:prstClr>
            </a:outerShdw>
          </a:effectLst>
        </p:spPr>
      </p:pic>
      <p:pic>
        <p:nvPicPr>
          <p:cNvPr id="11" name="Picture 7" descr="Picture 2"/>
          <p:cNvPicPr>
            <a:picLocks noChangeAspect="1" noChangeArrowheads="1"/>
          </p:cNvPicPr>
          <p:nvPr/>
        </p:nvPicPr>
        <p:blipFill>
          <a:blip r:embed="rId6"/>
          <a:srcRect/>
          <a:stretch>
            <a:fillRect/>
          </a:stretch>
        </p:blipFill>
        <p:spPr bwMode="auto">
          <a:xfrm>
            <a:off x="5849458" y="4442269"/>
            <a:ext cx="2647906" cy="1988200"/>
          </a:xfrm>
          <a:prstGeom prst="rect">
            <a:avLst/>
          </a:prstGeom>
          <a:noFill/>
          <a:effectLst>
            <a:outerShdw blurRad="63500" dist="76199" dir="2700000" algn="ctr" rotWithShape="0">
              <a:srgbClr val="000000">
                <a:alpha val="74998"/>
              </a:srgbClr>
            </a:outerShdw>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udy Screen Shot.png"/>
          <p:cNvPicPr>
            <a:picLocks noChangeAspect="1"/>
          </p:cNvPicPr>
          <p:nvPr/>
        </p:nvPicPr>
        <p:blipFill>
          <a:blip r:embed="rId3"/>
          <a:stretch>
            <a:fillRect/>
          </a:stretch>
        </p:blipFill>
        <p:spPr>
          <a:xfrm>
            <a:off x="1398494" y="2101305"/>
            <a:ext cx="5137706" cy="3941320"/>
          </a:xfrm>
          <a:prstGeom prst="rect">
            <a:avLst/>
          </a:prstGeom>
          <a:effectLst>
            <a:outerShdw blurRad="50800" dist="101600" dir="2700000">
              <a:srgbClr val="000000">
                <a:alpha val="43000"/>
              </a:srgbClr>
            </a:outerShdw>
          </a:effectLst>
        </p:spPr>
      </p:pic>
      <p:pic>
        <p:nvPicPr>
          <p:cNvPr id="6" name="Picture 5" descr="Screen shot 2011-01-26 at 7.13.28 PM.png"/>
          <p:cNvPicPr>
            <a:picLocks noChangeAspect="1"/>
          </p:cNvPicPr>
          <p:nvPr/>
        </p:nvPicPr>
        <p:blipFill>
          <a:blip r:embed="rId4"/>
          <a:srcRect r="5373"/>
          <a:stretch>
            <a:fillRect/>
          </a:stretch>
        </p:blipFill>
        <p:spPr>
          <a:xfrm>
            <a:off x="6031038" y="3606262"/>
            <a:ext cx="1610360" cy="2514600"/>
          </a:xfrm>
          <a:prstGeom prst="rect">
            <a:avLst/>
          </a:prstGeom>
          <a:effectLst>
            <a:outerShdw blurRad="50800" dist="101600" dir="2700000">
              <a:srgbClr val="000000">
                <a:alpha val="43000"/>
              </a:srgbClr>
            </a:outerShdw>
          </a:effectLst>
        </p:spPr>
      </p:pic>
      <p:sp>
        <p:nvSpPr>
          <p:cNvPr id="8" name="TextBox 7"/>
          <p:cNvSpPr txBox="1"/>
          <p:nvPr/>
        </p:nvSpPr>
        <p:spPr>
          <a:xfrm>
            <a:off x="1400614" y="6238154"/>
            <a:ext cx="6950009" cy="369332"/>
          </a:xfrm>
          <a:prstGeom prst="rect">
            <a:avLst/>
          </a:prstGeom>
          <a:noFill/>
        </p:spPr>
        <p:txBody>
          <a:bodyPr wrap="square" rtlCol="0">
            <a:spAutoFit/>
          </a:bodyPr>
          <a:lstStyle/>
          <a:p>
            <a:r>
              <a:rPr lang="en-US" b="1" u="sng" dirty="0">
                <a:solidFill>
                  <a:schemeClr val="tx1">
                    <a:lumMod val="65000"/>
                    <a:lumOff val="35000"/>
                  </a:schemeClr>
                </a:solidFill>
              </a:rPr>
              <a:t>http://newarkbioweb.rutgers.edu/Weis%20Lab/index.html</a:t>
            </a:r>
            <a:endParaRPr lang="en-US" dirty="0">
              <a:solidFill>
                <a:schemeClr val="tx1">
                  <a:lumMod val="65000"/>
                  <a:lumOff val="35000"/>
                </a:schemeClr>
              </a:solidFill>
            </a:endParaRPr>
          </a:p>
        </p:txBody>
      </p:sp>
      <p:sp>
        <p:nvSpPr>
          <p:cNvPr id="9" name="Title 8"/>
          <p:cNvSpPr>
            <a:spLocks noGrp="1"/>
          </p:cNvSpPr>
          <p:nvPr>
            <p:ph type="title"/>
          </p:nvPr>
        </p:nvSpPr>
        <p:spPr/>
        <p:txBody>
          <a:bodyPr/>
          <a:lstStyle/>
          <a:p>
            <a:pPr lvl="0" algn="ctr"/>
            <a:r>
              <a:rPr lang="en-US" dirty="0" smtClean="0"/>
              <a:t>Faculty Visibility in </a:t>
            </a:r>
            <a:r>
              <a:rPr lang="en-US" dirty="0" smtClean="0">
                <a:solidFill>
                  <a:schemeClr val="tx1"/>
                </a:solidFill>
              </a:rPr>
              <a:t>Newark</a:t>
            </a:r>
            <a:endParaRPr lang="en-US" dirty="0">
              <a:solidFill>
                <a:schemeClr val="tx1"/>
              </a:solidFill>
            </a:endParaRPr>
          </a:p>
        </p:txBody>
      </p:sp>
      <p:sp>
        <p:nvSpPr>
          <p:cNvPr id="10" name="Content Placeholder 9"/>
          <p:cNvSpPr>
            <a:spLocks noGrp="1"/>
          </p:cNvSpPr>
          <p:nvPr>
            <p:ph idx="1"/>
          </p:nvPr>
        </p:nvSpPr>
        <p:spPr>
          <a:xfrm>
            <a:off x="400050" y="1338944"/>
            <a:ext cx="8229600" cy="4984070"/>
          </a:xfrm>
        </p:spPr>
        <p:txBody>
          <a:bodyPr/>
          <a:lstStyle/>
          <a:p>
            <a:pPr>
              <a:buNone/>
            </a:pPr>
            <a:r>
              <a:rPr lang="en-US" sz="1900" dirty="0" smtClean="0"/>
              <a:t>Professor of biology Judith Weis and 10 other SEM female faculty updated their websites for more effective communications and visibility.</a:t>
            </a:r>
          </a:p>
          <a:p>
            <a:pPr>
              <a:buNone/>
            </a:pPr>
            <a:endParaRPr lang="en-US" sz="21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3415" y="1476340"/>
            <a:ext cx="4428766" cy="4563008"/>
          </a:xfrm>
          <a:prstGeom prst="rect">
            <a:avLst/>
          </a:prstGeom>
        </p:spPr>
      </p:pic>
      <p:pic>
        <p:nvPicPr>
          <p:cNvPr id="3" name="Picture 2"/>
          <p:cNvPicPr>
            <a:picLocks noChangeAspect="1"/>
          </p:cNvPicPr>
          <p:nvPr/>
        </p:nvPicPr>
        <p:blipFill>
          <a:blip r:embed="rId3"/>
          <a:stretch>
            <a:fillRect/>
          </a:stretch>
        </p:blipFill>
        <p:spPr>
          <a:xfrm>
            <a:off x="4794544" y="2250159"/>
            <a:ext cx="4004923" cy="4203963"/>
          </a:xfrm>
          <a:prstGeom prst="rect">
            <a:avLst/>
          </a:prstGeom>
        </p:spPr>
      </p:pic>
      <p:sp>
        <p:nvSpPr>
          <p:cNvPr id="4" name="Title 1"/>
          <p:cNvSpPr txBox="1">
            <a:spLocks/>
          </p:cNvSpPr>
          <p:nvPr/>
        </p:nvSpPr>
        <p:spPr>
          <a:xfrm>
            <a:off x="400050" y="709613"/>
            <a:ext cx="8229600" cy="66675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ＭＳ Ｐゴシック" pitchFamily="34" charset="-128"/>
                <a:cs typeface="+mj-cs"/>
              </a:rPr>
              <a:t>Faculty Visibility on</a:t>
            </a:r>
            <a:r>
              <a:rPr kumimoji="0" lang="en-US" sz="3600" b="0" i="0" u="none" strike="noStrike" kern="0" cap="none" spc="0" normalizeH="0" noProof="0" dirty="0" smtClean="0">
                <a:ln>
                  <a:noFill/>
                </a:ln>
                <a:solidFill>
                  <a:schemeClr val="tx2"/>
                </a:solidFill>
                <a:effectLst/>
                <a:uLnTx/>
                <a:uFillTx/>
                <a:latin typeface="+mj-lt"/>
                <a:ea typeface="ＭＳ Ｐゴシック" pitchFamily="34" charset="-128"/>
                <a:cs typeface="+mj-cs"/>
              </a:rPr>
              <a:t> the Internet</a:t>
            </a:r>
            <a:endParaRPr kumimoji="0" lang="en-US" sz="3600" b="0" i="0" u="none" strike="noStrike" kern="0" cap="none" spc="0" normalizeH="0" baseline="0" noProof="0" dirty="0">
              <a:ln>
                <a:noFill/>
              </a:ln>
              <a:solidFill>
                <a:schemeClr val="tx2"/>
              </a:solidFill>
              <a:effectLst/>
              <a:uLnTx/>
              <a:uFillTx/>
              <a:latin typeface="+mj-lt"/>
              <a:ea typeface="ＭＳ Ｐゴシック" pitchFamily="34" charset="-128"/>
              <a:cs typeface="+mj-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nvGraphicFramePr>
        <p:xfrm>
          <a:off x="4723598" y="1151824"/>
          <a:ext cx="3448016" cy="3465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txBox="1">
            <a:spLocks/>
          </p:cNvSpPr>
          <p:nvPr/>
        </p:nvSpPr>
        <p:spPr>
          <a:xfrm>
            <a:off x="271884" y="721231"/>
            <a:ext cx="8596694" cy="82518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ＭＳ Ｐゴシック" pitchFamily="34" charset="-128"/>
                <a:cs typeface="+mj-cs"/>
              </a:rPr>
              <a:t>Faculty Achievements</a:t>
            </a:r>
            <a:r>
              <a:rPr lang="en-US" sz="3600" kern="0" baseline="0" dirty="0" smtClean="0">
                <a:solidFill>
                  <a:schemeClr val="tx2"/>
                </a:solidFill>
                <a:latin typeface="+mj-lt"/>
                <a:cs typeface="+mj-cs"/>
              </a:rPr>
              <a:t>:</a:t>
            </a:r>
            <a:r>
              <a:rPr kumimoji="0" lang="en-US" sz="3600" b="0" i="0" u="none" strike="noStrike" kern="0" cap="none" spc="0" normalizeH="0" noProof="0" dirty="0" smtClean="0">
                <a:ln>
                  <a:noFill/>
                </a:ln>
                <a:solidFill>
                  <a:schemeClr val="tx2"/>
                </a:solidFill>
                <a:effectLst/>
                <a:uLnTx/>
                <a:uFillTx/>
                <a:latin typeface="+mj-lt"/>
                <a:ea typeface="ＭＳ Ｐゴシック" pitchFamily="34" charset="-128"/>
                <a:cs typeface="+mj-cs"/>
              </a:rPr>
              <a:t> </a:t>
            </a:r>
            <a:r>
              <a:rPr lang="en-US" sz="3600" kern="0" dirty="0" smtClean="0">
                <a:solidFill>
                  <a:schemeClr val="tx2"/>
                </a:solidFill>
                <a:latin typeface="+mj-lt"/>
                <a:cs typeface="+mj-cs"/>
              </a:rPr>
              <a:t>Awards</a:t>
            </a:r>
            <a:endParaRPr kumimoji="0" lang="en-US" sz="3600" b="0" i="0" u="none" strike="noStrike" kern="0" cap="none" spc="0" normalizeH="0" baseline="0" noProof="0" dirty="0" smtClean="0">
              <a:ln>
                <a:noFill/>
              </a:ln>
              <a:solidFill>
                <a:schemeClr val="tx2"/>
              </a:solidFill>
              <a:effectLst/>
              <a:uLnTx/>
              <a:uFillTx/>
              <a:latin typeface="+mj-lt"/>
              <a:ea typeface="ＭＳ Ｐゴシック" pitchFamily="34" charset="-128"/>
              <a:cs typeface="+mj-cs"/>
            </a:endParaRPr>
          </a:p>
        </p:txBody>
      </p:sp>
      <p:pic>
        <p:nvPicPr>
          <p:cNvPr id="4" name="Picture 3"/>
          <p:cNvPicPr>
            <a:picLocks noChangeAspect="1"/>
          </p:cNvPicPr>
          <p:nvPr/>
        </p:nvPicPr>
        <p:blipFill>
          <a:blip r:embed="rId8"/>
          <a:srcRect/>
          <a:stretch>
            <a:fillRect/>
          </a:stretch>
        </p:blipFill>
        <p:spPr bwMode="auto">
          <a:xfrm>
            <a:off x="604144" y="4968142"/>
            <a:ext cx="1295214" cy="1630468"/>
          </a:xfrm>
          <a:prstGeom prst="rect">
            <a:avLst/>
          </a:prstGeom>
          <a:noFill/>
          <a:ln w="9525">
            <a:noFill/>
            <a:miter lim="800000"/>
            <a:headEnd/>
            <a:tailEnd/>
          </a:ln>
          <a:effectLst>
            <a:outerShdw dist="38100" dir="2700000" rotWithShape="0">
              <a:srgbClr val="808080">
                <a:alpha val="42999"/>
              </a:srgbClr>
            </a:outerShdw>
          </a:effectLst>
        </p:spPr>
      </p:pic>
      <p:sp>
        <p:nvSpPr>
          <p:cNvPr id="6" name="TextBox 6"/>
          <p:cNvSpPr txBox="1">
            <a:spLocks noChangeArrowheads="1"/>
          </p:cNvSpPr>
          <p:nvPr/>
        </p:nvSpPr>
        <p:spPr bwMode="auto">
          <a:xfrm>
            <a:off x="1909719" y="4981158"/>
            <a:ext cx="2490310" cy="1384995"/>
          </a:xfrm>
          <a:prstGeom prst="rect">
            <a:avLst/>
          </a:prstGeom>
          <a:noFill/>
          <a:ln w="9525">
            <a:noFill/>
            <a:miter lim="800000"/>
            <a:headEnd/>
            <a:tailEnd/>
          </a:ln>
        </p:spPr>
        <p:txBody>
          <a:bodyPr wrap="square">
            <a:spAutoFit/>
          </a:bodyPr>
          <a:lstStyle/>
          <a:p>
            <a:r>
              <a:rPr lang="en-US" sz="1200" b="1" dirty="0">
                <a:solidFill>
                  <a:schemeClr val="tx2"/>
                </a:solidFill>
                <a:latin typeface="+mj-lt"/>
              </a:rPr>
              <a:t>Dr. Diana Sanchez</a:t>
            </a:r>
            <a:br>
              <a:rPr lang="en-US" sz="1200" b="1" dirty="0">
                <a:solidFill>
                  <a:schemeClr val="tx2"/>
                </a:solidFill>
                <a:latin typeface="+mj-lt"/>
              </a:rPr>
            </a:br>
            <a:r>
              <a:rPr lang="en-US" sz="1200" dirty="0">
                <a:solidFill>
                  <a:schemeClr val="tx2"/>
                </a:solidFill>
                <a:latin typeface="+mj-lt"/>
              </a:rPr>
              <a:t>Assistant Professor, </a:t>
            </a:r>
            <a:br>
              <a:rPr lang="en-US" sz="1200" dirty="0">
                <a:solidFill>
                  <a:schemeClr val="tx2"/>
                </a:solidFill>
                <a:latin typeface="+mj-lt"/>
              </a:rPr>
            </a:br>
            <a:r>
              <a:rPr lang="en-US" sz="1200" dirty="0" smtClean="0">
                <a:solidFill>
                  <a:schemeClr val="tx2"/>
                </a:solidFill>
                <a:latin typeface="+mj-lt"/>
              </a:rPr>
              <a:t>Psychology</a:t>
            </a:r>
            <a:endParaRPr lang="en-US" sz="1200" b="1" dirty="0" smtClean="0">
              <a:solidFill>
                <a:schemeClr val="tx2"/>
              </a:solidFill>
              <a:latin typeface="+mj-lt"/>
            </a:endParaRPr>
          </a:p>
          <a:p>
            <a:r>
              <a:rPr lang="en-US" sz="1200" b="1" dirty="0" smtClean="0">
                <a:solidFill>
                  <a:schemeClr val="tx2"/>
                </a:solidFill>
                <a:latin typeface="+mj-lt"/>
              </a:rPr>
              <a:t>Awarded </a:t>
            </a:r>
          </a:p>
          <a:p>
            <a:r>
              <a:rPr lang="en-US" sz="1200" b="1" dirty="0" smtClean="0">
                <a:solidFill>
                  <a:schemeClr val="tx2"/>
                </a:solidFill>
                <a:latin typeface="+mj-lt"/>
              </a:rPr>
              <a:t>2010 </a:t>
            </a:r>
            <a:r>
              <a:rPr lang="en-US" sz="1200" b="1" dirty="0">
                <a:solidFill>
                  <a:schemeClr val="tx2"/>
                </a:solidFill>
                <a:latin typeface="+mj-lt"/>
              </a:rPr>
              <a:t>Michele Alexander </a:t>
            </a:r>
            <a:br>
              <a:rPr lang="en-US" sz="1200" b="1" dirty="0">
                <a:solidFill>
                  <a:schemeClr val="tx2"/>
                </a:solidFill>
                <a:latin typeface="+mj-lt"/>
              </a:rPr>
            </a:br>
            <a:r>
              <a:rPr lang="en-US" sz="1200" b="1" dirty="0">
                <a:solidFill>
                  <a:schemeClr val="tx2"/>
                </a:solidFill>
                <a:latin typeface="+mj-lt"/>
              </a:rPr>
              <a:t>Early Career Award for </a:t>
            </a:r>
            <a:br>
              <a:rPr lang="en-US" sz="1200" b="1" dirty="0">
                <a:solidFill>
                  <a:schemeClr val="tx2"/>
                </a:solidFill>
                <a:latin typeface="+mj-lt"/>
              </a:rPr>
            </a:br>
            <a:r>
              <a:rPr lang="en-US" sz="1200" b="1" dirty="0">
                <a:solidFill>
                  <a:schemeClr val="tx2"/>
                </a:solidFill>
                <a:latin typeface="+mj-lt"/>
              </a:rPr>
              <a:t>Scholarship and </a:t>
            </a:r>
            <a:r>
              <a:rPr lang="en-US" sz="1200" b="1" dirty="0" smtClean="0">
                <a:solidFill>
                  <a:schemeClr val="tx2"/>
                </a:solidFill>
                <a:latin typeface="+mj-lt"/>
              </a:rPr>
              <a:t>Service</a:t>
            </a:r>
            <a:endParaRPr lang="en-US" sz="1200" b="1" dirty="0">
              <a:solidFill>
                <a:schemeClr val="tx2"/>
              </a:solidFill>
              <a:latin typeface="+mj-lt"/>
            </a:endParaRPr>
          </a:p>
        </p:txBody>
      </p:sp>
      <p:sp>
        <p:nvSpPr>
          <p:cNvPr id="7" name="TextBox 7"/>
          <p:cNvSpPr txBox="1">
            <a:spLocks noChangeArrowheads="1"/>
          </p:cNvSpPr>
          <p:nvPr/>
        </p:nvSpPr>
        <p:spPr bwMode="auto">
          <a:xfrm>
            <a:off x="6658525" y="3820541"/>
            <a:ext cx="2215197" cy="1200329"/>
          </a:xfrm>
          <a:prstGeom prst="rect">
            <a:avLst/>
          </a:prstGeom>
          <a:noFill/>
          <a:ln w="9525">
            <a:noFill/>
            <a:miter lim="800000"/>
            <a:headEnd/>
            <a:tailEnd/>
          </a:ln>
        </p:spPr>
        <p:txBody>
          <a:bodyPr wrap="square">
            <a:spAutoFit/>
          </a:bodyPr>
          <a:lstStyle/>
          <a:p>
            <a:r>
              <a:rPr lang="en-US" sz="1200" b="1" dirty="0">
                <a:solidFill>
                  <a:schemeClr val="tx2"/>
                </a:solidFill>
                <a:latin typeface="+mj-lt"/>
              </a:rPr>
              <a:t>Dr. Helen Buettner</a:t>
            </a:r>
            <a:br>
              <a:rPr lang="en-US" sz="1200" b="1" dirty="0">
                <a:solidFill>
                  <a:schemeClr val="tx2"/>
                </a:solidFill>
                <a:latin typeface="+mj-lt"/>
              </a:rPr>
            </a:br>
            <a:r>
              <a:rPr lang="en-US" sz="1200" dirty="0">
                <a:solidFill>
                  <a:schemeClr val="tx2"/>
                </a:solidFill>
                <a:latin typeface="+mj-lt"/>
              </a:rPr>
              <a:t>Professor, Engineering </a:t>
            </a:r>
            <a:r>
              <a:rPr lang="en-US" sz="1200" dirty="0" smtClean="0">
                <a:solidFill>
                  <a:schemeClr val="tx2"/>
                </a:solidFill>
                <a:latin typeface="+mj-lt"/>
              </a:rPr>
              <a:t> and </a:t>
            </a:r>
            <a:r>
              <a:rPr lang="en-US" sz="1200" dirty="0">
                <a:solidFill>
                  <a:schemeClr val="tx2"/>
                </a:solidFill>
                <a:latin typeface="+mj-lt"/>
              </a:rPr>
              <a:t/>
            </a:r>
            <a:br>
              <a:rPr lang="en-US" sz="1200" dirty="0">
                <a:solidFill>
                  <a:schemeClr val="tx2"/>
                </a:solidFill>
                <a:latin typeface="+mj-lt"/>
              </a:rPr>
            </a:br>
            <a:r>
              <a:rPr lang="en-US" sz="1200" dirty="0">
                <a:solidFill>
                  <a:schemeClr val="tx2"/>
                </a:solidFill>
                <a:latin typeface="+mj-lt"/>
              </a:rPr>
              <a:t>RU FAIR Professor and Co-PI</a:t>
            </a:r>
            <a:r>
              <a:rPr lang="en-US" sz="1200" b="1" dirty="0">
                <a:solidFill>
                  <a:schemeClr val="tx2"/>
                </a:solidFill>
                <a:latin typeface="+mj-lt"/>
              </a:rPr>
              <a:t/>
            </a:r>
            <a:br>
              <a:rPr lang="en-US" sz="1200" b="1" dirty="0">
                <a:solidFill>
                  <a:schemeClr val="tx2"/>
                </a:solidFill>
                <a:latin typeface="+mj-lt"/>
              </a:rPr>
            </a:br>
            <a:r>
              <a:rPr lang="en-US" sz="1200" b="1" dirty="0" smtClean="0">
                <a:solidFill>
                  <a:schemeClr val="tx2"/>
                </a:solidFill>
                <a:latin typeface="+mj-lt"/>
              </a:rPr>
              <a:t>Awarded </a:t>
            </a:r>
            <a:r>
              <a:rPr lang="en-US" sz="1200" b="1" dirty="0">
                <a:solidFill>
                  <a:schemeClr val="tx2"/>
                </a:solidFill>
                <a:latin typeface="+mj-lt"/>
              </a:rPr>
              <a:t>2010 WEPAN</a:t>
            </a:r>
            <a:br>
              <a:rPr lang="en-US" sz="1200" b="1" dirty="0">
                <a:solidFill>
                  <a:schemeClr val="tx2"/>
                </a:solidFill>
                <a:latin typeface="+mj-lt"/>
              </a:rPr>
            </a:br>
            <a:r>
              <a:rPr lang="en-US" sz="1200" b="1" dirty="0">
                <a:solidFill>
                  <a:schemeClr val="tx2"/>
                </a:solidFill>
                <a:latin typeface="+mj-lt"/>
              </a:rPr>
              <a:t>University Change Agent </a:t>
            </a:r>
            <a:r>
              <a:rPr lang="en-US" sz="1200" b="1" dirty="0" smtClean="0">
                <a:solidFill>
                  <a:schemeClr val="tx2"/>
                </a:solidFill>
                <a:latin typeface="+mj-lt"/>
              </a:rPr>
              <a:t>Award </a:t>
            </a:r>
            <a:endParaRPr lang="en-US" sz="1200" dirty="0">
              <a:solidFill>
                <a:srgbClr val="FF0000"/>
              </a:solidFill>
              <a:latin typeface="+mj-lt"/>
            </a:endParaRPr>
          </a:p>
        </p:txBody>
      </p:sp>
      <p:pic>
        <p:nvPicPr>
          <p:cNvPr id="11" name="Picture 10"/>
          <p:cNvPicPr>
            <a:picLocks noChangeAspect="1"/>
          </p:cNvPicPr>
          <p:nvPr/>
        </p:nvPicPr>
        <p:blipFill>
          <a:blip r:embed="rId9"/>
          <a:srcRect/>
          <a:stretch>
            <a:fillRect/>
          </a:stretch>
        </p:blipFill>
        <p:spPr bwMode="auto">
          <a:xfrm>
            <a:off x="868746" y="3285970"/>
            <a:ext cx="1028131" cy="1547449"/>
          </a:xfrm>
          <a:prstGeom prst="rect">
            <a:avLst/>
          </a:prstGeom>
          <a:noFill/>
          <a:ln w="9525">
            <a:noFill/>
            <a:miter lim="800000"/>
            <a:headEnd/>
            <a:tailEnd/>
          </a:ln>
          <a:effectLst>
            <a:outerShdw dist="38100" dir="2700000" rotWithShape="0">
              <a:srgbClr val="808080">
                <a:alpha val="42999"/>
              </a:srgbClr>
            </a:outerShdw>
          </a:effectLst>
        </p:spPr>
      </p:pic>
      <p:sp>
        <p:nvSpPr>
          <p:cNvPr id="12" name="TextBox 15"/>
          <p:cNvSpPr txBox="1">
            <a:spLocks noChangeArrowheads="1"/>
          </p:cNvSpPr>
          <p:nvPr/>
        </p:nvSpPr>
        <p:spPr bwMode="auto">
          <a:xfrm>
            <a:off x="1928630" y="3332707"/>
            <a:ext cx="1999932" cy="1384995"/>
          </a:xfrm>
          <a:prstGeom prst="rect">
            <a:avLst/>
          </a:prstGeom>
          <a:noFill/>
          <a:ln w="9525">
            <a:noFill/>
            <a:miter lim="800000"/>
            <a:headEnd/>
            <a:tailEnd/>
          </a:ln>
        </p:spPr>
        <p:txBody>
          <a:bodyPr wrap="square">
            <a:spAutoFit/>
          </a:bodyPr>
          <a:lstStyle/>
          <a:p>
            <a:r>
              <a:rPr lang="en-US" sz="1200" b="1" dirty="0">
                <a:solidFill>
                  <a:schemeClr val="tx2"/>
                </a:solidFill>
                <a:latin typeface="+mj-lt"/>
              </a:rPr>
              <a:t>Dr. </a:t>
            </a:r>
            <a:r>
              <a:rPr lang="en-US" sz="1200" b="1" dirty="0" err="1" smtClean="0">
                <a:solidFill>
                  <a:schemeClr val="tx2"/>
                </a:solidFill>
                <a:latin typeface="+mj-lt"/>
              </a:rPr>
              <a:t>Noemie</a:t>
            </a:r>
            <a:r>
              <a:rPr lang="en-US" sz="1200" b="1" dirty="0" smtClean="0">
                <a:solidFill>
                  <a:schemeClr val="tx2"/>
                </a:solidFill>
                <a:latin typeface="+mj-lt"/>
              </a:rPr>
              <a:t> </a:t>
            </a:r>
            <a:r>
              <a:rPr lang="en-US" sz="1200" b="1" dirty="0" err="1" smtClean="0">
                <a:solidFill>
                  <a:schemeClr val="tx2"/>
                </a:solidFill>
                <a:latin typeface="+mj-lt"/>
              </a:rPr>
              <a:t>Koller</a:t>
            </a:r>
            <a:r>
              <a:rPr lang="en-US" sz="1200" b="1" dirty="0">
                <a:solidFill>
                  <a:schemeClr val="tx2"/>
                </a:solidFill>
                <a:latin typeface="+mj-lt"/>
              </a:rPr>
              <a:t/>
            </a:r>
            <a:br>
              <a:rPr lang="en-US" sz="1200" b="1" dirty="0">
                <a:solidFill>
                  <a:schemeClr val="tx2"/>
                </a:solidFill>
                <a:latin typeface="+mj-lt"/>
              </a:rPr>
            </a:br>
            <a:r>
              <a:rPr lang="en-US" sz="1200" dirty="0">
                <a:solidFill>
                  <a:schemeClr val="tx2"/>
                </a:solidFill>
                <a:latin typeface="+mj-lt"/>
              </a:rPr>
              <a:t>Professor, Physics</a:t>
            </a:r>
            <a:r>
              <a:rPr lang="en-US" sz="1200" b="1" dirty="0">
                <a:solidFill>
                  <a:schemeClr val="tx2"/>
                </a:solidFill>
                <a:latin typeface="+mj-lt"/>
              </a:rPr>
              <a:t/>
            </a:r>
            <a:br>
              <a:rPr lang="en-US" sz="1200" b="1" dirty="0">
                <a:solidFill>
                  <a:schemeClr val="tx2"/>
                </a:solidFill>
                <a:latin typeface="+mj-lt"/>
              </a:rPr>
            </a:br>
            <a:r>
              <a:rPr lang="en-US" sz="1200" b="1" dirty="0" smtClean="0">
                <a:solidFill>
                  <a:schemeClr val="tx2"/>
                </a:solidFill>
                <a:latin typeface="+mj-lt"/>
              </a:rPr>
              <a:t>Awarded 2010 </a:t>
            </a:r>
            <a:r>
              <a:rPr lang="en-US" sz="1200" b="1" dirty="0">
                <a:solidFill>
                  <a:schemeClr val="tx2"/>
                </a:solidFill>
                <a:latin typeface="+mj-lt"/>
              </a:rPr>
              <a:t>Nicholson Medal for Human Outreach</a:t>
            </a:r>
            <a:br>
              <a:rPr lang="en-US" sz="1200" b="1" dirty="0">
                <a:solidFill>
                  <a:schemeClr val="tx2"/>
                </a:solidFill>
                <a:latin typeface="+mj-lt"/>
              </a:rPr>
            </a:br>
            <a:r>
              <a:rPr lang="en-US" sz="1200" b="1" dirty="0">
                <a:solidFill>
                  <a:schemeClr val="tx2"/>
                </a:solidFill>
                <a:latin typeface="+mj-lt"/>
              </a:rPr>
              <a:t> by the </a:t>
            </a:r>
            <a:r>
              <a:rPr lang="en-US" sz="1200" b="1" dirty="0" smtClean="0">
                <a:latin typeface="+mj-lt"/>
              </a:rPr>
              <a:t>American Physical Society</a:t>
            </a:r>
            <a:endParaRPr lang="en-US" sz="1200" dirty="0">
              <a:latin typeface="+mj-lt"/>
            </a:endParaRPr>
          </a:p>
        </p:txBody>
      </p:sp>
      <p:sp>
        <p:nvSpPr>
          <p:cNvPr id="14" name="TextBox 17"/>
          <p:cNvSpPr txBox="1">
            <a:spLocks noChangeArrowheads="1"/>
          </p:cNvSpPr>
          <p:nvPr/>
        </p:nvSpPr>
        <p:spPr bwMode="auto">
          <a:xfrm>
            <a:off x="4416758" y="3996214"/>
            <a:ext cx="1996073" cy="1015663"/>
          </a:xfrm>
          <a:prstGeom prst="rect">
            <a:avLst/>
          </a:prstGeom>
          <a:noFill/>
          <a:ln w="9525">
            <a:noFill/>
            <a:miter lim="800000"/>
            <a:headEnd/>
            <a:tailEnd/>
          </a:ln>
        </p:spPr>
        <p:txBody>
          <a:bodyPr wrap="square">
            <a:spAutoFit/>
          </a:bodyPr>
          <a:lstStyle/>
          <a:p>
            <a:r>
              <a:rPr lang="en-US" sz="1200" b="1" dirty="0">
                <a:solidFill>
                  <a:schemeClr val="tx2"/>
                </a:solidFill>
                <a:latin typeface="+mj-lt"/>
              </a:rPr>
              <a:t>Dr. Judith Weis</a:t>
            </a:r>
            <a:br>
              <a:rPr lang="en-US" sz="1200" b="1" dirty="0">
                <a:solidFill>
                  <a:schemeClr val="tx2"/>
                </a:solidFill>
                <a:latin typeface="+mj-lt"/>
              </a:rPr>
            </a:br>
            <a:r>
              <a:rPr lang="en-US" sz="1200" dirty="0" smtClean="0">
                <a:solidFill>
                  <a:schemeClr val="tx2"/>
                </a:solidFill>
                <a:latin typeface="+mj-lt"/>
              </a:rPr>
              <a:t>Professor, Biology and </a:t>
            </a:r>
            <a:r>
              <a:rPr lang="en-US" sz="1200" dirty="0" smtClean="0">
                <a:solidFill>
                  <a:schemeClr val="tx2"/>
                </a:solidFill>
              </a:rPr>
              <a:t>RU FAIR Professor  </a:t>
            </a:r>
            <a:r>
              <a:rPr lang="en-US" sz="1200" b="1" dirty="0">
                <a:solidFill>
                  <a:schemeClr val="tx2"/>
                </a:solidFill>
                <a:latin typeface="+mj-lt"/>
              </a:rPr>
              <a:t/>
            </a:r>
            <a:br>
              <a:rPr lang="en-US" sz="1200" b="1" dirty="0">
                <a:solidFill>
                  <a:schemeClr val="tx2"/>
                </a:solidFill>
                <a:latin typeface="+mj-lt"/>
              </a:rPr>
            </a:br>
            <a:r>
              <a:rPr lang="en-US" sz="1200" b="1" dirty="0" smtClean="0">
                <a:latin typeface="+mj-lt"/>
              </a:rPr>
              <a:t>Chair of </a:t>
            </a:r>
            <a:r>
              <a:rPr lang="en-US" sz="1200" b="1" dirty="0" smtClean="0">
                <a:solidFill>
                  <a:schemeClr val="tx2"/>
                </a:solidFill>
                <a:latin typeface="+mj-lt"/>
              </a:rPr>
              <a:t>NJ DEP</a:t>
            </a:r>
            <a:r>
              <a:rPr lang="en-US" sz="1200" b="1" dirty="0" smtClean="0">
                <a:latin typeface="+mj-lt"/>
              </a:rPr>
              <a:t> Science Advisory Board</a:t>
            </a:r>
            <a:endParaRPr lang="en-US" sz="1200" b="1" dirty="0" smtClean="0">
              <a:solidFill>
                <a:schemeClr val="tx2"/>
              </a:solidFill>
              <a:latin typeface="+mj-lt"/>
            </a:endParaRPr>
          </a:p>
        </p:txBody>
      </p:sp>
      <p:sp>
        <p:nvSpPr>
          <p:cNvPr id="19" name="TextBox 6"/>
          <p:cNvSpPr txBox="1">
            <a:spLocks noChangeArrowheads="1"/>
          </p:cNvSpPr>
          <p:nvPr/>
        </p:nvSpPr>
        <p:spPr bwMode="auto">
          <a:xfrm>
            <a:off x="1934475" y="1571983"/>
            <a:ext cx="2024574" cy="1384995"/>
          </a:xfrm>
          <a:prstGeom prst="rect">
            <a:avLst/>
          </a:prstGeom>
          <a:noFill/>
          <a:ln w="9525">
            <a:noFill/>
            <a:miter lim="800000"/>
            <a:headEnd/>
            <a:tailEnd/>
          </a:ln>
        </p:spPr>
        <p:txBody>
          <a:bodyPr wrap="square">
            <a:spAutoFit/>
          </a:bodyPr>
          <a:lstStyle/>
          <a:p>
            <a:r>
              <a:rPr lang="en-US" sz="1200" b="1" dirty="0">
                <a:solidFill>
                  <a:schemeClr val="tx2"/>
                </a:solidFill>
                <a:latin typeface="+mj-lt"/>
              </a:rPr>
              <a:t>Dr.</a:t>
            </a:r>
            <a:r>
              <a:rPr lang="en-US" sz="1200" b="1" dirty="0" smtClean="0">
                <a:solidFill>
                  <a:schemeClr val="tx2"/>
                </a:solidFill>
                <a:latin typeface="+mj-lt"/>
              </a:rPr>
              <a:t> Barbara Turpin</a:t>
            </a:r>
            <a:br>
              <a:rPr lang="en-US" sz="1200" b="1" dirty="0" smtClean="0">
                <a:solidFill>
                  <a:schemeClr val="tx2"/>
                </a:solidFill>
                <a:latin typeface="+mj-lt"/>
              </a:rPr>
            </a:br>
            <a:r>
              <a:rPr lang="en-US" sz="1200" dirty="0" smtClean="0">
                <a:solidFill>
                  <a:schemeClr val="tx2"/>
                </a:solidFill>
                <a:latin typeface="+mj-lt"/>
              </a:rPr>
              <a:t>Professor</a:t>
            </a:r>
            <a:r>
              <a:rPr lang="en-US" sz="1200" dirty="0">
                <a:solidFill>
                  <a:schemeClr val="tx2"/>
                </a:solidFill>
                <a:latin typeface="+mj-lt"/>
              </a:rPr>
              <a:t>, </a:t>
            </a:r>
            <a:r>
              <a:rPr lang="en-US" sz="1200" dirty="0" smtClean="0">
                <a:solidFill>
                  <a:schemeClr val="tx2"/>
                </a:solidFill>
                <a:latin typeface="+mj-lt"/>
              </a:rPr>
              <a:t/>
            </a:r>
            <a:br>
              <a:rPr lang="en-US" sz="1200" dirty="0" smtClean="0">
                <a:solidFill>
                  <a:schemeClr val="tx2"/>
                </a:solidFill>
                <a:latin typeface="+mj-lt"/>
              </a:rPr>
            </a:br>
            <a:r>
              <a:rPr lang="en-US" sz="1200" dirty="0" smtClean="0">
                <a:solidFill>
                  <a:schemeClr val="tx2"/>
                </a:solidFill>
                <a:latin typeface="+mj-lt"/>
              </a:rPr>
              <a:t>Environmental Sciences </a:t>
            </a:r>
            <a:endParaRPr lang="en-US" sz="1200" b="1" dirty="0" smtClean="0">
              <a:solidFill>
                <a:schemeClr val="tx2"/>
              </a:solidFill>
              <a:latin typeface="+mj-lt"/>
            </a:endParaRPr>
          </a:p>
          <a:p>
            <a:r>
              <a:rPr lang="en-US" sz="1200" b="1" dirty="0" smtClean="0">
                <a:solidFill>
                  <a:schemeClr val="tx2"/>
                </a:solidFill>
                <a:latin typeface="+mj-lt"/>
              </a:rPr>
              <a:t>Awarded 2011 Fellow of American Association for the Advancement of Science</a:t>
            </a:r>
            <a:endParaRPr lang="en-US" sz="1200" b="1" dirty="0">
              <a:solidFill>
                <a:srgbClr val="FF0000"/>
              </a:solidFill>
              <a:latin typeface="+mj-lt"/>
            </a:endParaRPr>
          </a:p>
        </p:txBody>
      </p:sp>
      <p:pic>
        <p:nvPicPr>
          <p:cNvPr id="21" name="Picture 20"/>
          <p:cNvPicPr>
            <a:picLocks noChangeAspect="1"/>
          </p:cNvPicPr>
          <p:nvPr/>
        </p:nvPicPr>
        <p:blipFill>
          <a:blip r:embed="rId10"/>
          <a:stretch>
            <a:fillRect/>
          </a:stretch>
        </p:blipFill>
        <p:spPr>
          <a:xfrm>
            <a:off x="472250" y="1667438"/>
            <a:ext cx="1430871" cy="1395972"/>
          </a:xfrm>
          <a:prstGeom prst="rect">
            <a:avLst/>
          </a:prstGeom>
        </p:spPr>
      </p:pic>
      <p:pic>
        <p:nvPicPr>
          <p:cNvPr id="20" name="Picture 19" descr="rufairprof_small3.jpg"/>
          <p:cNvPicPr>
            <a:picLocks noChangeAspect="1"/>
          </p:cNvPicPr>
          <p:nvPr/>
        </p:nvPicPr>
        <p:blipFill>
          <a:blip r:embed="rId11"/>
          <a:stretch>
            <a:fillRect/>
          </a:stretch>
        </p:blipFill>
        <p:spPr>
          <a:xfrm>
            <a:off x="6710164" y="5135880"/>
            <a:ext cx="2144276" cy="1426830"/>
          </a:xfrm>
          <a:prstGeom prst="rect">
            <a:avLst/>
          </a:prstGeom>
        </p:spPr>
      </p:pic>
      <p:pic>
        <p:nvPicPr>
          <p:cNvPr id="22" name="Picture 21" descr="rufairprof_med1.jpg"/>
          <p:cNvPicPr>
            <a:picLocks noChangeAspect="1"/>
          </p:cNvPicPr>
          <p:nvPr/>
        </p:nvPicPr>
        <p:blipFill>
          <a:blip r:embed="rId12"/>
          <a:stretch>
            <a:fillRect/>
          </a:stretch>
        </p:blipFill>
        <p:spPr>
          <a:xfrm>
            <a:off x="4419600" y="5122702"/>
            <a:ext cx="2164080" cy="1440008"/>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01-30 at 9.04.11 PM.png"/>
          <p:cNvPicPr>
            <a:picLocks noChangeAspect="1"/>
          </p:cNvPicPr>
          <p:nvPr/>
        </p:nvPicPr>
        <p:blipFill>
          <a:blip r:embed="rId2"/>
          <a:stretch>
            <a:fillRect/>
          </a:stretch>
        </p:blipFill>
        <p:spPr>
          <a:xfrm>
            <a:off x="446185" y="1582390"/>
            <a:ext cx="5055455" cy="4038469"/>
          </a:xfrm>
          <a:prstGeom prst="rect">
            <a:avLst/>
          </a:prstGeom>
          <a:effectLst>
            <a:glow rad="101600">
              <a:schemeClr val="bg1">
                <a:alpha val="75000"/>
              </a:schemeClr>
            </a:glow>
            <a:softEdge rad="50800"/>
          </a:effectLst>
        </p:spPr>
      </p:pic>
      <p:pic>
        <p:nvPicPr>
          <p:cNvPr id="2" name="Picture 1" descr="Screen shot 2011-01-30 at 8.59.45 PM.png"/>
          <p:cNvPicPr>
            <a:picLocks noChangeAspect="1"/>
          </p:cNvPicPr>
          <p:nvPr/>
        </p:nvPicPr>
        <p:blipFill>
          <a:blip r:embed="rId3"/>
          <a:stretch>
            <a:fillRect/>
          </a:stretch>
        </p:blipFill>
        <p:spPr>
          <a:xfrm>
            <a:off x="4494608" y="2012775"/>
            <a:ext cx="4086468" cy="4503242"/>
          </a:xfrm>
          <a:prstGeom prst="rect">
            <a:avLst/>
          </a:prstGeom>
          <a:effectLst>
            <a:glow rad="101600">
              <a:schemeClr val="bg1">
                <a:alpha val="75000"/>
              </a:schemeClr>
            </a:glow>
            <a:softEdge rad="50800"/>
          </a:effectLst>
        </p:spPr>
      </p:pic>
      <p:pic>
        <p:nvPicPr>
          <p:cNvPr id="4" name="Picture 3" descr="Georgia and Student.jpg"/>
          <p:cNvPicPr>
            <a:picLocks noChangeAspect="1"/>
          </p:cNvPicPr>
          <p:nvPr/>
        </p:nvPicPr>
        <p:blipFill>
          <a:blip r:embed="rId4"/>
          <a:stretch>
            <a:fillRect/>
          </a:stretch>
        </p:blipFill>
        <p:spPr>
          <a:xfrm>
            <a:off x="3541624" y="3397255"/>
            <a:ext cx="2036216" cy="3064505"/>
          </a:xfrm>
          <a:prstGeom prst="rect">
            <a:avLst/>
          </a:prstGeom>
          <a:effectLst>
            <a:outerShdw blurRad="50800" dist="76200" dir="2700000">
              <a:srgbClr val="000000">
                <a:alpha val="43000"/>
              </a:srgbClr>
            </a:outerShdw>
          </a:effectLst>
        </p:spPr>
      </p:pic>
      <p:sp>
        <p:nvSpPr>
          <p:cNvPr id="5" name="Title 1"/>
          <p:cNvSpPr txBox="1">
            <a:spLocks/>
          </p:cNvSpPr>
          <p:nvPr/>
        </p:nvSpPr>
        <p:spPr>
          <a:xfrm>
            <a:off x="271884" y="721231"/>
            <a:ext cx="8596694" cy="82518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ＭＳ Ｐゴシック" pitchFamily="34" charset="-128"/>
                <a:cs typeface="+mj-cs"/>
              </a:rPr>
              <a:t>Faculty Achievements</a:t>
            </a:r>
            <a:r>
              <a:rPr lang="en-US" sz="3600" kern="0" baseline="0" dirty="0" smtClean="0">
                <a:solidFill>
                  <a:schemeClr val="tx2"/>
                </a:solidFill>
                <a:latin typeface="+mj-lt"/>
                <a:cs typeface="+mj-cs"/>
              </a:rPr>
              <a:t>:</a:t>
            </a:r>
            <a:r>
              <a:rPr kumimoji="0" lang="en-US" sz="3600" b="0" i="0" u="none" strike="noStrike" kern="0" cap="none" spc="0" normalizeH="0" noProof="0" dirty="0" smtClean="0">
                <a:ln>
                  <a:noFill/>
                </a:ln>
                <a:solidFill>
                  <a:schemeClr val="tx2"/>
                </a:solidFill>
                <a:effectLst/>
                <a:uLnTx/>
                <a:uFillTx/>
                <a:latin typeface="+mj-lt"/>
                <a:ea typeface="ＭＳ Ｐゴシック" pitchFamily="34" charset="-128"/>
                <a:cs typeface="+mj-cs"/>
              </a:rPr>
              <a:t> </a:t>
            </a:r>
            <a:r>
              <a:rPr lang="en-US" sz="3600" kern="0" dirty="0" smtClean="0">
                <a:solidFill>
                  <a:schemeClr val="tx2"/>
                </a:solidFill>
                <a:latin typeface="+mj-lt"/>
                <a:cs typeface="+mj-cs"/>
              </a:rPr>
              <a:t>In the News</a:t>
            </a:r>
            <a:endParaRPr kumimoji="0" lang="en-US" sz="3600" b="0" i="0" u="none" strike="noStrike" kern="0" cap="none" spc="0" normalizeH="0" baseline="0" noProof="0" dirty="0" smtClean="0">
              <a:ln>
                <a:noFill/>
              </a:ln>
              <a:solidFill>
                <a:schemeClr val="tx2"/>
              </a:solidFill>
              <a:effectLst/>
              <a:uLnTx/>
              <a:uFillTx/>
              <a:latin typeface="+mj-lt"/>
              <a:ea typeface="ＭＳ Ｐゴシック" pitchFamily="34" charset="-128"/>
              <a:cs typeface="+mj-cs"/>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30619" y="1698771"/>
            <a:ext cx="4214878" cy="3810000"/>
          </a:xfrm>
          <a:prstGeom prst="rect">
            <a:avLst/>
          </a:prstGeom>
        </p:spPr>
      </p:pic>
      <p:pic>
        <p:nvPicPr>
          <p:cNvPr id="3" name="Picture 2"/>
          <p:cNvPicPr>
            <a:picLocks noChangeAspect="1"/>
          </p:cNvPicPr>
          <p:nvPr/>
        </p:nvPicPr>
        <p:blipFill>
          <a:blip r:embed="rId4"/>
          <a:stretch>
            <a:fillRect/>
          </a:stretch>
        </p:blipFill>
        <p:spPr>
          <a:xfrm>
            <a:off x="3535680" y="2587931"/>
            <a:ext cx="4778497" cy="3772173"/>
          </a:xfrm>
          <a:prstGeom prst="rect">
            <a:avLst/>
          </a:prstGeom>
        </p:spPr>
      </p:pic>
      <p:sp>
        <p:nvSpPr>
          <p:cNvPr id="6" name="Title 1"/>
          <p:cNvSpPr txBox="1">
            <a:spLocks/>
          </p:cNvSpPr>
          <p:nvPr/>
        </p:nvSpPr>
        <p:spPr>
          <a:xfrm>
            <a:off x="256644" y="751711"/>
            <a:ext cx="8596694" cy="825181"/>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chemeClr val="tx2"/>
                </a:solidFill>
                <a:effectLst/>
                <a:uLnTx/>
                <a:uFillTx/>
                <a:latin typeface="+mj-lt"/>
                <a:ea typeface="ＭＳ Ｐゴシック" pitchFamily="34" charset="-128"/>
                <a:cs typeface="+mj-cs"/>
              </a:rPr>
              <a:t>Faculty Achievements</a:t>
            </a:r>
            <a:r>
              <a:rPr lang="en-US" sz="3600" kern="0" baseline="0" dirty="0" smtClean="0">
                <a:solidFill>
                  <a:schemeClr val="tx2"/>
                </a:solidFill>
                <a:latin typeface="+mj-lt"/>
                <a:cs typeface="+mj-cs"/>
              </a:rPr>
              <a:t>:</a:t>
            </a:r>
            <a:r>
              <a:rPr kumimoji="0" lang="en-US" sz="3600" b="0" i="0" u="none" strike="noStrike" kern="0" cap="none" spc="0" normalizeH="0" noProof="0" dirty="0" smtClean="0">
                <a:ln>
                  <a:noFill/>
                </a:ln>
                <a:solidFill>
                  <a:schemeClr val="tx2"/>
                </a:solidFill>
                <a:effectLst/>
                <a:uLnTx/>
                <a:uFillTx/>
                <a:latin typeface="+mj-lt"/>
                <a:ea typeface="ＭＳ Ｐゴシック" pitchFamily="34" charset="-128"/>
                <a:cs typeface="+mj-cs"/>
              </a:rPr>
              <a:t> </a:t>
            </a:r>
            <a:r>
              <a:rPr lang="en-US" sz="3600" kern="0" dirty="0" smtClean="0">
                <a:solidFill>
                  <a:schemeClr val="tx2"/>
                </a:solidFill>
                <a:latin typeface="+mj-lt"/>
                <a:cs typeface="+mj-cs"/>
              </a:rPr>
              <a:t>In the News</a:t>
            </a:r>
            <a:endParaRPr kumimoji="0" lang="en-US" sz="3600" b="0" i="0" u="none" strike="noStrike" kern="0" cap="none" spc="0" normalizeH="0" baseline="0" noProof="0" dirty="0" smtClean="0">
              <a:ln>
                <a:noFill/>
              </a:ln>
              <a:solidFill>
                <a:schemeClr val="tx2"/>
              </a:solidFill>
              <a:effectLst/>
              <a:uLnTx/>
              <a:uFillTx/>
              <a:latin typeface="+mj-lt"/>
              <a:ea typeface="ＭＳ Ｐゴシック" pitchFamily="34" charset="-128"/>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nvGraphicFramePr>
        <p:xfrm>
          <a:off x="351690" y="876028"/>
          <a:ext cx="7260336" cy="598197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39096"/>
            <a:ext cx="9144000" cy="954107"/>
          </a:xfrm>
          <a:prstGeom prst="rect">
            <a:avLst/>
          </a:prstGeom>
          <a:noFill/>
        </p:spPr>
        <p:txBody>
          <a:bodyPr wrap="square" rtlCol="0">
            <a:spAutoFit/>
          </a:bodyPr>
          <a:lstStyle/>
          <a:p>
            <a:pPr algn="ctr" fontAlgn="base">
              <a:spcBef>
                <a:spcPct val="0"/>
              </a:spcBef>
              <a:spcAft>
                <a:spcPct val="0"/>
              </a:spcAft>
            </a:pPr>
            <a:r>
              <a:rPr lang="en-US" sz="2800" dirty="0">
                <a:solidFill>
                  <a:srgbClr val="241910"/>
                </a:solidFill>
                <a:ea typeface="ＭＳ Ｐゴシック" pitchFamily="34" charset="-128"/>
              </a:rPr>
              <a:t>Number of SEM Faculty* </a:t>
            </a:r>
            <a:endParaRPr lang="en-US" sz="2800" dirty="0" smtClean="0">
              <a:solidFill>
                <a:srgbClr val="241910"/>
              </a:solidFill>
              <a:ea typeface="ＭＳ Ｐゴシック" pitchFamily="34" charset="-128"/>
            </a:endParaRPr>
          </a:p>
          <a:p>
            <a:pPr algn="ctr" fontAlgn="base">
              <a:spcBef>
                <a:spcPct val="0"/>
              </a:spcBef>
              <a:spcAft>
                <a:spcPct val="0"/>
              </a:spcAft>
            </a:pPr>
            <a:r>
              <a:rPr lang="en-US" sz="2800" dirty="0" smtClean="0">
                <a:solidFill>
                  <a:srgbClr val="241910"/>
                </a:solidFill>
                <a:ea typeface="ＭＳ Ｐゴシック" pitchFamily="34" charset="-128"/>
              </a:rPr>
              <a:t>by </a:t>
            </a:r>
            <a:r>
              <a:rPr lang="en-US" sz="2800" dirty="0">
                <a:solidFill>
                  <a:srgbClr val="241910"/>
                </a:solidFill>
                <a:ea typeface="ＭＳ Ｐゴシック" pitchFamily="34" charset="-128"/>
              </a:rPr>
              <a:t>Gender &amp; Rank at </a:t>
            </a:r>
            <a:r>
              <a:rPr lang="en-US" sz="2800" dirty="0" smtClean="0">
                <a:solidFill>
                  <a:srgbClr val="241910"/>
                </a:solidFill>
                <a:ea typeface="ＭＳ Ｐゴシック" pitchFamily="34" charset="-128"/>
              </a:rPr>
              <a:t>Rutgers, AY2010-11</a:t>
            </a:r>
            <a:endParaRPr lang="en-US" sz="2800" dirty="0">
              <a:solidFill>
                <a:srgbClr val="241910"/>
              </a:solidFill>
              <a:ea typeface="ＭＳ Ｐゴシック" pitchFamily="34" charset="-128"/>
            </a:endParaRPr>
          </a:p>
        </p:txBody>
      </p:sp>
      <p:sp>
        <p:nvSpPr>
          <p:cNvPr id="10" name="TextBox 9"/>
          <p:cNvSpPr txBox="1"/>
          <p:nvPr/>
        </p:nvSpPr>
        <p:spPr>
          <a:xfrm>
            <a:off x="6850419" y="5795444"/>
            <a:ext cx="1898918" cy="369332"/>
          </a:xfrm>
          <a:prstGeom prst="rect">
            <a:avLst/>
          </a:prstGeom>
          <a:noFill/>
        </p:spPr>
        <p:txBody>
          <a:bodyPr wrap="none" rtlCol="0">
            <a:spAutoFit/>
          </a:bodyPr>
          <a:lstStyle/>
          <a:p>
            <a:r>
              <a:rPr lang="en-US" dirty="0" smtClean="0">
                <a:solidFill>
                  <a:schemeClr val="accent1"/>
                </a:solidFill>
                <a:sym typeface="Wingdings"/>
              </a:rPr>
              <a:t></a:t>
            </a:r>
            <a:r>
              <a:rPr lang="en-US" dirty="0" smtClean="0"/>
              <a:t>Women  </a:t>
            </a:r>
            <a:r>
              <a:rPr lang="en-US" dirty="0" smtClean="0">
                <a:solidFill>
                  <a:schemeClr val="accent2"/>
                </a:solidFill>
                <a:sym typeface="Wingdings"/>
              </a:rPr>
              <a:t></a:t>
            </a:r>
            <a:r>
              <a:rPr lang="en-US" dirty="0" smtClean="0"/>
              <a:t>Men</a:t>
            </a:r>
            <a:endParaRPr lang="en-US" dirty="0"/>
          </a:p>
        </p:txBody>
      </p:sp>
      <p:sp>
        <p:nvSpPr>
          <p:cNvPr id="11" name="Rectangle 10"/>
          <p:cNvSpPr/>
          <p:nvPr/>
        </p:nvSpPr>
        <p:spPr>
          <a:xfrm>
            <a:off x="7191003" y="3883623"/>
            <a:ext cx="1528355" cy="954107"/>
          </a:xfrm>
          <a:prstGeom prst="rect">
            <a:avLst/>
          </a:prstGeom>
        </p:spPr>
        <p:txBody>
          <a:bodyPr wrap="square">
            <a:spAutoFit/>
          </a:bodyPr>
          <a:lstStyle/>
          <a:p>
            <a:r>
              <a:rPr lang="en-US" sz="1400" dirty="0" smtClean="0">
                <a:solidFill>
                  <a:srgbClr val="080604"/>
                </a:solidFill>
              </a:rPr>
              <a:t>Bubble size represents percentage in rank</a:t>
            </a:r>
            <a:endParaRPr lang="en-US" sz="1400" dirty="0">
              <a:solidFill>
                <a:srgbClr val="080604"/>
              </a:solidFill>
            </a:endParaRPr>
          </a:p>
        </p:txBody>
      </p:sp>
      <p:sp>
        <p:nvSpPr>
          <p:cNvPr id="12" name="TextBox 1"/>
          <p:cNvSpPr txBox="1"/>
          <p:nvPr/>
        </p:nvSpPr>
        <p:spPr>
          <a:xfrm>
            <a:off x="6427423" y="6247854"/>
            <a:ext cx="2522095" cy="52144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b="1" dirty="0" smtClean="0"/>
              <a:t>Full-time Tenured </a:t>
            </a:r>
            <a:r>
              <a:rPr lang="en-US" sz="1200" b="1" dirty="0"/>
              <a:t>&amp; </a:t>
            </a:r>
            <a:r>
              <a:rPr lang="en-US" sz="1200" b="1" dirty="0" smtClean="0"/>
              <a:t>Tenure-Track</a:t>
            </a:r>
          </a:p>
          <a:p>
            <a:r>
              <a:rPr lang="en-US" sz="1200" b="1" dirty="0" smtClean="0"/>
              <a:t>Toolkit Indicator Table 1</a:t>
            </a:r>
            <a:endParaRPr lang="en-US" sz="1200" b="1" dirty="0"/>
          </a:p>
        </p:txBody>
      </p:sp>
    </p:spTree>
    <p:extLst>
      <p:ext uri="{BB962C8B-B14F-4D97-AF65-F5344CB8AC3E}">
        <p14:creationId xmlns:p14="http://schemas.microsoft.com/office/powerpoint/2010/main" val="18941951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p:cNvGraphicFramePr>
            <a:graphicFrameLocks noChangeAspect="1"/>
          </p:cNvGraphicFramePr>
          <p:nvPr/>
        </p:nvGraphicFramePr>
        <p:xfrm>
          <a:off x="-803695" y="624840"/>
          <a:ext cx="9312264" cy="7315440"/>
        </p:xfrm>
        <a:graphic>
          <a:graphicData uri="http://schemas.openxmlformats.org/presentationml/2006/ole">
            <mc:AlternateContent xmlns:mc="http://schemas.openxmlformats.org/markup-compatibility/2006">
              <mc:Choice xmlns:v="urn:schemas-microsoft-com:vml" Requires="v">
                <p:oleObj spid="_x0000_s331780" name="Acrobat Document" r:id="rId4" imgW="6858000" imgH="5143500" progId="AcroExch.Document.7">
                  <p:embed/>
                </p:oleObj>
              </mc:Choice>
              <mc:Fallback>
                <p:oleObj name="Acrobat Document" r:id="rId4" imgW="6858000" imgH="5143500" progId="AcroExch.Document.7">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695" y="624840"/>
                        <a:ext cx="9312264" cy="73154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7136930" y="1386840"/>
            <a:ext cx="1521372" cy="4585871"/>
          </a:xfrm>
          <a:prstGeom prst="rect">
            <a:avLst/>
          </a:prstGeom>
          <a:noFill/>
          <a:ln>
            <a:noFill/>
          </a:ln>
        </p:spPr>
        <p:txBody>
          <a:bodyPr wrap="square" rtlCol="0">
            <a:spAutoFit/>
          </a:bodyPr>
          <a:lstStyle/>
          <a:p>
            <a:pPr algn="ctr"/>
            <a:r>
              <a:rPr lang="en-US" sz="1600" u="sng" dirty="0" smtClean="0"/>
              <a:t>% Women</a:t>
            </a:r>
          </a:p>
          <a:p>
            <a:pPr algn="ctr"/>
            <a:r>
              <a:rPr lang="en-US" sz="1400" dirty="0" smtClean="0"/>
              <a:t>2010-11</a:t>
            </a:r>
          </a:p>
          <a:p>
            <a:pPr algn="ctr"/>
            <a:r>
              <a:rPr lang="en-US" sz="1400" dirty="0" smtClean="0"/>
              <a:t>(2007-08)</a:t>
            </a:r>
          </a:p>
          <a:p>
            <a:pPr algn="ctr"/>
            <a:endParaRPr lang="en-US" sz="1400" dirty="0" smtClean="0"/>
          </a:p>
          <a:p>
            <a:pPr algn="ctr">
              <a:spcBef>
                <a:spcPts val="0"/>
              </a:spcBef>
            </a:pPr>
            <a:r>
              <a:rPr lang="en-US" sz="1500" b="1" dirty="0" smtClean="0"/>
              <a:t>4.2%</a:t>
            </a:r>
          </a:p>
          <a:p>
            <a:pPr algn="ctr">
              <a:spcBef>
                <a:spcPts val="0"/>
              </a:spcBef>
            </a:pPr>
            <a:r>
              <a:rPr lang="en-US" sz="1500" b="1" dirty="0" smtClean="0"/>
              <a:t>(</a:t>
            </a:r>
            <a:r>
              <a:rPr lang="en-US" sz="1500" b="1" dirty="0" smtClean="0">
                <a:sym typeface="Wingdings"/>
              </a:rPr>
              <a:t>12.5%)</a:t>
            </a:r>
            <a:endParaRPr lang="en-US" sz="1500" b="1" dirty="0" smtClean="0"/>
          </a:p>
          <a:p>
            <a:pPr algn="ctr">
              <a:spcBef>
                <a:spcPts val="0"/>
              </a:spcBef>
            </a:pPr>
            <a:endParaRPr lang="en-US" sz="1200" b="1" dirty="0" smtClean="0"/>
          </a:p>
          <a:p>
            <a:pPr algn="ctr">
              <a:spcBef>
                <a:spcPts val="0"/>
              </a:spcBef>
            </a:pPr>
            <a:r>
              <a:rPr lang="en-US" sz="1500" b="1" dirty="0" smtClean="0"/>
              <a:t>48.6%</a:t>
            </a:r>
          </a:p>
          <a:p>
            <a:pPr algn="ctr">
              <a:spcBef>
                <a:spcPts val="0"/>
              </a:spcBef>
            </a:pPr>
            <a:r>
              <a:rPr lang="en-US" sz="1500" b="1" dirty="0" smtClean="0"/>
              <a:t>(</a:t>
            </a:r>
            <a:r>
              <a:rPr lang="en-US" sz="1500" b="1" dirty="0" smtClean="0">
                <a:sym typeface="Wingdings"/>
              </a:rPr>
              <a:t>32.4%)</a:t>
            </a:r>
            <a:endParaRPr lang="en-US" sz="1500" b="1" dirty="0" smtClean="0"/>
          </a:p>
          <a:p>
            <a:pPr algn="ctr">
              <a:spcBef>
                <a:spcPts val="0"/>
              </a:spcBef>
            </a:pPr>
            <a:endParaRPr lang="en-US" sz="1200" b="1" dirty="0" smtClean="0"/>
          </a:p>
          <a:p>
            <a:pPr algn="ctr">
              <a:spcBef>
                <a:spcPts val="0"/>
              </a:spcBef>
            </a:pPr>
            <a:r>
              <a:rPr lang="en-US" sz="1500" b="1" dirty="0" smtClean="0"/>
              <a:t>22.4%</a:t>
            </a:r>
          </a:p>
          <a:p>
            <a:pPr algn="ctr">
              <a:spcBef>
                <a:spcPts val="0"/>
              </a:spcBef>
            </a:pPr>
            <a:r>
              <a:rPr lang="en-US" sz="1500" b="1" dirty="0" smtClean="0"/>
              <a:t>(</a:t>
            </a:r>
            <a:r>
              <a:rPr lang="en-US" sz="1500" b="1" dirty="0" smtClean="0">
                <a:sym typeface="Wingdings"/>
              </a:rPr>
              <a:t>10.3%)</a:t>
            </a:r>
            <a:endParaRPr lang="en-US" sz="1500" b="1" dirty="0" smtClean="0"/>
          </a:p>
          <a:p>
            <a:pPr algn="ctr">
              <a:spcBef>
                <a:spcPts val="0"/>
              </a:spcBef>
            </a:pPr>
            <a:endParaRPr lang="en-US" sz="1000" b="1" dirty="0" smtClean="0"/>
          </a:p>
          <a:p>
            <a:pPr algn="ctr">
              <a:spcBef>
                <a:spcPts val="0"/>
              </a:spcBef>
            </a:pPr>
            <a:r>
              <a:rPr lang="en-US" sz="1500" b="1" dirty="0" smtClean="0"/>
              <a:t>17.7%</a:t>
            </a:r>
          </a:p>
          <a:p>
            <a:pPr algn="ctr">
              <a:spcBef>
                <a:spcPts val="0"/>
              </a:spcBef>
            </a:pPr>
            <a:r>
              <a:rPr lang="en-US" sz="1500" b="1" dirty="0" smtClean="0"/>
              <a:t>(</a:t>
            </a:r>
            <a:r>
              <a:rPr lang="en-US" sz="1500" b="1" dirty="0" smtClean="0">
                <a:sym typeface="Wingdings"/>
              </a:rPr>
              <a:t>18.7%)</a:t>
            </a:r>
            <a:endParaRPr lang="en-US" sz="1500" b="1" dirty="0" smtClean="0"/>
          </a:p>
          <a:p>
            <a:pPr algn="ctr">
              <a:spcBef>
                <a:spcPts val="0"/>
              </a:spcBef>
            </a:pPr>
            <a:endParaRPr lang="en-US" sz="1000" b="1" dirty="0" smtClean="0"/>
          </a:p>
          <a:p>
            <a:pPr algn="ctr">
              <a:spcBef>
                <a:spcPts val="0"/>
              </a:spcBef>
            </a:pPr>
            <a:r>
              <a:rPr lang="en-US" sz="1500" b="1" dirty="0" smtClean="0"/>
              <a:t>18.7%</a:t>
            </a:r>
          </a:p>
          <a:p>
            <a:pPr algn="ctr">
              <a:spcBef>
                <a:spcPts val="0"/>
              </a:spcBef>
            </a:pPr>
            <a:r>
              <a:rPr lang="en-US" sz="1500" b="1" dirty="0" smtClean="0"/>
              <a:t>(</a:t>
            </a:r>
            <a:r>
              <a:rPr lang="en-US" sz="1500" b="1" dirty="0" smtClean="0">
                <a:sym typeface="Wingdings"/>
              </a:rPr>
              <a:t>17.8%)</a:t>
            </a:r>
            <a:endParaRPr lang="en-US" sz="1500" b="1" dirty="0" smtClean="0"/>
          </a:p>
          <a:p>
            <a:pPr algn="ctr">
              <a:spcBef>
                <a:spcPts val="0"/>
              </a:spcBef>
            </a:pPr>
            <a:endParaRPr lang="en-US" sz="1000" b="1" dirty="0" smtClean="0"/>
          </a:p>
          <a:p>
            <a:pPr algn="ctr">
              <a:spcBef>
                <a:spcPts val="0"/>
              </a:spcBef>
            </a:pPr>
            <a:r>
              <a:rPr lang="en-US" sz="1500" b="1" dirty="0" smtClean="0"/>
              <a:t>26.9%</a:t>
            </a:r>
          </a:p>
          <a:p>
            <a:pPr algn="ctr">
              <a:spcBef>
                <a:spcPts val="0"/>
              </a:spcBef>
            </a:pPr>
            <a:r>
              <a:rPr lang="en-US" sz="1500" b="1" dirty="0" smtClean="0"/>
              <a:t>(</a:t>
            </a:r>
            <a:r>
              <a:rPr lang="en-US" sz="1500" b="1" dirty="0" smtClean="0">
                <a:sym typeface="Wingdings"/>
              </a:rPr>
              <a:t>24.8%)</a:t>
            </a:r>
            <a:endParaRPr lang="en-US" sz="1500" b="1" dirty="0"/>
          </a:p>
        </p:txBody>
      </p:sp>
      <p:sp>
        <p:nvSpPr>
          <p:cNvPr id="4" name="TextBox 5"/>
          <p:cNvSpPr txBox="1"/>
          <p:nvPr/>
        </p:nvSpPr>
        <p:spPr>
          <a:xfrm>
            <a:off x="6939709" y="6187440"/>
            <a:ext cx="2204291"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smtClean="0">
                <a:solidFill>
                  <a:srgbClr val="256D77"/>
                </a:solidFill>
                <a:sym typeface="Wingdings"/>
              </a:rPr>
              <a:t></a:t>
            </a:r>
            <a:r>
              <a:rPr lang="en-US" sz="1800" dirty="0" smtClean="0"/>
              <a:t>Women  </a:t>
            </a:r>
            <a:r>
              <a:rPr lang="en-US" sz="1800" dirty="0" smtClean="0">
                <a:solidFill>
                  <a:srgbClr val="C0504D"/>
                </a:solidFill>
                <a:sym typeface="Wingdings"/>
              </a:rPr>
              <a:t></a:t>
            </a:r>
            <a:r>
              <a:rPr lang="en-US" sz="1800" dirty="0" smtClean="0"/>
              <a:t>Men</a:t>
            </a:r>
            <a:endParaRPr lang="en-US" sz="1800" dirty="0"/>
          </a:p>
        </p:txBody>
      </p:sp>
      <p:sp>
        <p:nvSpPr>
          <p:cNvPr id="8" name="TextBox 7"/>
          <p:cNvSpPr txBox="1"/>
          <p:nvPr/>
        </p:nvSpPr>
        <p:spPr>
          <a:xfrm>
            <a:off x="6783849" y="6519743"/>
            <a:ext cx="2050818" cy="307777"/>
          </a:xfrm>
          <a:prstGeom prst="rect">
            <a:avLst/>
          </a:prstGeom>
          <a:noFill/>
        </p:spPr>
        <p:txBody>
          <a:bodyPr wrap="none" rtlCol="0">
            <a:spAutoFit/>
          </a:bodyPr>
          <a:lstStyle/>
          <a:p>
            <a:r>
              <a:rPr lang="en-US" sz="1400" dirty="0" smtClean="0"/>
              <a:t>Toolkit Indicator Table 8</a:t>
            </a:r>
            <a:endParaRPr lang="en-US" sz="1400" dirty="0"/>
          </a:p>
        </p:txBody>
      </p:sp>
      <p:sp>
        <p:nvSpPr>
          <p:cNvPr id="9" name="TextBox 8"/>
          <p:cNvSpPr txBox="1"/>
          <p:nvPr/>
        </p:nvSpPr>
        <p:spPr>
          <a:xfrm>
            <a:off x="405438" y="6276350"/>
            <a:ext cx="3572202" cy="523220"/>
          </a:xfrm>
          <a:prstGeom prst="rect">
            <a:avLst/>
          </a:prstGeom>
          <a:noFill/>
        </p:spPr>
        <p:txBody>
          <a:bodyPr wrap="square" rtlCol="0">
            <a:spAutoFit/>
          </a:bodyPr>
          <a:lstStyle/>
          <a:p>
            <a:r>
              <a:rPr lang="en-US" sz="1400" dirty="0" smtClean="0"/>
              <a:t>*Data for </a:t>
            </a:r>
          </a:p>
          <a:p>
            <a:r>
              <a:rPr lang="en-US" sz="1400" dirty="0" smtClean="0"/>
              <a:t>“Special Professors” as of 8/10</a:t>
            </a:r>
          </a:p>
        </p:txBody>
      </p:sp>
      <p:cxnSp>
        <p:nvCxnSpPr>
          <p:cNvPr id="11" name="Straight Connector 10"/>
          <p:cNvCxnSpPr/>
          <p:nvPr/>
        </p:nvCxnSpPr>
        <p:spPr>
          <a:xfrm flipV="1">
            <a:off x="2143125" y="2490788"/>
            <a:ext cx="5314950" cy="14287"/>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124075" y="3100389"/>
            <a:ext cx="5314950" cy="14287"/>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124075" y="3714750"/>
            <a:ext cx="5314950" cy="14287"/>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124075" y="4329114"/>
            <a:ext cx="5314950" cy="14287"/>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138362" y="4929189"/>
            <a:ext cx="5314950" cy="14287"/>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138363" y="5543551"/>
            <a:ext cx="5314950" cy="14287"/>
          </a:xfrm>
          <a:prstGeom prst="line">
            <a:avLst/>
          </a:prstGeom>
          <a:ln w="12700">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31581" y="626187"/>
            <a:ext cx="8229600" cy="1045451"/>
          </a:xfrm>
        </p:spPr>
        <p:txBody>
          <a:bodyPr/>
          <a:lstStyle/>
          <a:p>
            <a:pPr algn="ctr"/>
            <a:r>
              <a:rPr lang="en-US" dirty="0" smtClean="0"/>
              <a:t>University Leaders</a:t>
            </a:r>
            <a:br>
              <a:rPr lang="en-US" dirty="0" smtClean="0"/>
            </a:br>
            <a:r>
              <a:rPr lang="en-US" sz="2800" dirty="0" smtClean="0"/>
              <a:t>AY2007-08 </a:t>
            </a:r>
            <a:r>
              <a:rPr lang="en-US" sz="2800" dirty="0" smtClean="0">
                <a:latin typeface="Arial"/>
                <a:cs typeface="Arial"/>
              </a:rPr>
              <a:t>to AY2010-11*</a:t>
            </a:r>
            <a:endParaRPr lang="en-US" sz="28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7928"/>
            <a:ext cx="9144000" cy="637080"/>
          </a:xfrm>
        </p:spPr>
        <p:txBody>
          <a:bodyPr>
            <a:normAutofit fontScale="90000"/>
          </a:bodyPr>
          <a:lstStyle/>
          <a:p>
            <a:pPr algn="ctr"/>
            <a:r>
              <a:rPr lang="en-US" dirty="0" smtClean="0"/>
              <a:t>SEM Department Chairs at Rutgers</a:t>
            </a:r>
            <a:endParaRPr lang="en-US" dirty="0"/>
          </a:p>
        </p:txBody>
      </p:sp>
      <p:grpSp>
        <p:nvGrpSpPr>
          <p:cNvPr id="3" name="Group 3"/>
          <p:cNvGrpSpPr/>
          <p:nvPr/>
        </p:nvGrpSpPr>
        <p:grpSpPr>
          <a:xfrm>
            <a:off x="3694783" y="5272634"/>
            <a:ext cx="2198850" cy="369332"/>
            <a:chOff x="3719589" y="6193988"/>
            <a:chExt cx="2198850" cy="369332"/>
          </a:xfrm>
        </p:grpSpPr>
        <p:sp>
          <p:nvSpPr>
            <p:cNvPr id="5" name="AutoShape 2"/>
            <p:cNvSpPr>
              <a:spLocks noChangeArrowheads="1"/>
            </p:cNvSpPr>
            <p:nvPr/>
          </p:nvSpPr>
          <p:spPr bwMode="auto">
            <a:xfrm>
              <a:off x="5019752" y="6244352"/>
              <a:ext cx="182880" cy="182880"/>
            </a:xfrm>
            <a:prstGeom prst="flowChartConnector">
              <a:avLst/>
            </a:prstGeom>
            <a:solidFill>
              <a:srgbClr val="C0504D"/>
            </a:solidFill>
            <a:ln w="38100">
              <a:solidFill>
                <a:srgbClr val="F2F2F2"/>
              </a:solidFill>
              <a:round/>
              <a:headEnd/>
              <a:tailEnd/>
            </a:ln>
            <a:effectLst>
              <a:outerShdw dist="28398" dir="3806097" algn="ctr" rotWithShape="0">
                <a:srgbClr val="622423">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6" name="AutoShape 3"/>
            <p:cNvSpPr>
              <a:spLocks noChangeArrowheads="1"/>
            </p:cNvSpPr>
            <p:nvPr/>
          </p:nvSpPr>
          <p:spPr bwMode="auto">
            <a:xfrm>
              <a:off x="3719589" y="6244352"/>
              <a:ext cx="182880" cy="182880"/>
            </a:xfrm>
            <a:prstGeom prst="flowChartConnector">
              <a:avLst/>
            </a:prstGeom>
            <a:solidFill>
              <a:srgbClr val="4F81BD"/>
            </a:solidFill>
            <a:ln w="38100">
              <a:solidFill>
                <a:srgbClr val="F2F2F2"/>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3948189" y="6193988"/>
              <a:ext cx="975588" cy="369332"/>
            </a:xfrm>
            <a:prstGeom prst="rect">
              <a:avLst/>
            </a:prstGeom>
            <a:noFill/>
          </p:spPr>
          <p:txBody>
            <a:bodyPr wrap="none" rtlCol="0">
              <a:spAutoFit/>
            </a:bodyPr>
            <a:lstStyle/>
            <a:p>
              <a:r>
                <a:rPr lang="en-US" dirty="0" smtClean="0"/>
                <a:t>Women</a:t>
              </a:r>
              <a:endParaRPr lang="en-US" dirty="0"/>
            </a:p>
          </p:txBody>
        </p:sp>
        <p:sp>
          <p:nvSpPr>
            <p:cNvPr id="8" name="TextBox 7"/>
            <p:cNvSpPr txBox="1"/>
            <p:nvPr/>
          </p:nvSpPr>
          <p:spPr>
            <a:xfrm>
              <a:off x="5284932" y="6193988"/>
              <a:ext cx="633507" cy="369332"/>
            </a:xfrm>
            <a:prstGeom prst="rect">
              <a:avLst/>
            </a:prstGeom>
            <a:noFill/>
          </p:spPr>
          <p:txBody>
            <a:bodyPr wrap="none" rtlCol="0">
              <a:spAutoFit/>
            </a:bodyPr>
            <a:lstStyle/>
            <a:p>
              <a:r>
                <a:rPr lang="en-US" dirty="0" smtClean="0"/>
                <a:t>Men</a:t>
              </a:r>
              <a:endParaRPr lang="en-US" dirty="0"/>
            </a:p>
          </p:txBody>
        </p:sp>
      </p:grpSp>
      <p:sp>
        <p:nvSpPr>
          <p:cNvPr id="10" name="TextBox 9"/>
          <p:cNvSpPr txBox="1"/>
          <p:nvPr/>
        </p:nvSpPr>
        <p:spPr>
          <a:xfrm>
            <a:off x="257175" y="6170745"/>
            <a:ext cx="3501280" cy="276999"/>
          </a:xfrm>
          <a:prstGeom prst="rect">
            <a:avLst/>
          </a:prstGeom>
          <a:noFill/>
        </p:spPr>
        <p:txBody>
          <a:bodyPr wrap="none" rtlCol="0">
            <a:spAutoFit/>
          </a:bodyPr>
          <a:lstStyle/>
          <a:p>
            <a:r>
              <a:rPr lang="en-US" sz="1200" dirty="0" smtClean="0"/>
              <a:t>*Dean of the School of Criminal Justice excluded</a:t>
            </a:r>
            <a:endParaRPr lang="en-US" sz="1200" dirty="0"/>
          </a:p>
        </p:txBody>
      </p:sp>
      <p:sp>
        <p:nvSpPr>
          <p:cNvPr id="11" name="TextBox 10"/>
          <p:cNvSpPr txBox="1"/>
          <p:nvPr/>
        </p:nvSpPr>
        <p:spPr>
          <a:xfrm>
            <a:off x="6723907" y="6174343"/>
            <a:ext cx="2050818" cy="307777"/>
          </a:xfrm>
          <a:prstGeom prst="rect">
            <a:avLst/>
          </a:prstGeom>
          <a:noFill/>
        </p:spPr>
        <p:txBody>
          <a:bodyPr wrap="none" rtlCol="0">
            <a:spAutoFit/>
          </a:bodyPr>
          <a:lstStyle/>
          <a:p>
            <a:r>
              <a:rPr lang="en-US" sz="1400" dirty="0" smtClean="0"/>
              <a:t>Toolkit Indicator Table 8</a:t>
            </a:r>
            <a:endParaRPr lang="en-US" sz="1400" dirty="0"/>
          </a:p>
        </p:txBody>
      </p:sp>
      <p:graphicFrame>
        <p:nvGraphicFramePr>
          <p:cNvPr id="1027" name="Object 3"/>
          <p:cNvGraphicFramePr>
            <a:graphicFrameLocks noChangeAspect="1"/>
          </p:cNvGraphicFramePr>
          <p:nvPr/>
        </p:nvGraphicFramePr>
        <p:xfrm>
          <a:off x="157168" y="1406532"/>
          <a:ext cx="8851900" cy="4028848"/>
        </p:xfrm>
        <a:graphic>
          <a:graphicData uri="http://schemas.openxmlformats.org/presentationml/2006/ole">
            <mc:AlternateContent xmlns:mc="http://schemas.openxmlformats.org/markup-compatibility/2006">
              <mc:Choice xmlns:v="urn:schemas-microsoft-com:vml" Requires="v">
                <p:oleObj spid="_x0000_s332803" name="Document" r:id="rId5" imgW="8852221" imgH="3616713" progId="Word.Document.12">
                  <p:embed/>
                </p:oleObj>
              </mc:Choice>
              <mc:Fallback>
                <p:oleObj name="Document" r:id="rId5" imgW="8852221" imgH="3616713"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8" y="1406532"/>
                        <a:ext cx="8851900" cy="4028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709612"/>
            <a:ext cx="8229600" cy="966787"/>
          </a:xfrm>
        </p:spPr>
        <p:txBody>
          <a:bodyPr/>
          <a:lstStyle/>
          <a:p>
            <a:pPr algn="ctr"/>
            <a:r>
              <a:rPr lang="en-US" sz="3200" dirty="0" smtClean="0"/>
              <a:t>Leadership &amp; Professional Development Programs Available for Women at Rutgers</a:t>
            </a:r>
            <a:endParaRPr lang="en-US" sz="3200" dirty="0"/>
          </a:p>
        </p:txBody>
      </p:sp>
      <p:graphicFrame>
        <p:nvGraphicFramePr>
          <p:cNvPr id="4" name="Content Placeholder 3"/>
          <p:cNvGraphicFramePr>
            <a:graphicFrameLocks noGrp="1"/>
          </p:cNvGraphicFramePr>
          <p:nvPr>
            <p:ph idx="1"/>
          </p:nvPr>
        </p:nvGraphicFramePr>
        <p:xfrm>
          <a:off x="491490" y="2002473"/>
          <a:ext cx="8229600" cy="4520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7"/>
          <p:cNvSpPr/>
          <p:nvPr/>
        </p:nvSpPr>
        <p:spPr>
          <a:xfrm>
            <a:off x="3232418" y="1724659"/>
            <a:ext cx="4937760" cy="4937760"/>
          </a:xfrm>
          <a:custGeom>
            <a:avLst/>
            <a:gdLst>
              <a:gd name="connsiteX0" fmla="*/ 2076893 w 4153782"/>
              <a:gd name="connsiteY0" fmla="*/ 0 h 4153782"/>
              <a:gd name="connsiteX1" fmla="*/ 3875533 w 4153782"/>
              <a:gd name="connsiteY1" fmla="*/ 1038449 h 4153782"/>
              <a:gd name="connsiteX2" fmla="*/ 3875529 w 4153782"/>
              <a:gd name="connsiteY2" fmla="*/ 3115341 h 4153782"/>
              <a:gd name="connsiteX3" fmla="*/ 2076885 w 4153782"/>
              <a:gd name="connsiteY3" fmla="*/ 4153782 h 4153782"/>
              <a:gd name="connsiteX4" fmla="*/ 2076891 w 4153782"/>
              <a:gd name="connsiteY4" fmla="*/ 2076891 h 4153782"/>
              <a:gd name="connsiteX5" fmla="*/ 2076893 w 4153782"/>
              <a:gd name="connsiteY5" fmla="*/ 0 h 415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3782" h="4153782">
                <a:moveTo>
                  <a:pt x="2076893" y="0"/>
                </a:moveTo>
                <a:cubicBezTo>
                  <a:pt x="2818895" y="1"/>
                  <a:pt x="3504533" y="395855"/>
                  <a:pt x="3875533" y="1038449"/>
                </a:cubicBezTo>
                <a:cubicBezTo>
                  <a:pt x="4246533" y="1681042"/>
                  <a:pt x="4246531" y="2472749"/>
                  <a:pt x="3875529" y="3115341"/>
                </a:cubicBezTo>
                <a:cubicBezTo>
                  <a:pt x="3504526" y="3757933"/>
                  <a:pt x="2818887" y="4153784"/>
                  <a:pt x="2076885" y="4153782"/>
                </a:cubicBezTo>
                <a:lnTo>
                  <a:pt x="2076891" y="2076891"/>
                </a:lnTo>
                <a:cubicBezTo>
                  <a:pt x="2076892" y="1384594"/>
                  <a:pt x="2076892" y="692297"/>
                  <a:pt x="2076893" y="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286255" tIns="1104405" rIns="417054" bIns="1104406" numCol="1" spcCol="1270" anchor="t" anchorCtr="0">
            <a:noAutofit/>
          </a:bodyPr>
          <a:lstStyle/>
          <a:p>
            <a:pPr lvl="0" algn="l" defTabSz="711200">
              <a:lnSpc>
                <a:spcPct val="90000"/>
              </a:lnSpc>
              <a:spcBef>
                <a:spcPct val="0"/>
              </a:spcBef>
              <a:spcAft>
                <a:spcPct val="35000"/>
              </a:spcAft>
            </a:pPr>
            <a:r>
              <a:rPr lang="en-US" sz="2000" b="1" kern="1200" dirty="0" smtClean="0"/>
              <a:t>  </a:t>
            </a:r>
            <a:endParaRPr lang="en-US" sz="1300" b="0" kern="1200" dirty="0" smtClean="0"/>
          </a:p>
        </p:txBody>
      </p:sp>
      <p:sp>
        <p:nvSpPr>
          <p:cNvPr id="50" name="Freeform 49"/>
          <p:cNvSpPr/>
          <p:nvPr/>
        </p:nvSpPr>
        <p:spPr>
          <a:xfrm>
            <a:off x="1050594" y="1724659"/>
            <a:ext cx="4937760" cy="4937760"/>
          </a:xfrm>
          <a:custGeom>
            <a:avLst/>
            <a:gdLst>
              <a:gd name="connsiteX0" fmla="*/ 2076890 w 4153782"/>
              <a:gd name="connsiteY0" fmla="*/ 4153782 h 4153782"/>
              <a:gd name="connsiteX1" fmla="*/ 278250 w 4153782"/>
              <a:gd name="connsiteY1" fmla="*/ 3115335 h 4153782"/>
              <a:gd name="connsiteX2" fmla="*/ 278252 w 4153782"/>
              <a:gd name="connsiteY2" fmla="*/ 1038443 h 4153782"/>
              <a:gd name="connsiteX3" fmla="*/ 2076894 w 4153782"/>
              <a:gd name="connsiteY3" fmla="*/ -1 h 4153782"/>
              <a:gd name="connsiteX4" fmla="*/ 2076891 w 4153782"/>
              <a:gd name="connsiteY4" fmla="*/ 2076891 h 4153782"/>
              <a:gd name="connsiteX5" fmla="*/ 2076890 w 4153782"/>
              <a:gd name="connsiteY5" fmla="*/ 4153782 h 415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3782" h="4153782">
                <a:moveTo>
                  <a:pt x="2076890" y="4153782"/>
                </a:moveTo>
                <a:cubicBezTo>
                  <a:pt x="1334888" y="4153782"/>
                  <a:pt x="649250" y="3757928"/>
                  <a:pt x="278250" y="3115335"/>
                </a:cubicBezTo>
                <a:cubicBezTo>
                  <a:pt x="-92750" y="2472742"/>
                  <a:pt x="-92750" y="1681036"/>
                  <a:pt x="278252" y="1038443"/>
                </a:cubicBezTo>
                <a:cubicBezTo>
                  <a:pt x="649254" y="395851"/>
                  <a:pt x="1334892" y="-2"/>
                  <a:pt x="2076894" y="-1"/>
                </a:cubicBezTo>
                <a:cubicBezTo>
                  <a:pt x="2076893" y="692296"/>
                  <a:pt x="2076892" y="1384594"/>
                  <a:pt x="2076891" y="2076891"/>
                </a:cubicBezTo>
                <a:cubicBezTo>
                  <a:pt x="2076891" y="2769188"/>
                  <a:pt x="2076890" y="3461485"/>
                  <a:pt x="2076890" y="4153782"/>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17053" tIns="1104405" rIns="2286256" bIns="1104406" numCol="1" spcCol="1270" anchor="t" anchorCtr="0">
            <a:noAutofit/>
          </a:bodyPr>
          <a:lstStyle/>
          <a:p>
            <a:pPr lvl="0" algn="l" defTabSz="711200">
              <a:lnSpc>
                <a:spcPct val="90000"/>
              </a:lnSpc>
              <a:spcBef>
                <a:spcPct val="0"/>
              </a:spcBef>
              <a:spcAft>
                <a:spcPct val="35000"/>
              </a:spcAft>
            </a:pPr>
            <a:r>
              <a:rPr lang="en-US" sz="2000" b="1" kern="1200" dirty="0" smtClean="0"/>
              <a:t> </a:t>
            </a:r>
            <a:endParaRPr lang="en-US" sz="1200" b="0" kern="1200" dirty="0"/>
          </a:p>
          <a:p>
            <a:pPr marL="114300" lvl="1" indent="-114300" algn="l" defTabSz="533400">
              <a:lnSpc>
                <a:spcPct val="90000"/>
              </a:lnSpc>
              <a:spcBef>
                <a:spcPct val="0"/>
              </a:spcBef>
              <a:spcAft>
                <a:spcPct val="15000"/>
              </a:spcAft>
              <a:buChar char="••"/>
            </a:pPr>
            <a:endParaRPr lang="en-US" sz="1200" b="0" kern="1200" dirty="0"/>
          </a:p>
        </p:txBody>
      </p:sp>
      <p:sp>
        <p:nvSpPr>
          <p:cNvPr id="8194" name="Title 1"/>
          <p:cNvSpPr>
            <a:spLocks noGrp="1"/>
          </p:cNvSpPr>
          <p:nvPr>
            <p:ph type="title"/>
          </p:nvPr>
        </p:nvSpPr>
        <p:spPr>
          <a:xfrm>
            <a:off x="400050" y="605790"/>
            <a:ext cx="8229600" cy="970347"/>
          </a:xfrm>
        </p:spPr>
        <p:txBody>
          <a:bodyPr>
            <a:normAutofit fontScale="90000"/>
          </a:bodyPr>
          <a:lstStyle/>
          <a:p>
            <a:pPr algn="ctr" eaLnBrk="1" hangingPunct="1"/>
            <a:r>
              <a:rPr lang="en-US" dirty="0" smtClean="0"/>
              <a:t>Institutional Transformation:</a:t>
            </a:r>
            <a:br>
              <a:rPr lang="en-US" dirty="0" smtClean="0"/>
            </a:br>
            <a:r>
              <a:rPr lang="en-US" sz="3200" dirty="0" smtClean="0"/>
              <a:t>A </a:t>
            </a:r>
            <a:r>
              <a:rPr lang="en-US" sz="3200" i="1" dirty="0" smtClean="0"/>
              <a:t>Top-down</a:t>
            </a:r>
            <a:r>
              <a:rPr lang="en-US" sz="3200" dirty="0" smtClean="0"/>
              <a:t> and </a:t>
            </a:r>
            <a:r>
              <a:rPr lang="en-US" sz="3200" i="1" dirty="0" smtClean="0"/>
              <a:t>Bottom-up</a:t>
            </a:r>
            <a:r>
              <a:rPr lang="en-US" sz="3200" dirty="0" smtClean="0"/>
              <a:t> Ecosystem</a:t>
            </a:r>
          </a:p>
        </p:txBody>
      </p:sp>
      <p:grpSp>
        <p:nvGrpSpPr>
          <p:cNvPr id="2" name="Group 51"/>
          <p:cNvGrpSpPr/>
          <p:nvPr/>
        </p:nvGrpSpPr>
        <p:grpSpPr>
          <a:xfrm>
            <a:off x="3902837" y="1758315"/>
            <a:ext cx="1495880" cy="4893005"/>
            <a:chOff x="3677369" y="1733263"/>
            <a:chExt cx="1495880" cy="5124738"/>
          </a:xfrm>
        </p:grpSpPr>
        <p:sp>
          <p:nvSpPr>
            <p:cNvPr id="11" name="Cube 10"/>
            <p:cNvSpPr/>
            <p:nvPr/>
          </p:nvSpPr>
          <p:spPr>
            <a:xfrm>
              <a:off x="3716228" y="1733263"/>
              <a:ext cx="1329406" cy="1153850"/>
            </a:xfrm>
            <a:prstGeom prst="cube">
              <a:avLst/>
            </a:prstGeom>
            <a:solidFill>
              <a:srgbClr val="FFFFFF"/>
            </a:solidFill>
            <a:ln>
              <a:solidFill>
                <a:schemeClr val="tx1"/>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2"/>
                  </a:solidFill>
                </a:rPr>
                <a:t>University Admin</a:t>
              </a:r>
              <a:endParaRPr lang="en-US" sz="1300" dirty="0">
                <a:solidFill>
                  <a:schemeClr val="tx2"/>
                </a:solidFill>
              </a:endParaRPr>
            </a:p>
          </p:txBody>
        </p:sp>
        <p:grpSp>
          <p:nvGrpSpPr>
            <p:cNvPr id="3" name="Group 42"/>
            <p:cNvGrpSpPr/>
            <p:nvPr/>
          </p:nvGrpSpPr>
          <p:grpSpPr>
            <a:xfrm>
              <a:off x="3785635" y="3002506"/>
              <a:ext cx="1190593" cy="913754"/>
              <a:chOff x="4090736" y="3128211"/>
              <a:chExt cx="974559" cy="866274"/>
            </a:xfrm>
            <a:solidFill>
              <a:srgbClr val="FFFFFF"/>
            </a:solidFill>
          </p:grpSpPr>
          <p:sp>
            <p:nvSpPr>
              <p:cNvPr id="12" name="Cube 11"/>
              <p:cNvSpPr/>
              <p:nvPr/>
            </p:nvSpPr>
            <p:spPr>
              <a:xfrm>
                <a:off x="4090736" y="3128211"/>
                <a:ext cx="822159" cy="713874"/>
              </a:xfrm>
              <a:prstGeom prst="cube">
                <a:avLst/>
              </a:prstGeom>
              <a:grpFill/>
              <a:ln>
                <a:solidFill>
                  <a:schemeClr val="tx1">
                    <a:alpha val="5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ube 12"/>
              <p:cNvSpPr/>
              <p:nvPr/>
            </p:nvSpPr>
            <p:spPr>
              <a:xfrm>
                <a:off x="4243136" y="3280611"/>
                <a:ext cx="822159" cy="713874"/>
              </a:xfrm>
              <a:prstGeom prst="cube">
                <a:avLst/>
              </a:prstGeom>
              <a:grpFill/>
              <a:ln>
                <a:solidFill>
                  <a:schemeClr val="tx1">
                    <a:alpha val="52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2"/>
                    </a:solidFill>
                  </a:rPr>
                  <a:t>Schools&amp; </a:t>
                </a:r>
                <a:r>
                  <a:rPr lang="en-US" sz="1200" dirty="0" err="1" smtClean="0">
                    <a:solidFill>
                      <a:schemeClr val="tx2"/>
                    </a:solidFill>
                  </a:rPr>
                  <a:t>Depts</a:t>
                </a:r>
                <a:endParaRPr lang="en-US" sz="1200" dirty="0">
                  <a:solidFill>
                    <a:schemeClr val="tx2"/>
                  </a:solidFill>
                </a:endParaRPr>
              </a:p>
            </p:txBody>
          </p:sp>
        </p:grpSp>
        <p:grpSp>
          <p:nvGrpSpPr>
            <p:cNvPr id="4" name="Group 45"/>
            <p:cNvGrpSpPr/>
            <p:nvPr/>
          </p:nvGrpSpPr>
          <p:grpSpPr>
            <a:xfrm>
              <a:off x="3713804" y="5213450"/>
              <a:ext cx="1363163" cy="867331"/>
              <a:chOff x="4064533" y="5197643"/>
              <a:chExt cx="1094874" cy="807790"/>
            </a:xfrm>
            <a:solidFill>
              <a:srgbClr val="FFFFFF"/>
            </a:solidFill>
          </p:grpSpPr>
          <p:sp>
            <p:nvSpPr>
              <p:cNvPr id="44" name="TextBox 43"/>
              <p:cNvSpPr txBox="1"/>
              <p:nvPr/>
            </p:nvSpPr>
            <p:spPr>
              <a:xfrm>
                <a:off x="4064533" y="5728434"/>
                <a:ext cx="1094874" cy="276999"/>
              </a:xfrm>
              <a:prstGeom prst="rect">
                <a:avLst/>
              </a:prstGeom>
              <a:grpFill/>
              <a:ln>
                <a:noFill/>
              </a:ln>
            </p:spPr>
            <p:txBody>
              <a:bodyPr wrap="square" rtlCol="0">
                <a:spAutoFit/>
              </a:bodyPr>
              <a:lstStyle/>
              <a:p>
                <a:r>
                  <a:rPr lang="en-US" sz="1200" dirty="0" smtClean="0">
                    <a:solidFill>
                      <a:schemeClr val="tx2"/>
                    </a:solidFill>
                  </a:rPr>
                  <a:t>Collaborations</a:t>
                </a:r>
                <a:endParaRPr lang="en-US" sz="1200" dirty="0">
                  <a:solidFill>
                    <a:schemeClr val="tx2"/>
                  </a:solidFill>
                </a:endParaRPr>
              </a:p>
            </p:txBody>
          </p:sp>
          <p:grpSp>
            <p:nvGrpSpPr>
              <p:cNvPr id="5" name="Group 41"/>
              <p:cNvGrpSpPr/>
              <p:nvPr/>
            </p:nvGrpSpPr>
            <p:grpSpPr>
              <a:xfrm>
                <a:off x="4154905" y="5197643"/>
                <a:ext cx="898359" cy="541422"/>
                <a:chOff x="4010525" y="5546558"/>
                <a:chExt cx="898359" cy="541422"/>
              </a:xfrm>
              <a:grpFill/>
            </p:grpSpPr>
            <p:sp>
              <p:nvSpPr>
                <p:cNvPr id="7" name="Cube 6"/>
                <p:cNvSpPr/>
                <p:nvPr/>
              </p:nvSpPr>
              <p:spPr>
                <a:xfrm>
                  <a:off x="4110789" y="5570621"/>
                  <a:ext cx="304800" cy="284748"/>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ube 17"/>
                <p:cNvSpPr/>
                <p:nvPr/>
              </p:nvSpPr>
              <p:spPr>
                <a:xfrm>
                  <a:off x="4263189" y="5614737"/>
                  <a:ext cx="304800" cy="284748"/>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ube 18"/>
                <p:cNvSpPr/>
                <p:nvPr/>
              </p:nvSpPr>
              <p:spPr>
                <a:xfrm>
                  <a:off x="4487778" y="5634789"/>
                  <a:ext cx="304800" cy="284748"/>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ube 19"/>
                <p:cNvSpPr/>
                <p:nvPr/>
              </p:nvSpPr>
              <p:spPr>
                <a:xfrm>
                  <a:off x="4604084" y="5546558"/>
                  <a:ext cx="304800" cy="284748"/>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ube 20"/>
                <p:cNvSpPr/>
                <p:nvPr/>
              </p:nvSpPr>
              <p:spPr>
                <a:xfrm>
                  <a:off x="4010525" y="5674895"/>
                  <a:ext cx="304800" cy="284748"/>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ube 21"/>
                <p:cNvSpPr/>
                <p:nvPr/>
              </p:nvSpPr>
              <p:spPr>
                <a:xfrm>
                  <a:off x="4054642" y="5803232"/>
                  <a:ext cx="304800" cy="284748"/>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ube 22"/>
                <p:cNvSpPr/>
                <p:nvPr/>
              </p:nvSpPr>
              <p:spPr>
                <a:xfrm>
                  <a:off x="4279231" y="5787190"/>
                  <a:ext cx="304800" cy="284748"/>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ube 23"/>
                <p:cNvSpPr/>
                <p:nvPr/>
              </p:nvSpPr>
              <p:spPr>
                <a:xfrm>
                  <a:off x="4588042" y="5735053"/>
                  <a:ext cx="304800" cy="284748"/>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 name="Group 47"/>
            <p:cNvGrpSpPr/>
            <p:nvPr/>
          </p:nvGrpSpPr>
          <p:grpSpPr>
            <a:xfrm>
              <a:off x="3867880" y="6032311"/>
              <a:ext cx="1026103" cy="825690"/>
              <a:chOff x="4211050" y="5907512"/>
              <a:chExt cx="810127" cy="727019"/>
            </a:xfrm>
            <a:solidFill>
              <a:srgbClr val="FFFFFF"/>
            </a:solidFill>
          </p:grpSpPr>
          <p:sp>
            <p:nvSpPr>
              <p:cNvPr id="47" name="TextBox 46"/>
              <p:cNvSpPr txBox="1"/>
              <p:nvPr/>
            </p:nvSpPr>
            <p:spPr>
              <a:xfrm>
                <a:off x="4331372" y="6388310"/>
                <a:ext cx="649705" cy="246221"/>
              </a:xfrm>
              <a:prstGeom prst="rect">
                <a:avLst/>
              </a:prstGeom>
              <a:grpFill/>
            </p:spPr>
            <p:txBody>
              <a:bodyPr wrap="square" rtlCol="0">
                <a:spAutoFit/>
              </a:bodyPr>
              <a:lstStyle/>
              <a:p>
                <a:r>
                  <a:rPr lang="en-US" sz="1200" dirty="0" smtClean="0"/>
                  <a:t>Faculty</a:t>
                </a:r>
                <a:endParaRPr lang="en-US" sz="1200" dirty="0"/>
              </a:p>
            </p:txBody>
          </p:sp>
          <p:grpSp>
            <p:nvGrpSpPr>
              <p:cNvPr id="9" name="Group 40"/>
              <p:cNvGrpSpPr/>
              <p:nvPr/>
            </p:nvGrpSpPr>
            <p:grpSpPr>
              <a:xfrm>
                <a:off x="4211050" y="5907512"/>
                <a:ext cx="810127" cy="465217"/>
                <a:chOff x="2779294" y="6701591"/>
                <a:chExt cx="810127" cy="465217"/>
              </a:xfrm>
              <a:grpFill/>
            </p:grpSpPr>
            <p:sp>
              <p:nvSpPr>
                <p:cNvPr id="6" name="Cube 5"/>
                <p:cNvSpPr/>
                <p:nvPr/>
              </p:nvSpPr>
              <p:spPr>
                <a:xfrm>
                  <a:off x="2887578" y="6701591"/>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ube 24"/>
                <p:cNvSpPr/>
                <p:nvPr/>
              </p:nvSpPr>
              <p:spPr>
                <a:xfrm>
                  <a:off x="3208420" y="6701591"/>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ube 25"/>
                <p:cNvSpPr/>
                <p:nvPr/>
              </p:nvSpPr>
              <p:spPr>
                <a:xfrm>
                  <a:off x="3420978" y="6874042"/>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ube 26"/>
                <p:cNvSpPr/>
                <p:nvPr/>
              </p:nvSpPr>
              <p:spPr>
                <a:xfrm>
                  <a:off x="3296651" y="6858000"/>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ube 27"/>
                <p:cNvSpPr/>
                <p:nvPr/>
              </p:nvSpPr>
              <p:spPr>
                <a:xfrm>
                  <a:off x="2943725" y="6779795"/>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ube 28"/>
                <p:cNvSpPr/>
                <p:nvPr/>
              </p:nvSpPr>
              <p:spPr>
                <a:xfrm>
                  <a:off x="3096125" y="6701591"/>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ube 29"/>
                <p:cNvSpPr/>
                <p:nvPr/>
              </p:nvSpPr>
              <p:spPr>
                <a:xfrm>
                  <a:off x="3140241" y="6858000"/>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Cube 30"/>
                <p:cNvSpPr/>
                <p:nvPr/>
              </p:nvSpPr>
              <p:spPr>
                <a:xfrm>
                  <a:off x="3316704" y="6906127"/>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ube 31"/>
                <p:cNvSpPr/>
                <p:nvPr/>
              </p:nvSpPr>
              <p:spPr>
                <a:xfrm>
                  <a:off x="2795336" y="6779795"/>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ube 32"/>
                <p:cNvSpPr/>
                <p:nvPr/>
              </p:nvSpPr>
              <p:spPr>
                <a:xfrm>
                  <a:off x="2959767" y="6858000"/>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Cube 33"/>
                <p:cNvSpPr/>
                <p:nvPr/>
              </p:nvSpPr>
              <p:spPr>
                <a:xfrm>
                  <a:off x="2955757" y="6986337"/>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ube 34"/>
                <p:cNvSpPr/>
                <p:nvPr/>
              </p:nvSpPr>
              <p:spPr>
                <a:xfrm>
                  <a:off x="3372850" y="6994359"/>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ube 35"/>
                <p:cNvSpPr/>
                <p:nvPr/>
              </p:nvSpPr>
              <p:spPr>
                <a:xfrm>
                  <a:off x="2779294" y="6930190"/>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Cube 36"/>
                <p:cNvSpPr/>
                <p:nvPr/>
              </p:nvSpPr>
              <p:spPr>
                <a:xfrm>
                  <a:off x="2811376" y="7010399"/>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ube 37"/>
                <p:cNvSpPr/>
                <p:nvPr/>
              </p:nvSpPr>
              <p:spPr>
                <a:xfrm>
                  <a:off x="3132220" y="6994359"/>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ube 38"/>
                <p:cNvSpPr/>
                <p:nvPr/>
              </p:nvSpPr>
              <p:spPr>
                <a:xfrm>
                  <a:off x="3368839" y="6737682"/>
                  <a:ext cx="168443" cy="156409"/>
                </a:xfrm>
                <a:prstGeom prst="cub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0" name="Cube 9"/>
            <p:cNvSpPr/>
            <p:nvPr/>
          </p:nvSpPr>
          <p:spPr>
            <a:xfrm>
              <a:off x="3883866" y="3969139"/>
              <a:ext cx="683412" cy="634127"/>
            </a:xfrm>
            <a:prstGeom prst="cub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IWL</a:t>
              </a:r>
              <a:endParaRPr lang="en-US" sz="1050" dirty="0">
                <a:solidFill>
                  <a:schemeClr val="tx2"/>
                </a:solidFill>
              </a:endParaRPr>
            </a:p>
          </p:txBody>
        </p:sp>
        <p:sp>
          <p:nvSpPr>
            <p:cNvPr id="14" name="Cube 13"/>
            <p:cNvSpPr/>
            <p:nvPr/>
          </p:nvSpPr>
          <p:spPr>
            <a:xfrm>
              <a:off x="3677369" y="4470736"/>
              <a:ext cx="683412" cy="634127"/>
            </a:xfrm>
            <a:prstGeom prst="cub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OIDE</a:t>
              </a:r>
              <a:endParaRPr lang="en-US" sz="1050" dirty="0">
                <a:solidFill>
                  <a:schemeClr val="tx2"/>
                </a:solidFill>
              </a:endParaRPr>
            </a:p>
          </p:txBody>
        </p:sp>
        <p:sp>
          <p:nvSpPr>
            <p:cNvPr id="15" name="Cube 14"/>
            <p:cNvSpPr/>
            <p:nvPr/>
          </p:nvSpPr>
          <p:spPr>
            <a:xfrm>
              <a:off x="4414527" y="4082235"/>
              <a:ext cx="758722" cy="634127"/>
            </a:xfrm>
            <a:prstGeom prst="cub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solidFill>
                    <a:schemeClr val="tx2"/>
                  </a:solidFill>
                </a:rPr>
                <a:t>OIRAP</a:t>
              </a:r>
              <a:endParaRPr lang="en-US" sz="1050" dirty="0">
                <a:solidFill>
                  <a:schemeClr val="tx2"/>
                </a:solidFill>
              </a:endParaRPr>
            </a:p>
          </p:txBody>
        </p:sp>
        <p:grpSp>
          <p:nvGrpSpPr>
            <p:cNvPr id="17" name="Group 50"/>
            <p:cNvGrpSpPr/>
            <p:nvPr/>
          </p:nvGrpSpPr>
          <p:grpSpPr>
            <a:xfrm>
              <a:off x="4230026" y="4540373"/>
              <a:ext cx="714882" cy="634127"/>
              <a:chOff x="4403558" y="4367465"/>
              <a:chExt cx="637672" cy="557464"/>
            </a:xfrm>
            <a:solidFill>
              <a:srgbClr val="FFFFFF"/>
            </a:solidFill>
          </p:grpSpPr>
          <p:sp>
            <p:nvSpPr>
              <p:cNvPr id="16" name="Cube 15"/>
              <p:cNvSpPr/>
              <p:nvPr/>
            </p:nvSpPr>
            <p:spPr>
              <a:xfrm>
                <a:off x="4431629" y="4367465"/>
                <a:ext cx="609601" cy="557464"/>
              </a:xfrm>
              <a:prstGeom prst="cube">
                <a:avLst/>
              </a:prstGeom>
              <a:solidFill>
                <a:srgbClr val="CE0026"/>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TextBox 48"/>
              <p:cNvSpPr txBox="1"/>
              <p:nvPr/>
            </p:nvSpPr>
            <p:spPr>
              <a:xfrm>
                <a:off x="4403558" y="4523873"/>
                <a:ext cx="444977" cy="365266"/>
              </a:xfrm>
              <a:prstGeom prst="rect">
                <a:avLst/>
              </a:prstGeom>
              <a:solidFill>
                <a:srgbClr val="CE0026"/>
              </a:solidFill>
            </p:spPr>
            <p:txBody>
              <a:bodyPr wrap="none" rtlCol="0">
                <a:spAutoFit/>
              </a:bodyPr>
              <a:lstStyle/>
              <a:p>
                <a:r>
                  <a:rPr lang="en-US" sz="1050" b="1" dirty="0" smtClean="0">
                    <a:solidFill>
                      <a:schemeClr val="bg1"/>
                    </a:solidFill>
                  </a:rPr>
                  <a:t>RU </a:t>
                </a:r>
              </a:p>
              <a:p>
                <a:r>
                  <a:rPr lang="en-US" sz="1050" b="1" dirty="0" smtClean="0">
                    <a:solidFill>
                      <a:schemeClr val="bg1"/>
                    </a:solidFill>
                  </a:rPr>
                  <a:t>FAIR</a:t>
                </a:r>
                <a:endParaRPr lang="en-US" sz="1050" b="1" dirty="0">
                  <a:solidFill>
                    <a:schemeClr val="bg1"/>
                  </a:solidFill>
                </a:endParaRPr>
              </a:p>
            </p:txBody>
          </p:sp>
        </p:grpSp>
      </p:grpSp>
      <p:sp>
        <p:nvSpPr>
          <p:cNvPr id="55" name="TextBox 54"/>
          <p:cNvSpPr txBox="1"/>
          <p:nvPr/>
        </p:nvSpPr>
        <p:spPr>
          <a:xfrm>
            <a:off x="5901134" y="3130683"/>
            <a:ext cx="2211523" cy="1891287"/>
          </a:xfrm>
          <a:prstGeom prst="rect">
            <a:avLst/>
          </a:prstGeom>
          <a:noFill/>
        </p:spPr>
        <p:txBody>
          <a:bodyPr wrap="square" rtlCol="0">
            <a:spAutoFit/>
          </a:bodyPr>
          <a:lstStyle/>
          <a:p>
            <a:pPr lvl="0" defTabSz="711200">
              <a:lnSpc>
                <a:spcPct val="90000"/>
              </a:lnSpc>
              <a:spcAft>
                <a:spcPct val="35000"/>
              </a:spcAft>
            </a:pPr>
            <a:endParaRPr lang="en-US" sz="2200" b="1" dirty="0" smtClean="0">
              <a:solidFill>
                <a:schemeClr val="bg1"/>
              </a:solidFill>
            </a:endParaRPr>
          </a:p>
          <a:p>
            <a:pPr marL="114300" lvl="1" indent="-114300" defTabSz="577850">
              <a:lnSpc>
                <a:spcPct val="90000"/>
              </a:lnSpc>
              <a:spcAft>
                <a:spcPct val="15000"/>
              </a:spcAft>
              <a:buChar char="••"/>
            </a:pPr>
            <a:r>
              <a:rPr lang="en-US" sz="1400" dirty="0" smtClean="0">
                <a:solidFill>
                  <a:schemeClr val="bg1"/>
                </a:solidFill>
              </a:rPr>
              <a:t>Enable success of broader vision</a:t>
            </a:r>
          </a:p>
          <a:p>
            <a:pPr marL="114300" lvl="1" indent="-114300" defTabSz="577850">
              <a:lnSpc>
                <a:spcPct val="90000"/>
              </a:lnSpc>
              <a:spcAft>
                <a:spcPct val="15000"/>
              </a:spcAft>
              <a:buChar char="••"/>
            </a:pPr>
            <a:r>
              <a:rPr lang="en-US" sz="1400" dirty="0" smtClean="0">
                <a:solidFill>
                  <a:schemeClr val="bg1"/>
                </a:solidFill>
              </a:rPr>
              <a:t>Plant seeds of action</a:t>
            </a:r>
          </a:p>
          <a:p>
            <a:pPr marL="114300" lvl="1" indent="-114300" defTabSz="577850">
              <a:lnSpc>
                <a:spcPct val="90000"/>
              </a:lnSpc>
              <a:spcAft>
                <a:spcPct val="15000"/>
              </a:spcAft>
              <a:buChar char="••"/>
            </a:pPr>
            <a:r>
              <a:rPr lang="en-US" sz="1400" dirty="0" smtClean="0">
                <a:solidFill>
                  <a:schemeClr val="bg1"/>
                </a:solidFill>
              </a:rPr>
              <a:t>Enact solutions</a:t>
            </a:r>
          </a:p>
          <a:p>
            <a:pPr marL="114300" lvl="1" indent="-114300" defTabSz="577850">
              <a:lnSpc>
                <a:spcPct val="90000"/>
              </a:lnSpc>
              <a:spcAft>
                <a:spcPct val="15000"/>
              </a:spcAft>
              <a:buChar char="••"/>
            </a:pPr>
            <a:r>
              <a:rPr lang="en-US" sz="1400" dirty="0" smtClean="0">
                <a:solidFill>
                  <a:schemeClr val="bg1"/>
                </a:solidFill>
              </a:rPr>
              <a:t>Engage community</a:t>
            </a:r>
          </a:p>
          <a:p>
            <a:endParaRPr lang="en-US" dirty="0"/>
          </a:p>
        </p:txBody>
      </p:sp>
      <p:sp>
        <p:nvSpPr>
          <p:cNvPr id="56" name="TextBox 55"/>
          <p:cNvSpPr txBox="1"/>
          <p:nvPr/>
        </p:nvSpPr>
        <p:spPr>
          <a:xfrm>
            <a:off x="1340011" y="3105631"/>
            <a:ext cx="2407854" cy="2117503"/>
          </a:xfrm>
          <a:prstGeom prst="rect">
            <a:avLst/>
          </a:prstGeom>
          <a:noFill/>
        </p:spPr>
        <p:txBody>
          <a:bodyPr wrap="square" rtlCol="0">
            <a:spAutoFit/>
          </a:bodyPr>
          <a:lstStyle/>
          <a:p>
            <a:pPr lvl="0" defTabSz="711200">
              <a:lnSpc>
                <a:spcPct val="90000"/>
              </a:lnSpc>
              <a:spcAft>
                <a:spcPct val="35000"/>
              </a:spcAft>
            </a:pPr>
            <a:endParaRPr lang="en-US" sz="2200" b="1" dirty="0" smtClean="0">
              <a:solidFill>
                <a:schemeClr val="bg1"/>
              </a:solidFill>
            </a:endParaRPr>
          </a:p>
          <a:p>
            <a:pPr marL="114300" lvl="1" indent="-114300" defTabSz="577850">
              <a:lnSpc>
                <a:spcPct val="90000"/>
              </a:lnSpc>
              <a:spcAft>
                <a:spcPct val="15000"/>
              </a:spcAft>
              <a:buChar char="••"/>
            </a:pPr>
            <a:r>
              <a:rPr lang="en-US" sz="1400" dirty="0" smtClean="0">
                <a:solidFill>
                  <a:schemeClr val="bg1"/>
                </a:solidFill>
              </a:rPr>
              <a:t>Provides vision and commitment</a:t>
            </a:r>
          </a:p>
          <a:p>
            <a:pPr marL="114300" lvl="1" indent="-114300" defTabSz="577850">
              <a:lnSpc>
                <a:spcPct val="90000"/>
              </a:lnSpc>
              <a:spcAft>
                <a:spcPct val="15000"/>
              </a:spcAft>
              <a:buChar char="••"/>
            </a:pPr>
            <a:r>
              <a:rPr lang="en-US" sz="1400" dirty="0" smtClean="0">
                <a:solidFill>
                  <a:schemeClr val="bg1"/>
                </a:solidFill>
              </a:rPr>
              <a:t>Creates</a:t>
            </a:r>
            <a:r>
              <a:rPr lang="en-US" sz="1400" b="1" dirty="0" smtClean="0">
                <a:solidFill>
                  <a:schemeClr val="bg1"/>
                </a:solidFill>
              </a:rPr>
              <a:t> </a:t>
            </a:r>
            <a:r>
              <a:rPr lang="en-US" sz="1400" dirty="0" smtClean="0">
                <a:solidFill>
                  <a:schemeClr val="bg1"/>
                </a:solidFill>
              </a:rPr>
              <a:t>fertile ground</a:t>
            </a:r>
          </a:p>
          <a:p>
            <a:pPr marL="114300" lvl="1" indent="-114300" defTabSz="577850">
              <a:lnSpc>
                <a:spcPct val="90000"/>
              </a:lnSpc>
              <a:spcAft>
                <a:spcPct val="15000"/>
              </a:spcAft>
              <a:buChar char="••"/>
            </a:pPr>
            <a:r>
              <a:rPr lang="en-US" sz="1400" dirty="0" smtClean="0">
                <a:solidFill>
                  <a:schemeClr val="bg1"/>
                </a:solidFill>
              </a:rPr>
              <a:t>Removes barriers</a:t>
            </a:r>
          </a:p>
          <a:p>
            <a:pPr marL="114300" lvl="1" indent="-114300" defTabSz="577850">
              <a:lnSpc>
                <a:spcPct val="90000"/>
              </a:lnSpc>
              <a:spcAft>
                <a:spcPct val="15000"/>
              </a:spcAft>
              <a:buChar char="••"/>
            </a:pPr>
            <a:r>
              <a:rPr lang="en-US" sz="1400" dirty="0" smtClean="0">
                <a:solidFill>
                  <a:schemeClr val="bg1"/>
                </a:solidFill>
              </a:rPr>
              <a:t>Implements policies</a:t>
            </a:r>
          </a:p>
          <a:p>
            <a:pPr marL="114300" lvl="1" indent="-114300" defTabSz="577850">
              <a:lnSpc>
                <a:spcPct val="90000"/>
              </a:lnSpc>
              <a:spcAft>
                <a:spcPct val="15000"/>
              </a:spcAft>
              <a:buChar char="••"/>
            </a:pPr>
            <a:r>
              <a:rPr lang="en-US" sz="1400" dirty="0" smtClean="0">
                <a:solidFill>
                  <a:schemeClr val="bg1"/>
                </a:solidFill>
              </a:rPr>
              <a:t>Celebrates success</a:t>
            </a:r>
          </a:p>
          <a:p>
            <a:endParaRPr lang="en-US" dirty="0"/>
          </a:p>
        </p:txBody>
      </p:sp>
      <p:sp>
        <p:nvSpPr>
          <p:cNvPr id="51" name="Circular Arrow 50"/>
          <p:cNvSpPr/>
          <p:nvPr/>
        </p:nvSpPr>
        <p:spPr>
          <a:xfrm rot="5400000" flipV="1">
            <a:off x="124615" y="2720266"/>
            <a:ext cx="2743200" cy="2487706"/>
          </a:xfrm>
          <a:prstGeom prst="circularArrow">
            <a:avLst/>
          </a:prstGeom>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3" name="Circular Arrow 52"/>
          <p:cNvSpPr/>
          <p:nvPr/>
        </p:nvSpPr>
        <p:spPr>
          <a:xfrm rot="5400000" flipH="1">
            <a:off x="6180274" y="2706819"/>
            <a:ext cx="2743200" cy="2487706"/>
          </a:xfrm>
          <a:prstGeom prst="circularArrow">
            <a:avLst/>
          </a:prstGeom>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1" name="TextBox 60"/>
          <p:cNvSpPr txBox="1"/>
          <p:nvPr/>
        </p:nvSpPr>
        <p:spPr>
          <a:xfrm>
            <a:off x="5899758" y="3131507"/>
            <a:ext cx="1728592" cy="397032"/>
          </a:xfrm>
          <a:prstGeom prst="rect">
            <a:avLst/>
          </a:prstGeom>
          <a:noFill/>
        </p:spPr>
        <p:txBody>
          <a:bodyPr wrap="square" rtlCol="0">
            <a:spAutoFit/>
          </a:bodyPr>
          <a:lstStyle/>
          <a:p>
            <a:pPr lvl="0" defTabSz="711200">
              <a:lnSpc>
                <a:spcPct val="90000"/>
              </a:lnSpc>
              <a:spcAft>
                <a:spcPct val="35000"/>
              </a:spcAft>
            </a:pPr>
            <a:r>
              <a:rPr lang="en-US" sz="2200" b="1" dirty="0" smtClean="0">
                <a:solidFill>
                  <a:schemeClr val="bg1"/>
                </a:solidFill>
              </a:rPr>
              <a:t>Grassroots</a:t>
            </a:r>
          </a:p>
        </p:txBody>
      </p:sp>
      <p:sp>
        <p:nvSpPr>
          <p:cNvPr id="62" name="TextBox 61"/>
          <p:cNvSpPr txBox="1"/>
          <p:nvPr/>
        </p:nvSpPr>
        <p:spPr>
          <a:xfrm>
            <a:off x="1340285" y="3106455"/>
            <a:ext cx="2254685" cy="397032"/>
          </a:xfrm>
          <a:prstGeom prst="rect">
            <a:avLst/>
          </a:prstGeom>
          <a:noFill/>
        </p:spPr>
        <p:txBody>
          <a:bodyPr wrap="square" rtlCol="0">
            <a:spAutoFit/>
          </a:bodyPr>
          <a:lstStyle/>
          <a:p>
            <a:pPr lvl="0" defTabSz="711200">
              <a:lnSpc>
                <a:spcPct val="90000"/>
              </a:lnSpc>
              <a:spcAft>
                <a:spcPct val="35000"/>
              </a:spcAft>
            </a:pPr>
            <a:r>
              <a:rPr lang="en-US" sz="2200" b="1" dirty="0" smtClean="0">
                <a:solidFill>
                  <a:schemeClr val="bg1"/>
                </a:solidFill>
              </a:rPr>
              <a:t>Administration</a:t>
            </a:r>
          </a:p>
        </p:txBody>
      </p:sp>
      <p:grpSp>
        <p:nvGrpSpPr>
          <p:cNvPr id="63" name="Group 53"/>
          <p:cNvGrpSpPr/>
          <p:nvPr/>
        </p:nvGrpSpPr>
        <p:grpSpPr>
          <a:xfrm>
            <a:off x="2935028" y="1938643"/>
            <a:ext cx="3374599" cy="4629601"/>
            <a:chOff x="2712692" y="2046772"/>
            <a:chExt cx="3374599" cy="4629601"/>
          </a:xfrm>
        </p:grpSpPr>
        <p:sp>
          <p:nvSpPr>
            <p:cNvPr id="64" name="Cube 63"/>
            <p:cNvSpPr/>
            <p:nvPr/>
          </p:nvSpPr>
          <p:spPr>
            <a:xfrm>
              <a:off x="3742355" y="2046772"/>
              <a:ext cx="1329406" cy="1153850"/>
            </a:xfrm>
            <a:prstGeom prst="cube">
              <a:avLst/>
            </a:prstGeom>
            <a:solidFill>
              <a:srgbClr val="C00000"/>
            </a:solidFill>
            <a:ln>
              <a:solidFill>
                <a:srgbClr val="080604"/>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RU FAIR</a:t>
              </a:r>
            </a:p>
            <a:p>
              <a:pPr algn="ctr"/>
              <a:r>
                <a:rPr lang="en-US" sz="1400" dirty="0" smtClean="0">
                  <a:solidFill>
                    <a:schemeClr val="bg1"/>
                  </a:solidFill>
                </a:rPr>
                <a:t>ADVANCE</a:t>
              </a:r>
              <a:endParaRPr lang="en-US" sz="1400" dirty="0">
                <a:solidFill>
                  <a:schemeClr val="bg1"/>
                </a:solidFill>
              </a:endParaRPr>
            </a:p>
          </p:txBody>
        </p:sp>
        <p:sp>
          <p:nvSpPr>
            <p:cNvPr id="65" name="Rectangle 64"/>
            <p:cNvSpPr/>
            <p:nvPr/>
          </p:nvSpPr>
          <p:spPr>
            <a:xfrm>
              <a:off x="3319396" y="3036911"/>
              <a:ext cx="2229634" cy="3639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smtClean="0">
                  <a:solidFill>
                    <a:schemeClr val="accent1"/>
                  </a:solidFill>
                  <a:effectLst>
                    <a:innerShdw blurRad="114300">
                      <a:prstClr val="black"/>
                    </a:innerShdw>
                  </a:effectLst>
                </a:rPr>
                <a:t> </a:t>
              </a:r>
            </a:p>
            <a:p>
              <a:pPr marL="164592" indent="-164592">
                <a:buFont typeface="Arial" pitchFamily="34" charset="0"/>
                <a:buChar char="•"/>
              </a:pPr>
              <a:r>
                <a:rPr lang="en-US" dirty="0" smtClean="0">
                  <a:solidFill>
                    <a:srgbClr val="080604"/>
                  </a:solidFill>
                </a:rPr>
                <a:t>Amplifies administrative &amp; grassroots efforts</a:t>
              </a:r>
            </a:p>
            <a:p>
              <a:pPr marL="164592" indent="-164592">
                <a:buFont typeface="Arial" pitchFamily="34" charset="0"/>
                <a:buChar char="•"/>
              </a:pPr>
              <a:r>
                <a:rPr lang="en-US" dirty="0" smtClean="0">
                  <a:solidFill>
                    <a:srgbClr val="080604"/>
                  </a:solidFill>
                </a:rPr>
                <a:t>Empowers faculty</a:t>
              </a:r>
            </a:p>
            <a:p>
              <a:pPr marL="164592" indent="-164592">
                <a:buFont typeface="Arial" pitchFamily="34" charset="0"/>
                <a:buChar char="•"/>
              </a:pPr>
              <a:r>
                <a:rPr lang="en-US" dirty="0" smtClean="0">
                  <a:solidFill>
                    <a:srgbClr val="080604"/>
                  </a:solidFill>
                </a:rPr>
                <a:t>Builds partnerships &amp; community </a:t>
              </a:r>
            </a:p>
            <a:p>
              <a:pPr marL="164592" indent="-164592">
                <a:buFont typeface="Arial" pitchFamily="34" charset="0"/>
                <a:buChar char="•"/>
              </a:pPr>
              <a:r>
                <a:rPr lang="en-US" dirty="0" smtClean="0">
                  <a:solidFill>
                    <a:srgbClr val="080604"/>
                  </a:solidFill>
                </a:rPr>
                <a:t>Engages stakeholders</a:t>
              </a:r>
            </a:p>
            <a:p>
              <a:pPr marL="164592" indent="-164592">
                <a:buFont typeface="Arial" pitchFamily="34" charset="0"/>
                <a:buChar char="•"/>
              </a:pPr>
              <a:r>
                <a:rPr lang="en-US" dirty="0" smtClean="0">
                  <a:solidFill>
                    <a:srgbClr val="080604"/>
                  </a:solidFill>
                </a:rPr>
                <a:t>Provides resources and tools</a:t>
              </a:r>
            </a:p>
            <a:p>
              <a:endParaRPr lang="en-US" sz="1600" dirty="0" smtClean="0">
                <a:solidFill>
                  <a:schemeClr val="tx2"/>
                </a:solidFill>
              </a:endParaRPr>
            </a:p>
            <a:p>
              <a:pPr>
                <a:buFont typeface="Arial" pitchFamily="34" charset="0"/>
                <a:buChar char="•"/>
              </a:pPr>
              <a:endParaRPr lang="en-US" sz="1600" dirty="0">
                <a:solidFill>
                  <a:schemeClr val="tx2"/>
                </a:solidFill>
              </a:endParaRPr>
            </a:p>
          </p:txBody>
        </p:sp>
        <p:sp>
          <p:nvSpPr>
            <p:cNvPr id="66" name="Right Arrow 65"/>
            <p:cNvSpPr/>
            <p:nvPr/>
          </p:nvSpPr>
          <p:spPr>
            <a:xfrm>
              <a:off x="5133703" y="2373085"/>
              <a:ext cx="953588" cy="484632"/>
            </a:xfrm>
            <a:prstGeom prst="rightArrow">
              <a:avLst/>
            </a:prstGeom>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7" name="Right Arrow 66"/>
            <p:cNvSpPr/>
            <p:nvPr/>
          </p:nvSpPr>
          <p:spPr>
            <a:xfrm rot="10800000">
              <a:off x="2712692" y="2373085"/>
              <a:ext cx="953588" cy="484632"/>
            </a:xfrm>
            <a:prstGeom prst="rightArrow">
              <a:avLst/>
            </a:prstGeom>
            <a:solidFill>
              <a:schemeClr val="bg1"/>
            </a:solidFill>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55"/>
                                        </p:tgtEl>
                                      </p:cBhvr>
                                    </p:animEffect>
                                    <p:set>
                                      <p:cBhvr>
                                        <p:cTn id="10" dur="1" fill="hold">
                                          <p:stCondLst>
                                            <p:cond delay="499"/>
                                          </p:stCondLst>
                                        </p:cTn>
                                        <p:tgtEl>
                                          <p:spTgt spid="55"/>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56"/>
                                        </p:tgtEl>
                                      </p:cBhvr>
                                    </p:animEffect>
                                    <p:set>
                                      <p:cBhvr>
                                        <p:cTn id="13" dur="1" fill="hold">
                                          <p:stCondLst>
                                            <p:cond delay="499"/>
                                          </p:stCondLst>
                                        </p:cTn>
                                        <p:tgtEl>
                                          <p:spTgt spid="56"/>
                                        </p:tgtEl>
                                        <p:attrNameLst>
                                          <p:attrName>style.visibility</p:attrName>
                                        </p:attrNameLst>
                                      </p:cBhvr>
                                      <p:to>
                                        <p:strVal val="hidden"/>
                                      </p:to>
                                    </p:set>
                                  </p:childTnLst>
                                </p:cTn>
                              </p:par>
                              <p:par>
                                <p:cTn id="14" presetID="4" presetClass="entr" presetSubtype="16"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box(in)">
                                      <p:cBhvr>
                                        <p:cTn id="1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00050" y="2133601"/>
            <a:ext cx="8229600" cy="4189412"/>
          </a:xfrm>
        </p:spPr>
        <p:txBody>
          <a:bodyPr/>
          <a:lstStyle/>
          <a:p>
            <a:pPr>
              <a:buFont typeface="Wingdings" pitchFamily="2" charset="2"/>
              <a:buChar char="v"/>
            </a:pPr>
            <a:r>
              <a:rPr lang="en-US" dirty="0" smtClean="0"/>
              <a:t>Modeled after ELP</a:t>
            </a:r>
          </a:p>
          <a:p>
            <a:pPr>
              <a:buFont typeface="Wingdings" pitchFamily="2" charset="2"/>
              <a:buChar char="v"/>
            </a:pPr>
            <a:r>
              <a:rPr lang="en-US" dirty="0" smtClean="0"/>
              <a:t>Customized to address common themes within the context of academic science</a:t>
            </a:r>
          </a:p>
          <a:p>
            <a:pPr lvl="1">
              <a:buFont typeface="Arial" pitchFamily="34" charset="0"/>
              <a:buChar char="•"/>
            </a:pPr>
            <a:r>
              <a:rPr lang="en-US" sz="2200" dirty="0" smtClean="0">
                <a:solidFill>
                  <a:schemeClr val="tx2"/>
                </a:solidFill>
              </a:rPr>
              <a:t>Leadership Skills (communication, negotiation…)</a:t>
            </a:r>
            <a:endParaRPr lang="en-US" sz="2200" dirty="0" smtClean="0"/>
          </a:p>
          <a:p>
            <a:pPr lvl="1">
              <a:buFont typeface="Arial" pitchFamily="34" charset="0"/>
              <a:buChar char="•"/>
            </a:pPr>
            <a:r>
              <a:rPr lang="en-US" sz="2200" dirty="0" smtClean="0">
                <a:solidFill>
                  <a:schemeClr val="tx2"/>
                </a:solidFill>
              </a:rPr>
              <a:t>Professional networks</a:t>
            </a:r>
          </a:p>
          <a:p>
            <a:pPr lvl="1">
              <a:buFont typeface="Arial" pitchFamily="34" charset="0"/>
              <a:buChar char="•"/>
            </a:pPr>
            <a:r>
              <a:rPr lang="en-US" sz="2200" dirty="0" smtClean="0">
                <a:solidFill>
                  <a:schemeClr val="tx2"/>
                </a:solidFill>
              </a:rPr>
              <a:t>Work-life balance</a:t>
            </a:r>
          </a:p>
          <a:p>
            <a:pPr lvl="1">
              <a:buFont typeface="Arial" pitchFamily="34" charset="0"/>
              <a:buChar char="•"/>
            </a:pPr>
            <a:r>
              <a:rPr lang="en-US" sz="2200" dirty="0" smtClean="0">
                <a:solidFill>
                  <a:schemeClr val="tx2"/>
                </a:solidFill>
              </a:rPr>
              <a:t>Research Collaborations</a:t>
            </a:r>
          </a:p>
          <a:p>
            <a:endParaRPr lang="en-US" dirty="0" smtClean="0"/>
          </a:p>
          <a:p>
            <a:endParaRPr lang="en-US" dirty="0"/>
          </a:p>
        </p:txBody>
      </p:sp>
      <p:pic>
        <p:nvPicPr>
          <p:cNvPr id="13" name="Picture 12" descr="OASIS1.jpg"/>
          <p:cNvPicPr>
            <a:picLocks noChangeAspect="1"/>
          </p:cNvPicPr>
          <p:nvPr/>
        </p:nvPicPr>
        <p:blipFill>
          <a:blip r:embed="rId3"/>
          <a:stretch>
            <a:fillRect/>
          </a:stretch>
        </p:blipFill>
        <p:spPr>
          <a:xfrm>
            <a:off x="4844395" y="4026590"/>
            <a:ext cx="3640665" cy="2456053"/>
          </a:xfrm>
          <a:prstGeom prst="rect">
            <a:avLst/>
          </a:prstGeom>
        </p:spPr>
      </p:pic>
      <p:sp>
        <p:nvSpPr>
          <p:cNvPr id="6" name="Title 5"/>
          <p:cNvSpPr>
            <a:spLocks noGrp="1"/>
          </p:cNvSpPr>
          <p:nvPr>
            <p:ph type="title"/>
          </p:nvPr>
        </p:nvSpPr>
        <p:spPr>
          <a:xfrm>
            <a:off x="400050" y="648652"/>
            <a:ext cx="8743950" cy="1241108"/>
          </a:xfrm>
        </p:spPr>
        <p:txBody>
          <a:bodyPr/>
          <a:lstStyle/>
          <a:p>
            <a:r>
              <a:rPr lang="en-US" sz="4000" b="1" dirty="0" smtClean="0"/>
              <a:t>OASIS</a:t>
            </a:r>
            <a:r>
              <a:rPr lang="en-US" sz="4400" b="1" dirty="0" smtClean="0"/>
              <a:t> </a:t>
            </a:r>
            <a:br>
              <a:rPr lang="en-US" sz="4400" b="1" dirty="0" smtClean="0"/>
            </a:br>
            <a:r>
              <a:rPr lang="en-US" sz="2800" b="1" dirty="0" smtClean="0"/>
              <a:t>(</a:t>
            </a:r>
            <a:r>
              <a:rPr lang="en-US" sz="2800" dirty="0" smtClean="0"/>
              <a:t>Objective Analysis of Self and the Institute Seminar)</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8620" y="640080"/>
            <a:ext cx="8275320" cy="628650"/>
          </a:xfrm>
        </p:spPr>
        <p:txBody>
          <a:bodyPr/>
          <a:lstStyle/>
          <a:p>
            <a:pPr eaLnBrk="1" hangingPunct="1"/>
            <a:r>
              <a:rPr lang="en-US" sz="4000" dirty="0" smtClean="0"/>
              <a:t>OASIS impacts…</a:t>
            </a:r>
          </a:p>
        </p:txBody>
      </p:sp>
      <p:sp>
        <p:nvSpPr>
          <p:cNvPr id="9" name="Freeform 8"/>
          <p:cNvSpPr/>
          <p:nvPr/>
        </p:nvSpPr>
        <p:spPr>
          <a:xfrm>
            <a:off x="421834" y="1871190"/>
            <a:ext cx="8219737" cy="917729"/>
          </a:xfrm>
          <a:custGeom>
            <a:avLst/>
            <a:gdLst>
              <a:gd name="connsiteX0" fmla="*/ 0 w 8509298"/>
              <a:gd name="connsiteY0" fmla="*/ 0 h 878850"/>
              <a:gd name="connsiteX1" fmla="*/ 8509298 w 8509298"/>
              <a:gd name="connsiteY1" fmla="*/ 0 h 878850"/>
              <a:gd name="connsiteX2" fmla="*/ 8509298 w 8509298"/>
              <a:gd name="connsiteY2" fmla="*/ 878850 h 878850"/>
              <a:gd name="connsiteX3" fmla="*/ 0 w 8509298"/>
              <a:gd name="connsiteY3" fmla="*/ 878850 h 878850"/>
              <a:gd name="connsiteX4" fmla="*/ 0 w 8509298"/>
              <a:gd name="connsiteY4" fmla="*/ 0 h 87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9298" h="878850">
                <a:moveTo>
                  <a:pt x="0" y="0"/>
                </a:moveTo>
                <a:lnTo>
                  <a:pt x="8509298" y="0"/>
                </a:lnTo>
                <a:lnTo>
                  <a:pt x="8509298" y="878850"/>
                </a:lnTo>
                <a:lnTo>
                  <a:pt x="0" y="878850"/>
                </a:lnTo>
                <a:lnTo>
                  <a:pt x="0" y="0"/>
                </a:lnTo>
                <a:close/>
              </a:path>
            </a:pathLst>
          </a:custGeom>
          <a:ln>
            <a:solidFill>
              <a:schemeClr val="tx2"/>
            </a:solidFill>
          </a:ln>
          <a:scene3d>
            <a:camera prst="orthographicFront"/>
            <a:lightRig rig="flat" dir="t"/>
          </a:scene3d>
          <a:sp3d z="190500" extrusionH="12700" prstMaterial="plastic">
            <a:bevelT w="50800" h="50800"/>
          </a:sp3d>
        </p:spPr>
        <p:style>
          <a:lnRef idx="2">
            <a:schemeClr val="accent5"/>
          </a:lnRef>
          <a:fillRef idx="1">
            <a:schemeClr val="lt1"/>
          </a:fillRef>
          <a:effectRef idx="0">
            <a:schemeClr val="accent5"/>
          </a:effectRef>
          <a:fontRef idx="minor">
            <a:schemeClr val="dk1">
              <a:hueOff val="0"/>
              <a:satOff val="0"/>
              <a:lumOff val="0"/>
              <a:alphaOff val="0"/>
            </a:schemeClr>
          </a:fontRef>
        </p:style>
        <p:txBody>
          <a:bodyPr spcFirstLastPara="0" vert="horz" wrap="square" lIns="660416" tIns="229108" rIns="660416" bIns="99568" numCol="1" spcCol="1270" anchor="t" anchorCtr="0">
            <a:noAutofit/>
          </a:bodyPr>
          <a:lstStyle/>
          <a:p>
            <a:pPr marL="114300" lvl="1" indent="-114300" algn="l" defTabSz="622300">
              <a:lnSpc>
                <a:spcPct val="90000"/>
              </a:lnSpc>
              <a:spcBef>
                <a:spcPct val="0"/>
              </a:spcBef>
              <a:spcAft>
                <a:spcPct val="15000"/>
              </a:spcAft>
              <a:buChar char="••"/>
            </a:pPr>
            <a:r>
              <a:rPr lang="en-US" sz="2000" dirty="0" smtClean="0">
                <a:solidFill>
                  <a:schemeClr val="tx2"/>
                </a:solidFill>
              </a:rPr>
              <a:t>S</a:t>
            </a:r>
            <a:r>
              <a:rPr lang="en-US" sz="2000" kern="1200" dirty="0" smtClean="0">
                <a:solidFill>
                  <a:schemeClr val="tx2"/>
                </a:solidFill>
              </a:rPr>
              <a:t>kill building and mentoring</a:t>
            </a:r>
          </a:p>
          <a:p>
            <a:pPr marL="114300" lvl="1" indent="-114300" algn="l" defTabSz="622300">
              <a:lnSpc>
                <a:spcPct val="90000"/>
              </a:lnSpc>
              <a:spcBef>
                <a:spcPct val="0"/>
              </a:spcBef>
              <a:spcAft>
                <a:spcPct val="15000"/>
              </a:spcAft>
              <a:buChar char="••"/>
            </a:pPr>
            <a:r>
              <a:rPr lang="en-US" sz="2000" dirty="0" smtClean="0">
                <a:solidFill>
                  <a:schemeClr val="tx2"/>
                </a:solidFill>
              </a:rPr>
              <a:t>Resource toolkits</a:t>
            </a:r>
            <a:endParaRPr lang="en-US" sz="2000" kern="1200" dirty="0">
              <a:solidFill>
                <a:schemeClr val="tx2"/>
              </a:solidFill>
            </a:endParaRPr>
          </a:p>
        </p:txBody>
      </p:sp>
      <p:sp>
        <p:nvSpPr>
          <p:cNvPr id="10" name="Freeform 9"/>
          <p:cNvSpPr/>
          <p:nvPr/>
        </p:nvSpPr>
        <p:spPr>
          <a:xfrm>
            <a:off x="781542" y="1420009"/>
            <a:ext cx="6717340" cy="595155"/>
          </a:xfrm>
          <a:custGeom>
            <a:avLst/>
            <a:gdLst>
              <a:gd name="connsiteX0" fmla="*/ 0 w 5876036"/>
              <a:gd name="connsiteY0" fmla="*/ 99194 h 595155"/>
              <a:gd name="connsiteX1" fmla="*/ 29053 w 5876036"/>
              <a:gd name="connsiteY1" fmla="*/ 29053 h 595155"/>
              <a:gd name="connsiteX2" fmla="*/ 99194 w 5876036"/>
              <a:gd name="connsiteY2" fmla="*/ 0 h 595155"/>
              <a:gd name="connsiteX3" fmla="*/ 5776842 w 5876036"/>
              <a:gd name="connsiteY3" fmla="*/ 0 h 595155"/>
              <a:gd name="connsiteX4" fmla="*/ 5846983 w 5876036"/>
              <a:gd name="connsiteY4" fmla="*/ 29053 h 595155"/>
              <a:gd name="connsiteX5" fmla="*/ 5876036 w 5876036"/>
              <a:gd name="connsiteY5" fmla="*/ 99194 h 595155"/>
              <a:gd name="connsiteX6" fmla="*/ 5876036 w 5876036"/>
              <a:gd name="connsiteY6" fmla="*/ 495961 h 595155"/>
              <a:gd name="connsiteX7" fmla="*/ 5846983 w 5876036"/>
              <a:gd name="connsiteY7" fmla="*/ 566102 h 595155"/>
              <a:gd name="connsiteX8" fmla="*/ 5776842 w 5876036"/>
              <a:gd name="connsiteY8" fmla="*/ 595155 h 595155"/>
              <a:gd name="connsiteX9" fmla="*/ 99194 w 5876036"/>
              <a:gd name="connsiteY9" fmla="*/ 595155 h 595155"/>
              <a:gd name="connsiteX10" fmla="*/ 29053 w 5876036"/>
              <a:gd name="connsiteY10" fmla="*/ 566102 h 595155"/>
              <a:gd name="connsiteX11" fmla="*/ 0 w 5876036"/>
              <a:gd name="connsiteY11" fmla="*/ 495961 h 595155"/>
              <a:gd name="connsiteX12" fmla="*/ 0 w 5876036"/>
              <a:gd name="connsiteY12" fmla="*/ 99194 h 59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76036" h="595155">
                <a:moveTo>
                  <a:pt x="0" y="99194"/>
                </a:moveTo>
                <a:cubicBezTo>
                  <a:pt x="0" y="72886"/>
                  <a:pt x="10451" y="47656"/>
                  <a:pt x="29053" y="29053"/>
                </a:cubicBezTo>
                <a:cubicBezTo>
                  <a:pt x="47656" y="10451"/>
                  <a:pt x="72886" y="0"/>
                  <a:pt x="99194" y="0"/>
                </a:cubicBezTo>
                <a:lnTo>
                  <a:pt x="5776842" y="0"/>
                </a:lnTo>
                <a:cubicBezTo>
                  <a:pt x="5803150" y="0"/>
                  <a:pt x="5828380" y="10451"/>
                  <a:pt x="5846983" y="29053"/>
                </a:cubicBezTo>
                <a:cubicBezTo>
                  <a:pt x="5865585" y="47656"/>
                  <a:pt x="5876036" y="72886"/>
                  <a:pt x="5876036" y="99194"/>
                </a:cubicBezTo>
                <a:lnTo>
                  <a:pt x="5876036" y="495961"/>
                </a:lnTo>
                <a:cubicBezTo>
                  <a:pt x="5876036" y="522269"/>
                  <a:pt x="5865585" y="547499"/>
                  <a:pt x="5846983" y="566102"/>
                </a:cubicBezTo>
                <a:cubicBezTo>
                  <a:pt x="5828381" y="584704"/>
                  <a:pt x="5803150" y="595155"/>
                  <a:pt x="5776842" y="595155"/>
                </a:cubicBezTo>
                <a:lnTo>
                  <a:pt x="99194" y="595155"/>
                </a:lnTo>
                <a:cubicBezTo>
                  <a:pt x="72886" y="595155"/>
                  <a:pt x="47656" y="584704"/>
                  <a:pt x="29053" y="566102"/>
                </a:cubicBezTo>
                <a:cubicBezTo>
                  <a:pt x="10451" y="547499"/>
                  <a:pt x="0" y="522269"/>
                  <a:pt x="0" y="495961"/>
                </a:cubicBezTo>
                <a:lnTo>
                  <a:pt x="0" y="99194"/>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spcFirstLastPara="0" vert="horz" wrap="square" lIns="254195" tIns="29053" rIns="254195" bIns="29053" numCol="1" spcCol="1270" anchor="ctr" anchorCtr="0">
            <a:noAutofit/>
          </a:bodyPr>
          <a:lstStyle/>
          <a:p>
            <a:pPr lvl="0" algn="l" defTabSz="711200">
              <a:lnSpc>
                <a:spcPct val="90000"/>
              </a:lnSpc>
              <a:spcBef>
                <a:spcPct val="0"/>
              </a:spcBef>
              <a:spcAft>
                <a:spcPct val="35000"/>
              </a:spcAft>
            </a:pPr>
            <a:r>
              <a:rPr lang="en-US" sz="2400" b="1" kern="1200" dirty="0" smtClean="0">
                <a:solidFill>
                  <a:schemeClr val="bg1"/>
                </a:solidFill>
              </a:rPr>
              <a:t>Leadership and Professional Development</a:t>
            </a:r>
            <a:endParaRPr lang="en-US" sz="2400" kern="1200" dirty="0">
              <a:solidFill>
                <a:schemeClr val="bg1"/>
              </a:solidFill>
            </a:endParaRPr>
          </a:p>
        </p:txBody>
      </p:sp>
      <p:sp>
        <p:nvSpPr>
          <p:cNvPr id="11" name="Freeform 10"/>
          <p:cNvSpPr/>
          <p:nvPr/>
        </p:nvSpPr>
        <p:spPr>
          <a:xfrm>
            <a:off x="436583" y="3257842"/>
            <a:ext cx="8219737" cy="658838"/>
          </a:xfrm>
          <a:custGeom>
            <a:avLst/>
            <a:gdLst>
              <a:gd name="connsiteX0" fmla="*/ 0 w 8509298"/>
              <a:gd name="connsiteY0" fmla="*/ 0 h 736986"/>
              <a:gd name="connsiteX1" fmla="*/ 8509298 w 8509298"/>
              <a:gd name="connsiteY1" fmla="*/ 0 h 736986"/>
              <a:gd name="connsiteX2" fmla="*/ 8509298 w 8509298"/>
              <a:gd name="connsiteY2" fmla="*/ 736986 h 736986"/>
              <a:gd name="connsiteX3" fmla="*/ 0 w 8509298"/>
              <a:gd name="connsiteY3" fmla="*/ 736986 h 736986"/>
              <a:gd name="connsiteX4" fmla="*/ 0 w 8509298"/>
              <a:gd name="connsiteY4" fmla="*/ 0 h 73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9298" h="736986">
                <a:moveTo>
                  <a:pt x="0" y="0"/>
                </a:moveTo>
                <a:lnTo>
                  <a:pt x="8509298" y="0"/>
                </a:lnTo>
                <a:lnTo>
                  <a:pt x="8509298" y="736986"/>
                </a:lnTo>
                <a:lnTo>
                  <a:pt x="0" y="736986"/>
                </a:lnTo>
                <a:lnTo>
                  <a:pt x="0" y="0"/>
                </a:lnTo>
                <a:close/>
              </a:path>
            </a:pathLst>
          </a:custGeom>
          <a:ln>
            <a:solidFill>
              <a:schemeClr val="tx2"/>
            </a:solidFill>
          </a:ln>
          <a:scene3d>
            <a:camera prst="orthographicFront"/>
            <a:lightRig rig="flat" dir="t"/>
          </a:scene3d>
          <a:sp3d z="190500" extrusionH="12700" prstMaterial="plastic">
            <a:bevelT w="50800" h="50800"/>
          </a:sp3d>
        </p:spPr>
        <p:style>
          <a:lnRef idx="2">
            <a:schemeClr val="accent5"/>
          </a:lnRef>
          <a:fillRef idx="1">
            <a:schemeClr val="lt1"/>
          </a:fillRef>
          <a:effectRef idx="0">
            <a:schemeClr val="accent5"/>
          </a:effectRef>
          <a:fontRef idx="minor">
            <a:schemeClr val="dk1">
              <a:hueOff val="0"/>
              <a:satOff val="0"/>
              <a:lumOff val="0"/>
              <a:alphaOff val="0"/>
            </a:schemeClr>
          </a:fontRef>
        </p:style>
        <p:txBody>
          <a:bodyPr spcFirstLastPara="0" vert="horz" wrap="square" lIns="660416" tIns="229108" rIns="660416" bIns="99568" numCol="1" spcCol="1270" anchor="t" anchorCtr="0">
            <a:noAutofit/>
          </a:bodyPr>
          <a:lstStyle/>
          <a:p>
            <a:pPr marL="114300" lvl="1" indent="-114300" algn="l" defTabSz="622300">
              <a:lnSpc>
                <a:spcPct val="90000"/>
              </a:lnSpc>
              <a:spcBef>
                <a:spcPct val="0"/>
              </a:spcBef>
              <a:spcAft>
                <a:spcPct val="15000"/>
              </a:spcAft>
              <a:buChar char="••"/>
            </a:pPr>
            <a:r>
              <a:rPr lang="en-US" sz="2000" kern="1200" dirty="0" smtClean="0">
                <a:solidFill>
                  <a:schemeClr val="tx2"/>
                </a:solidFill>
              </a:rPr>
              <a:t>Creating and sustaining networks for professional exchange</a:t>
            </a:r>
          </a:p>
        </p:txBody>
      </p:sp>
      <p:sp>
        <p:nvSpPr>
          <p:cNvPr id="12" name="Freeform 11"/>
          <p:cNvSpPr/>
          <p:nvPr/>
        </p:nvSpPr>
        <p:spPr>
          <a:xfrm>
            <a:off x="781542" y="2849576"/>
            <a:ext cx="6809334" cy="531360"/>
          </a:xfrm>
          <a:custGeom>
            <a:avLst/>
            <a:gdLst>
              <a:gd name="connsiteX0" fmla="*/ 0 w 5956508"/>
              <a:gd name="connsiteY0" fmla="*/ 88562 h 531360"/>
              <a:gd name="connsiteX1" fmla="*/ 25939 w 5956508"/>
              <a:gd name="connsiteY1" fmla="*/ 25939 h 531360"/>
              <a:gd name="connsiteX2" fmla="*/ 88562 w 5956508"/>
              <a:gd name="connsiteY2" fmla="*/ 0 h 531360"/>
              <a:gd name="connsiteX3" fmla="*/ 5867946 w 5956508"/>
              <a:gd name="connsiteY3" fmla="*/ 0 h 531360"/>
              <a:gd name="connsiteX4" fmla="*/ 5930569 w 5956508"/>
              <a:gd name="connsiteY4" fmla="*/ 25939 h 531360"/>
              <a:gd name="connsiteX5" fmla="*/ 5956508 w 5956508"/>
              <a:gd name="connsiteY5" fmla="*/ 88562 h 531360"/>
              <a:gd name="connsiteX6" fmla="*/ 5956508 w 5956508"/>
              <a:gd name="connsiteY6" fmla="*/ 442798 h 531360"/>
              <a:gd name="connsiteX7" fmla="*/ 5930569 w 5956508"/>
              <a:gd name="connsiteY7" fmla="*/ 505421 h 531360"/>
              <a:gd name="connsiteX8" fmla="*/ 5867946 w 5956508"/>
              <a:gd name="connsiteY8" fmla="*/ 531360 h 531360"/>
              <a:gd name="connsiteX9" fmla="*/ 88562 w 5956508"/>
              <a:gd name="connsiteY9" fmla="*/ 531360 h 531360"/>
              <a:gd name="connsiteX10" fmla="*/ 25939 w 5956508"/>
              <a:gd name="connsiteY10" fmla="*/ 505421 h 531360"/>
              <a:gd name="connsiteX11" fmla="*/ 0 w 5956508"/>
              <a:gd name="connsiteY11" fmla="*/ 442798 h 531360"/>
              <a:gd name="connsiteX12" fmla="*/ 0 w 5956508"/>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6508" h="531360">
                <a:moveTo>
                  <a:pt x="0" y="88562"/>
                </a:moveTo>
                <a:cubicBezTo>
                  <a:pt x="0" y="65074"/>
                  <a:pt x="9331" y="42548"/>
                  <a:pt x="25939" y="25939"/>
                </a:cubicBezTo>
                <a:cubicBezTo>
                  <a:pt x="42548" y="9330"/>
                  <a:pt x="65074" y="0"/>
                  <a:pt x="88562" y="0"/>
                </a:cubicBezTo>
                <a:lnTo>
                  <a:pt x="5867946" y="0"/>
                </a:lnTo>
                <a:cubicBezTo>
                  <a:pt x="5891434" y="0"/>
                  <a:pt x="5913960" y="9331"/>
                  <a:pt x="5930569" y="25939"/>
                </a:cubicBezTo>
                <a:cubicBezTo>
                  <a:pt x="5947178" y="42548"/>
                  <a:pt x="5956508" y="65074"/>
                  <a:pt x="5956508" y="88562"/>
                </a:cubicBezTo>
                <a:lnTo>
                  <a:pt x="5956508" y="442798"/>
                </a:lnTo>
                <a:cubicBezTo>
                  <a:pt x="5956508" y="466286"/>
                  <a:pt x="5947177" y="488812"/>
                  <a:pt x="5930569" y="505421"/>
                </a:cubicBezTo>
                <a:cubicBezTo>
                  <a:pt x="5913960" y="522030"/>
                  <a:pt x="5891434" y="531360"/>
                  <a:pt x="5867946" y="531360"/>
                </a:cubicBezTo>
                <a:lnTo>
                  <a:pt x="88562" y="531360"/>
                </a:lnTo>
                <a:cubicBezTo>
                  <a:pt x="65074" y="531360"/>
                  <a:pt x="42548" y="522029"/>
                  <a:pt x="25939" y="505421"/>
                </a:cubicBezTo>
                <a:cubicBezTo>
                  <a:pt x="9330" y="488812"/>
                  <a:pt x="0" y="466286"/>
                  <a:pt x="0" y="442798"/>
                </a:cubicBezTo>
                <a:lnTo>
                  <a:pt x="0" y="88562"/>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spcFirstLastPara="0" vert="horz" wrap="square" lIns="251081" tIns="25939" rIns="251081" bIns="25939" numCol="1" spcCol="1270" anchor="ctr" anchorCtr="0">
            <a:noAutofit/>
          </a:bodyPr>
          <a:lstStyle/>
          <a:p>
            <a:pPr lvl="0" algn="l" defTabSz="711200">
              <a:lnSpc>
                <a:spcPct val="90000"/>
              </a:lnSpc>
              <a:spcBef>
                <a:spcPct val="0"/>
              </a:spcBef>
              <a:spcAft>
                <a:spcPct val="35000"/>
              </a:spcAft>
            </a:pPr>
            <a:r>
              <a:rPr lang="en-US" sz="2400" b="1" i="0" kern="1200" dirty="0" smtClean="0">
                <a:solidFill>
                  <a:schemeClr val="bg1"/>
                </a:solidFill>
              </a:rPr>
              <a:t>Networking Opportunities</a:t>
            </a:r>
            <a:endParaRPr lang="en-US" sz="2400" b="1" i="0" kern="1200" dirty="0">
              <a:solidFill>
                <a:schemeClr val="bg1"/>
              </a:solidFill>
            </a:endParaRPr>
          </a:p>
        </p:txBody>
      </p:sp>
      <p:sp>
        <p:nvSpPr>
          <p:cNvPr id="13" name="Freeform 12"/>
          <p:cNvSpPr/>
          <p:nvPr/>
        </p:nvSpPr>
        <p:spPr>
          <a:xfrm>
            <a:off x="436583" y="4437116"/>
            <a:ext cx="8219737" cy="946878"/>
          </a:xfrm>
          <a:custGeom>
            <a:avLst/>
            <a:gdLst>
              <a:gd name="connsiteX0" fmla="*/ 0 w 8509298"/>
              <a:gd name="connsiteY0" fmla="*/ 0 h 946878"/>
              <a:gd name="connsiteX1" fmla="*/ 8509298 w 8509298"/>
              <a:gd name="connsiteY1" fmla="*/ 0 h 946878"/>
              <a:gd name="connsiteX2" fmla="*/ 8509298 w 8509298"/>
              <a:gd name="connsiteY2" fmla="*/ 946878 h 946878"/>
              <a:gd name="connsiteX3" fmla="*/ 0 w 8509298"/>
              <a:gd name="connsiteY3" fmla="*/ 946878 h 946878"/>
              <a:gd name="connsiteX4" fmla="*/ 0 w 8509298"/>
              <a:gd name="connsiteY4" fmla="*/ 0 h 946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9298" h="946878">
                <a:moveTo>
                  <a:pt x="0" y="0"/>
                </a:moveTo>
                <a:lnTo>
                  <a:pt x="8509298" y="0"/>
                </a:lnTo>
                <a:lnTo>
                  <a:pt x="8509298" y="946878"/>
                </a:lnTo>
                <a:lnTo>
                  <a:pt x="0" y="946878"/>
                </a:lnTo>
                <a:lnTo>
                  <a:pt x="0" y="0"/>
                </a:lnTo>
                <a:close/>
              </a:path>
            </a:pathLst>
          </a:custGeom>
          <a:solidFill>
            <a:schemeClr val="bg1"/>
          </a:solidFill>
          <a:ln>
            <a:solidFill>
              <a:schemeClr val="tx2"/>
            </a:solidFill>
          </a:ln>
          <a:scene3d>
            <a:camera prst="orthographicFront"/>
            <a:lightRig rig="flat" dir="t"/>
          </a:scene3d>
          <a:sp3d z="190500" extrusionH="12700" prstMaterial="plastic">
            <a:bevelT w="50800" h="50800"/>
          </a:sp3d>
        </p:spPr>
        <p:style>
          <a:lnRef idx="2">
            <a:schemeClr val="accent5"/>
          </a:lnRef>
          <a:fillRef idx="1">
            <a:schemeClr val="lt1"/>
          </a:fillRef>
          <a:effectRef idx="0">
            <a:schemeClr val="accent5"/>
          </a:effectRef>
          <a:fontRef idx="minor">
            <a:schemeClr val="dk1">
              <a:hueOff val="0"/>
              <a:satOff val="0"/>
              <a:lumOff val="0"/>
              <a:alphaOff val="0"/>
            </a:schemeClr>
          </a:fontRef>
        </p:style>
        <p:txBody>
          <a:bodyPr spcFirstLastPara="0" vert="horz" wrap="square" lIns="660416" tIns="229108" rIns="660416" bIns="99568" numCol="1" spcCol="1270" anchor="t" anchorCtr="0">
            <a:noAutofit/>
          </a:bodyPr>
          <a:lstStyle/>
          <a:p>
            <a:pPr marL="114300" lvl="1" indent="-114300" algn="l" defTabSz="622300">
              <a:lnSpc>
                <a:spcPct val="90000"/>
              </a:lnSpc>
              <a:spcBef>
                <a:spcPct val="0"/>
              </a:spcBef>
              <a:spcAft>
                <a:spcPct val="15000"/>
              </a:spcAft>
              <a:buChar char="••"/>
            </a:pPr>
            <a:r>
              <a:rPr lang="en-US" sz="2000" kern="1200" dirty="0" smtClean="0">
                <a:solidFill>
                  <a:schemeClr val="tx2"/>
                </a:solidFill>
              </a:rPr>
              <a:t>Reducing isolation</a:t>
            </a:r>
          </a:p>
          <a:p>
            <a:pPr marL="114300" lvl="1" indent="-114300" algn="l" defTabSz="622300">
              <a:lnSpc>
                <a:spcPct val="90000"/>
              </a:lnSpc>
              <a:spcBef>
                <a:spcPct val="0"/>
              </a:spcBef>
              <a:spcAft>
                <a:spcPct val="15000"/>
              </a:spcAft>
              <a:buChar char="••"/>
            </a:pPr>
            <a:r>
              <a:rPr lang="en-US" sz="2000" dirty="0" smtClean="0">
                <a:solidFill>
                  <a:schemeClr val="tx2"/>
                </a:solidFill>
              </a:rPr>
              <a:t>Raising</a:t>
            </a:r>
            <a:r>
              <a:rPr lang="en-US" sz="2000" kern="1200" dirty="0" smtClean="0">
                <a:solidFill>
                  <a:schemeClr val="tx2"/>
                </a:solidFill>
              </a:rPr>
              <a:t> productivity and job satisfaction</a:t>
            </a:r>
            <a:endParaRPr lang="en-US" sz="2000" kern="1200" dirty="0">
              <a:solidFill>
                <a:schemeClr val="tx2"/>
              </a:solidFill>
            </a:endParaRPr>
          </a:p>
        </p:txBody>
      </p:sp>
      <p:sp>
        <p:nvSpPr>
          <p:cNvPr id="14" name="Freeform 13"/>
          <p:cNvSpPr/>
          <p:nvPr/>
        </p:nvSpPr>
        <p:spPr>
          <a:xfrm>
            <a:off x="781542" y="4018564"/>
            <a:ext cx="6809334" cy="531360"/>
          </a:xfrm>
          <a:custGeom>
            <a:avLst/>
            <a:gdLst>
              <a:gd name="connsiteX0" fmla="*/ 0 w 5956508"/>
              <a:gd name="connsiteY0" fmla="*/ 88562 h 531360"/>
              <a:gd name="connsiteX1" fmla="*/ 25939 w 5956508"/>
              <a:gd name="connsiteY1" fmla="*/ 25939 h 531360"/>
              <a:gd name="connsiteX2" fmla="*/ 88562 w 5956508"/>
              <a:gd name="connsiteY2" fmla="*/ 0 h 531360"/>
              <a:gd name="connsiteX3" fmla="*/ 5867946 w 5956508"/>
              <a:gd name="connsiteY3" fmla="*/ 0 h 531360"/>
              <a:gd name="connsiteX4" fmla="*/ 5930569 w 5956508"/>
              <a:gd name="connsiteY4" fmla="*/ 25939 h 531360"/>
              <a:gd name="connsiteX5" fmla="*/ 5956508 w 5956508"/>
              <a:gd name="connsiteY5" fmla="*/ 88562 h 531360"/>
              <a:gd name="connsiteX6" fmla="*/ 5956508 w 5956508"/>
              <a:gd name="connsiteY6" fmla="*/ 442798 h 531360"/>
              <a:gd name="connsiteX7" fmla="*/ 5930569 w 5956508"/>
              <a:gd name="connsiteY7" fmla="*/ 505421 h 531360"/>
              <a:gd name="connsiteX8" fmla="*/ 5867946 w 5956508"/>
              <a:gd name="connsiteY8" fmla="*/ 531360 h 531360"/>
              <a:gd name="connsiteX9" fmla="*/ 88562 w 5956508"/>
              <a:gd name="connsiteY9" fmla="*/ 531360 h 531360"/>
              <a:gd name="connsiteX10" fmla="*/ 25939 w 5956508"/>
              <a:gd name="connsiteY10" fmla="*/ 505421 h 531360"/>
              <a:gd name="connsiteX11" fmla="*/ 0 w 5956508"/>
              <a:gd name="connsiteY11" fmla="*/ 442798 h 531360"/>
              <a:gd name="connsiteX12" fmla="*/ 0 w 5956508"/>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6508" h="531360">
                <a:moveTo>
                  <a:pt x="0" y="88562"/>
                </a:moveTo>
                <a:cubicBezTo>
                  <a:pt x="0" y="65074"/>
                  <a:pt x="9331" y="42548"/>
                  <a:pt x="25939" y="25939"/>
                </a:cubicBezTo>
                <a:cubicBezTo>
                  <a:pt x="42548" y="9330"/>
                  <a:pt x="65074" y="0"/>
                  <a:pt x="88562" y="0"/>
                </a:cubicBezTo>
                <a:lnTo>
                  <a:pt x="5867946" y="0"/>
                </a:lnTo>
                <a:cubicBezTo>
                  <a:pt x="5891434" y="0"/>
                  <a:pt x="5913960" y="9331"/>
                  <a:pt x="5930569" y="25939"/>
                </a:cubicBezTo>
                <a:cubicBezTo>
                  <a:pt x="5947178" y="42548"/>
                  <a:pt x="5956508" y="65074"/>
                  <a:pt x="5956508" y="88562"/>
                </a:cubicBezTo>
                <a:lnTo>
                  <a:pt x="5956508" y="442798"/>
                </a:lnTo>
                <a:cubicBezTo>
                  <a:pt x="5956508" y="466286"/>
                  <a:pt x="5947177" y="488812"/>
                  <a:pt x="5930569" y="505421"/>
                </a:cubicBezTo>
                <a:cubicBezTo>
                  <a:pt x="5913960" y="522030"/>
                  <a:pt x="5891434" y="531360"/>
                  <a:pt x="5867946" y="531360"/>
                </a:cubicBezTo>
                <a:lnTo>
                  <a:pt x="88562" y="531360"/>
                </a:lnTo>
                <a:cubicBezTo>
                  <a:pt x="65074" y="531360"/>
                  <a:pt x="42548" y="522029"/>
                  <a:pt x="25939" y="505421"/>
                </a:cubicBezTo>
                <a:cubicBezTo>
                  <a:pt x="9330" y="488812"/>
                  <a:pt x="0" y="466286"/>
                  <a:pt x="0" y="442798"/>
                </a:cubicBezTo>
                <a:lnTo>
                  <a:pt x="0" y="88562"/>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spcFirstLastPara="0" vert="horz" wrap="square" lIns="251081" tIns="25939" rIns="251081" bIns="25939" numCol="1" spcCol="1270" anchor="ctr" anchorCtr="0">
            <a:noAutofit/>
          </a:bodyPr>
          <a:lstStyle/>
          <a:p>
            <a:pPr lvl="0" algn="l" defTabSz="711200">
              <a:lnSpc>
                <a:spcPct val="90000"/>
              </a:lnSpc>
              <a:spcBef>
                <a:spcPct val="0"/>
              </a:spcBef>
              <a:spcAft>
                <a:spcPct val="35000"/>
              </a:spcAft>
            </a:pPr>
            <a:r>
              <a:rPr lang="en-US" sz="2400" b="1" i="0" kern="1200" dirty="0" smtClean="0">
                <a:solidFill>
                  <a:schemeClr val="bg1"/>
                </a:solidFill>
              </a:rPr>
              <a:t>Workplace and Community</a:t>
            </a:r>
            <a:endParaRPr lang="en-US" sz="2400" b="1" i="0" kern="1200" dirty="0">
              <a:solidFill>
                <a:schemeClr val="bg1"/>
              </a:solidFill>
            </a:endParaRPr>
          </a:p>
        </p:txBody>
      </p:sp>
      <p:sp>
        <p:nvSpPr>
          <p:cNvPr id="15" name="Freeform 14"/>
          <p:cNvSpPr/>
          <p:nvPr/>
        </p:nvSpPr>
        <p:spPr>
          <a:xfrm>
            <a:off x="436583" y="5862035"/>
            <a:ext cx="8219737" cy="645445"/>
          </a:xfrm>
          <a:custGeom>
            <a:avLst/>
            <a:gdLst>
              <a:gd name="connsiteX0" fmla="*/ 0 w 8509298"/>
              <a:gd name="connsiteY0" fmla="*/ 0 h 1105650"/>
              <a:gd name="connsiteX1" fmla="*/ 8509298 w 8509298"/>
              <a:gd name="connsiteY1" fmla="*/ 0 h 1105650"/>
              <a:gd name="connsiteX2" fmla="*/ 8509298 w 8509298"/>
              <a:gd name="connsiteY2" fmla="*/ 1105650 h 1105650"/>
              <a:gd name="connsiteX3" fmla="*/ 0 w 8509298"/>
              <a:gd name="connsiteY3" fmla="*/ 1105650 h 1105650"/>
              <a:gd name="connsiteX4" fmla="*/ 0 w 8509298"/>
              <a:gd name="connsiteY4" fmla="*/ 0 h 110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9298" h="1105650">
                <a:moveTo>
                  <a:pt x="0" y="0"/>
                </a:moveTo>
                <a:lnTo>
                  <a:pt x="8509298" y="0"/>
                </a:lnTo>
                <a:lnTo>
                  <a:pt x="8509298" y="1105650"/>
                </a:lnTo>
                <a:lnTo>
                  <a:pt x="0" y="1105650"/>
                </a:lnTo>
                <a:lnTo>
                  <a:pt x="0" y="0"/>
                </a:lnTo>
                <a:close/>
              </a:path>
            </a:pathLst>
          </a:custGeom>
          <a:ln>
            <a:solidFill>
              <a:schemeClr val="tx2"/>
            </a:solidFill>
          </a:ln>
          <a:scene3d>
            <a:camera prst="orthographicFront"/>
            <a:lightRig rig="flat" dir="t"/>
          </a:scene3d>
          <a:sp3d z="190500" extrusionH="12700" prstMaterial="plastic">
            <a:bevelT w="50800" h="50800"/>
          </a:sp3d>
        </p:spPr>
        <p:style>
          <a:lnRef idx="2">
            <a:schemeClr val="accent5"/>
          </a:lnRef>
          <a:fillRef idx="1">
            <a:schemeClr val="lt1"/>
          </a:fillRef>
          <a:effectRef idx="0">
            <a:schemeClr val="accent5"/>
          </a:effectRef>
          <a:fontRef idx="minor">
            <a:schemeClr val="dk1">
              <a:hueOff val="0"/>
              <a:satOff val="0"/>
              <a:lumOff val="0"/>
              <a:alphaOff val="0"/>
            </a:schemeClr>
          </a:fontRef>
        </p:style>
        <p:txBody>
          <a:bodyPr spcFirstLastPara="0" vert="horz" wrap="square" lIns="660416" tIns="229108" rIns="660416" bIns="99568" numCol="1" spcCol="1270" anchor="t" anchorCtr="0">
            <a:noAutofit/>
          </a:bodyPr>
          <a:lstStyle/>
          <a:p>
            <a:pPr marL="114300" lvl="1" indent="-114300" algn="l" defTabSz="622300">
              <a:lnSpc>
                <a:spcPct val="90000"/>
              </a:lnSpc>
              <a:spcBef>
                <a:spcPct val="0"/>
              </a:spcBef>
              <a:spcAft>
                <a:spcPct val="15000"/>
              </a:spcAft>
              <a:buChar char="••"/>
            </a:pPr>
            <a:r>
              <a:rPr lang="en-US" sz="2000" kern="1200" dirty="0" smtClean="0">
                <a:solidFill>
                  <a:schemeClr val="tx2"/>
                </a:solidFill>
              </a:rPr>
              <a:t>Entrepreneurial ventures</a:t>
            </a:r>
            <a:endParaRPr lang="en-US" sz="2000" kern="1200" dirty="0">
              <a:solidFill>
                <a:schemeClr val="tx2"/>
              </a:solidFill>
            </a:endParaRPr>
          </a:p>
        </p:txBody>
      </p:sp>
      <p:sp>
        <p:nvSpPr>
          <p:cNvPr id="16" name="Freeform 15"/>
          <p:cNvSpPr/>
          <p:nvPr/>
        </p:nvSpPr>
        <p:spPr>
          <a:xfrm>
            <a:off x="781542" y="5451240"/>
            <a:ext cx="6809334" cy="531360"/>
          </a:xfrm>
          <a:custGeom>
            <a:avLst/>
            <a:gdLst>
              <a:gd name="connsiteX0" fmla="*/ 0 w 5956508"/>
              <a:gd name="connsiteY0" fmla="*/ 88562 h 531360"/>
              <a:gd name="connsiteX1" fmla="*/ 25939 w 5956508"/>
              <a:gd name="connsiteY1" fmla="*/ 25939 h 531360"/>
              <a:gd name="connsiteX2" fmla="*/ 88562 w 5956508"/>
              <a:gd name="connsiteY2" fmla="*/ 0 h 531360"/>
              <a:gd name="connsiteX3" fmla="*/ 5867946 w 5956508"/>
              <a:gd name="connsiteY3" fmla="*/ 0 h 531360"/>
              <a:gd name="connsiteX4" fmla="*/ 5930569 w 5956508"/>
              <a:gd name="connsiteY4" fmla="*/ 25939 h 531360"/>
              <a:gd name="connsiteX5" fmla="*/ 5956508 w 5956508"/>
              <a:gd name="connsiteY5" fmla="*/ 88562 h 531360"/>
              <a:gd name="connsiteX6" fmla="*/ 5956508 w 5956508"/>
              <a:gd name="connsiteY6" fmla="*/ 442798 h 531360"/>
              <a:gd name="connsiteX7" fmla="*/ 5930569 w 5956508"/>
              <a:gd name="connsiteY7" fmla="*/ 505421 h 531360"/>
              <a:gd name="connsiteX8" fmla="*/ 5867946 w 5956508"/>
              <a:gd name="connsiteY8" fmla="*/ 531360 h 531360"/>
              <a:gd name="connsiteX9" fmla="*/ 88562 w 5956508"/>
              <a:gd name="connsiteY9" fmla="*/ 531360 h 531360"/>
              <a:gd name="connsiteX10" fmla="*/ 25939 w 5956508"/>
              <a:gd name="connsiteY10" fmla="*/ 505421 h 531360"/>
              <a:gd name="connsiteX11" fmla="*/ 0 w 5956508"/>
              <a:gd name="connsiteY11" fmla="*/ 442798 h 531360"/>
              <a:gd name="connsiteX12" fmla="*/ 0 w 5956508"/>
              <a:gd name="connsiteY12"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6508" h="531360">
                <a:moveTo>
                  <a:pt x="0" y="88562"/>
                </a:moveTo>
                <a:cubicBezTo>
                  <a:pt x="0" y="65074"/>
                  <a:pt x="9331" y="42548"/>
                  <a:pt x="25939" y="25939"/>
                </a:cubicBezTo>
                <a:cubicBezTo>
                  <a:pt x="42548" y="9330"/>
                  <a:pt x="65074" y="0"/>
                  <a:pt x="88562" y="0"/>
                </a:cubicBezTo>
                <a:lnTo>
                  <a:pt x="5867946" y="0"/>
                </a:lnTo>
                <a:cubicBezTo>
                  <a:pt x="5891434" y="0"/>
                  <a:pt x="5913960" y="9331"/>
                  <a:pt x="5930569" y="25939"/>
                </a:cubicBezTo>
                <a:cubicBezTo>
                  <a:pt x="5947178" y="42548"/>
                  <a:pt x="5956508" y="65074"/>
                  <a:pt x="5956508" y="88562"/>
                </a:cubicBezTo>
                <a:lnTo>
                  <a:pt x="5956508" y="442798"/>
                </a:lnTo>
                <a:cubicBezTo>
                  <a:pt x="5956508" y="466286"/>
                  <a:pt x="5947177" y="488812"/>
                  <a:pt x="5930569" y="505421"/>
                </a:cubicBezTo>
                <a:cubicBezTo>
                  <a:pt x="5913960" y="522030"/>
                  <a:pt x="5891434" y="531360"/>
                  <a:pt x="5867946" y="531360"/>
                </a:cubicBezTo>
                <a:lnTo>
                  <a:pt x="88562" y="531360"/>
                </a:lnTo>
                <a:cubicBezTo>
                  <a:pt x="65074" y="531360"/>
                  <a:pt x="42548" y="522029"/>
                  <a:pt x="25939" y="505421"/>
                </a:cubicBezTo>
                <a:cubicBezTo>
                  <a:pt x="9330" y="488812"/>
                  <a:pt x="0" y="466286"/>
                  <a:pt x="0" y="442798"/>
                </a:cubicBezTo>
                <a:lnTo>
                  <a:pt x="0" y="88562"/>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spcFirstLastPara="0" vert="horz" wrap="square" lIns="251081" tIns="25939" rIns="251081" bIns="25939" numCol="1" spcCol="1270" anchor="ctr" anchorCtr="0">
            <a:noAutofit/>
          </a:bodyPr>
          <a:lstStyle/>
          <a:p>
            <a:pPr lvl="0" algn="l" defTabSz="711200">
              <a:lnSpc>
                <a:spcPct val="90000"/>
              </a:lnSpc>
              <a:spcBef>
                <a:spcPct val="0"/>
              </a:spcBef>
              <a:spcAft>
                <a:spcPct val="35000"/>
              </a:spcAft>
            </a:pPr>
            <a:r>
              <a:rPr lang="en-US" sz="2400" b="1" i="0" kern="1200" dirty="0" smtClean="0">
                <a:solidFill>
                  <a:schemeClr val="bg1"/>
                </a:solidFill>
              </a:rPr>
              <a:t>Research Collaborations</a:t>
            </a:r>
            <a:endParaRPr lang="en-US" sz="2400" b="1" i="0" kern="1200"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Grp="1" noChangeArrowheads="1"/>
          </p:cNvSpPr>
          <p:nvPr>
            <p:ph type="title"/>
          </p:nvPr>
        </p:nvSpPr>
        <p:spPr bwMode="auto">
          <a:xfrm>
            <a:off x="400049" y="709613"/>
            <a:ext cx="8551445" cy="646331"/>
          </a:xfrm>
          <a:prstGeom prst="rect">
            <a:avLst/>
          </a:prstGeom>
          <a:noFill/>
          <a:ln w="9525">
            <a:noFill/>
            <a:miter lim="800000"/>
            <a:headEnd/>
            <a:tailEnd/>
          </a:ln>
        </p:spPr>
        <p:txBody>
          <a:bodyPr wrap="square">
            <a:spAutoFit/>
          </a:bodyPr>
          <a:lstStyle/>
          <a:p>
            <a:pPr algn="ctr">
              <a:defRPr/>
            </a:pPr>
            <a:r>
              <a:rPr lang="en-US" dirty="0" smtClean="0">
                <a:latin typeface="+mj-lt"/>
              </a:rPr>
              <a:t>Approach and Philosophy</a:t>
            </a:r>
            <a:endParaRPr lang="en-US" dirty="0">
              <a:latin typeface="+mj-lt"/>
            </a:endParaRPr>
          </a:p>
        </p:txBody>
      </p:sp>
      <p:graphicFrame>
        <p:nvGraphicFramePr>
          <p:cNvPr id="4" name="Content Placeholder 3"/>
          <p:cNvGraphicFramePr>
            <a:graphicFrameLocks noGrp="1"/>
          </p:cNvGraphicFramePr>
          <p:nvPr>
            <p:ph idx="1"/>
          </p:nvPr>
        </p:nvGraphicFramePr>
        <p:xfrm>
          <a:off x="358485" y="1789113"/>
          <a:ext cx="8403549" cy="453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cs typeface="Calibri" pitchFamily="34" charset="0"/>
              </a:rPr>
              <a:t>OASIS Skill-building Approaches</a:t>
            </a:r>
            <a:endParaRPr lang="en-US" dirty="0">
              <a:cs typeface="Calibri" pitchFamily="34" charset="0"/>
            </a:endParaRPr>
          </a:p>
        </p:txBody>
      </p:sp>
      <p:graphicFrame>
        <p:nvGraphicFramePr>
          <p:cNvPr id="4" name="Diagram 3"/>
          <p:cNvGraphicFramePr/>
          <p:nvPr/>
        </p:nvGraphicFramePr>
        <p:xfrm>
          <a:off x="937707" y="1439731"/>
          <a:ext cx="7444293" cy="5066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633413"/>
            <a:ext cx="8229600" cy="666750"/>
          </a:xfrm>
        </p:spPr>
        <p:txBody>
          <a:bodyPr>
            <a:normAutofit/>
          </a:bodyPr>
          <a:lstStyle/>
          <a:p>
            <a:pPr algn="ctr"/>
            <a:r>
              <a:rPr lang="en-US" dirty="0" smtClean="0"/>
              <a:t>OASIS </a:t>
            </a:r>
            <a:r>
              <a:rPr lang="en-US" dirty="0" smtClean="0">
                <a:cs typeface="Calibri" pitchFamily="34" charset="0"/>
              </a:rPr>
              <a:t>Mentoring</a:t>
            </a:r>
            <a:r>
              <a:rPr lang="en-US" dirty="0" smtClean="0"/>
              <a:t> </a:t>
            </a:r>
            <a:r>
              <a:rPr lang="en-US" dirty="0" smtClean="0">
                <a:cs typeface="Calibri" pitchFamily="34" charset="0"/>
              </a:rPr>
              <a:t>Approaches</a:t>
            </a:r>
            <a:endParaRPr lang="en-US" dirty="0">
              <a:cs typeface="Calibri" pitchFamily="34" charset="0"/>
            </a:endParaRPr>
          </a:p>
        </p:txBody>
      </p:sp>
      <p:grpSp>
        <p:nvGrpSpPr>
          <p:cNvPr id="3" name="Group 11"/>
          <p:cNvGrpSpPr/>
          <p:nvPr/>
        </p:nvGrpSpPr>
        <p:grpSpPr>
          <a:xfrm>
            <a:off x="6035040" y="2824852"/>
            <a:ext cx="2941321" cy="3858004"/>
            <a:chOff x="6004560" y="2657212"/>
            <a:chExt cx="2941321" cy="3858004"/>
          </a:xfrm>
        </p:grpSpPr>
        <p:graphicFrame>
          <p:nvGraphicFramePr>
            <p:cNvPr id="5" name="Diagram 4"/>
            <p:cNvGraphicFramePr/>
            <p:nvPr/>
          </p:nvGraphicFramePr>
          <p:xfrm>
            <a:off x="6181843" y="3048000"/>
            <a:ext cx="2611637" cy="2566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6164160" y="2657212"/>
              <a:ext cx="2568360" cy="369332"/>
            </a:xfrm>
            <a:prstGeom prst="rect">
              <a:avLst/>
            </a:prstGeom>
            <a:noFill/>
          </p:spPr>
          <p:txBody>
            <a:bodyPr wrap="square" rtlCol="0">
              <a:spAutoFit/>
            </a:bodyPr>
            <a:lstStyle/>
            <a:p>
              <a:pPr algn="ctr"/>
              <a:r>
                <a:rPr lang="en-US" b="1" dirty="0" smtClean="0">
                  <a:latin typeface="+mj-lt"/>
                  <a:cs typeface="Calibri" pitchFamily="34" charset="0"/>
                </a:rPr>
                <a:t>Mosaic of Mentors</a:t>
              </a:r>
              <a:endParaRPr lang="en-US" b="1" dirty="0">
                <a:latin typeface="+mj-lt"/>
                <a:cs typeface="Calibri" pitchFamily="34" charset="0"/>
              </a:endParaRPr>
            </a:p>
          </p:txBody>
        </p:sp>
        <p:sp>
          <p:nvSpPr>
            <p:cNvPr id="14" name="TextBox 13"/>
            <p:cNvSpPr txBox="1"/>
            <p:nvPr/>
          </p:nvSpPr>
          <p:spPr>
            <a:xfrm>
              <a:off x="6004560" y="5591886"/>
              <a:ext cx="2941321" cy="923330"/>
            </a:xfrm>
            <a:prstGeom prst="rect">
              <a:avLst/>
            </a:prstGeom>
            <a:noFill/>
          </p:spPr>
          <p:txBody>
            <a:bodyPr wrap="square" rtlCol="0">
              <a:spAutoFit/>
            </a:bodyPr>
            <a:lstStyle/>
            <a:p>
              <a:pPr algn="ctr"/>
              <a:r>
                <a:rPr lang="en-US" dirty="0" smtClean="0">
                  <a:solidFill>
                    <a:schemeClr val="tx2"/>
                  </a:solidFill>
                  <a:latin typeface="+mj-lt"/>
                  <a:cs typeface="Calibri" pitchFamily="34" charset="0"/>
                </a:rPr>
                <a:t>Protégé receives mentoring through a  series of brief encounters</a:t>
              </a:r>
              <a:endParaRPr lang="en-US" dirty="0">
                <a:solidFill>
                  <a:schemeClr val="tx2"/>
                </a:solidFill>
                <a:latin typeface="+mj-lt"/>
                <a:cs typeface="Calibri" pitchFamily="34" charset="0"/>
              </a:endParaRPr>
            </a:p>
          </p:txBody>
        </p:sp>
      </p:grpSp>
      <p:grpSp>
        <p:nvGrpSpPr>
          <p:cNvPr id="4" name="Group 12"/>
          <p:cNvGrpSpPr/>
          <p:nvPr/>
        </p:nvGrpSpPr>
        <p:grpSpPr>
          <a:xfrm>
            <a:off x="-365760" y="3158821"/>
            <a:ext cx="5625868" cy="3440792"/>
            <a:chOff x="-228600" y="2838781"/>
            <a:chExt cx="5625868" cy="3440792"/>
          </a:xfrm>
        </p:grpSpPr>
        <p:graphicFrame>
          <p:nvGraphicFramePr>
            <p:cNvPr id="7" name="Diagram 6"/>
            <p:cNvGraphicFramePr/>
            <p:nvPr/>
          </p:nvGraphicFramePr>
          <p:xfrm>
            <a:off x="-228600" y="3246120"/>
            <a:ext cx="4709160" cy="30334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p:cNvSpPr txBox="1"/>
            <p:nvPr/>
          </p:nvSpPr>
          <p:spPr>
            <a:xfrm>
              <a:off x="364006" y="2838781"/>
              <a:ext cx="2133918" cy="369332"/>
            </a:xfrm>
            <a:prstGeom prst="rect">
              <a:avLst/>
            </a:prstGeom>
            <a:noFill/>
          </p:spPr>
          <p:txBody>
            <a:bodyPr wrap="none" rtlCol="0">
              <a:spAutoFit/>
            </a:bodyPr>
            <a:lstStyle/>
            <a:p>
              <a:r>
                <a:rPr lang="en-US" b="1" dirty="0" smtClean="0">
                  <a:latin typeface="+mj-lt"/>
                  <a:cs typeface="Calibri" pitchFamily="34" charset="0"/>
                </a:rPr>
                <a:t>Mentoring Circles</a:t>
              </a:r>
              <a:endParaRPr lang="en-US" b="1" dirty="0">
                <a:latin typeface="+mj-lt"/>
                <a:cs typeface="Calibri" pitchFamily="34" charset="0"/>
              </a:endParaRPr>
            </a:p>
          </p:txBody>
        </p:sp>
        <p:sp>
          <p:nvSpPr>
            <p:cNvPr id="15" name="TextBox 14"/>
            <p:cNvSpPr txBox="1"/>
            <p:nvPr/>
          </p:nvSpPr>
          <p:spPr>
            <a:xfrm>
              <a:off x="2929926" y="5617309"/>
              <a:ext cx="2467342" cy="646331"/>
            </a:xfrm>
            <a:prstGeom prst="rect">
              <a:avLst/>
            </a:prstGeom>
            <a:noFill/>
          </p:spPr>
          <p:txBody>
            <a:bodyPr wrap="none" rtlCol="0">
              <a:spAutoFit/>
            </a:bodyPr>
            <a:lstStyle/>
            <a:p>
              <a:r>
                <a:rPr lang="en-US" dirty="0" smtClean="0">
                  <a:solidFill>
                    <a:schemeClr val="tx2"/>
                  </a:solidFill>
                  <a:latin typeface="+mj-lt"/>
                  <a:cs typeface="Calibri" pitchFamily="34" charset="0"/>
                </a:rPr>
                <a:t>Support reaches more</a:t>
              </a:r>
            </a:p>
            <a:p>
              <a:r>
                <a:rPr lang="en-US" dirty="0" smtClean="0">
                  <a:solidFill>
                    <a:schemeClr val="tx2"/>
                  </a:solidFill>
                  <a:latin typeface="+mj-lt"/>
                  <a:cs typeface="Calibri" pitchFamily="34" charset="0"/>
                </a:rPr>
                <a:t>people at once</a:t>
              </a:r>
              <a:endParaRPr lang="en-US" dirty="0">
                <a:solidFill>
                  <a:schemeClr val="tx2"/>
                </a:solidFill>
                <a:latin typeface="+mj-lt"/>
                <a:cs typeface="Calibri" pitchFamily="34" charset="0"/>
              </a:endParaRPr>
            </a:p>
          </p:txBody>
        </p:sp>
      </p:grpSp>
      <p:grpSp>
        <p:nvGrpSpPr>
          <p:cNvPr id="8" name="Group 16"/>
          <p:cNvGrpSpPr/>
          <p:nvPr/>
        </p:nvGrpSpPr>
        <p:grpSpPr>
          <a:xfrm>
            <a:off x="2053898" y="1463040"/>
            <a:ext cx="5870902" cy="2575559"/>
            <a:chOff x="2267258" y="1478280"/>
            <a:chExt cx="5870902" cy="2575559"/>
          </a:xfrm>
        </p:grpSpPr>
        <p:graphicFrame>
          <p:nvGraphicFramePr>
            <p:cNvPr id="6" name="Diagram 5"/>
            <p:cNvGraphicFramePr/>
            <p:nvPr/>
          </p:nvGraphicFramePr>
          <p:xfrm>
            <a:off x="2730782" y="1478280"/>
            <a:ext cx="3852898" cy="257555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0" name="TextBox 9"/>
            <p:cNvSpPr txBox="1"/>
            <p:nvPr/>
          </p:nvSpPr>
          <p:spPr>
            <a:xfrm>
              <a:off x="2267258" y="1576294"/>
              <a:ext cx="1864613" cy="369332"/>
            </a:xfrm>
            <a:prstGeom prst="rect">
              <a:avLst/>
            </a:prstGeom>
            <a:noFill/>
          </p:spPr>
          <p:txBody>
            <a:bodyPr wrap="none" rtlCol="0">
              <a:spAutoFit/>
            </a:bodyPr>
            <a:lstStyle/>
            <a:p>
              <a:r>
                <a:rPr lang="en-US" b="1" dirty="0" smtClean="0">
                  <a:solidFill>
                    <a:schemeClr val="tx2"/>
                  </a:solidFill>
                  <a:latin typeface="+mj-lt"/>
                  <a:cs typeface="Calibri" pitchFamily="34" charset="0"/>
                </a:rPr>
                <a:t>Peer Mentoring</a:t>
              </a:r>
              <a:endParaRPr lang="en-US" b="1" dirty="0">
                <a:solidFill>
                  <a:schemeClr val="tx2"/>
                </a:solidFill>
                <a:latin typeface="+mj-lt"/>
                <a:cs typeface="Calibri" pitchFamily="34" charset="0"/>
              </a:endParaRPr>
            </a:p>
          </p:txBody>
        </p:sp>
        <p:sp>
          <p:nvSpPr>
            <p:cNvPr id="16" name="TextBox 15"/>
            <p:cNvSpPr txBox="1"/>
            <p:nvPr/>
          </p:nvSpPr>
          <p:spPr>
            <a:xfrm>
              <a:off x="5349240" y="1570766"/>
              <a:ext cx="2788920" cy="646331"/>
            </a:xfrm>
            <a:prstGeom prst="rect">
              <a:avLst/>
            </a:prstGeom>
            <a:noFill/>
          </p:spPr>
          <p:txBody>
            <a:bodyPr wrap="square" rtlCol="0">
              <a:spAutoFit/>
            </a:bodyPr>
            <a:lstStyle/>
            <a:p>
              <a:r>
                <a:rPr lang="en-US" dirty="0" smtClean="0">
                  <a:solidFill>
                    <a:schemeClr val="tx2"/>
                  </a:solidFill>
                  <a:latin typeface="+mj-lt"/>
                  <a:cs typeface="Calibri" pitchFamily="34" charset="0"/>
                </a:rPr>
                <a:t>Peers share information and experiences</a:t>
              </a:r>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369570" y="1469073"/>
            <a:ext cx="8480853"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n"/>
              <a:tabLst/>
              <a:defRPr/>
            </a:pPr>
            <a:r>
              <a:rPr kumimoji="0" lang="en-US" sz="2400" b="0" i="0" u="none" strike="noStrike" kern="0" cap="none" spc="0" normalizeH="0" baseline="0" noProof="0" dirty="0" smtClean="0">
                <a:ln>
                  <a:noFill/>
                </a:ln>
                <a:solidFill>
                  <a:schemeClr val="tx2"/>
                </a:solidFill>
                <a:effectLst/>
                <a:uLnTx/>
                <a:uFillTx/>
                <a:latin typeface="+mn-lt"/>
                <a:ea typeface="ＭＳ Ｐゴシック" pitchFamily="34" charset="-128"/>
                <a:cs typeface="+mn-cs"/>
              </a:rPr>
              <a:t>In Fall 2010, RU FAIR Professor Georgia Arbuckle-</a:t>
            </a:r>
            <a:r>
              <a:rPr kumimoji="0" lang="en-US" sz="2400" b="0" i="0" u="none" strike="noStrike" kern="0" cap="none" spc="0" normalizeH="0" baseline="0" noProof="0" dirty="0" err="1" smtClean="0">
                <a:ln>
                  <a:noFill/>
                </a:ln>
                <a:solidFill>
                  <a:schemeClr val="tx2"/>
                </a:solidFill>
                <a:effectLst/>
                <a:uLnTx/>
                <a:uFillTx/>
                <a:latin typeface="+mn-lt"/>
                <a:ea typeface="ＭＳ Ｐゴシック" pitchFamily="34" charset="-128"/>
                <a:cs typeface="+mn-cs"/>
              </a:rPr>
              <a:t>Keil</a:t>
            </a:r>
            <a:r>
              <a:rPr kumimoji="0" lang="en-US" sz="2400" b="0" i="0" u="none" strike="noStrike" kern="0" cap="none" spc="0" normalizeH="0" baseline="0" noProof="0" dirty="0" smtClean="0">
                <a:ln>
                  <a:noFill/>
                </a:ln>
                <a:solidFill>
                  <a:schemeClr val="tx2"/>
                </a:solidFill>
                <a:effectLst/>
                <a:uLnTx/>
                <a:uFillTx/>
                <a:latin typeface="+mn-lt"/>
                <a:ea typeface="ＭＳ Ｐゴシック" pitchFamily="34" charset="-128"/>
                <a:cs typeface="+mn-cs"/>
              </a:rPr>
              <a:t> designed and ran the OASIS-Camden Leadership Program.</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n"/>
              <a:tabLst/>
              <a:defRPr/>
            </a:pPr>
            <a:endParaRPr kumimoji="0" lang="en-US" sz="2400" b="0" i="0" u="none" strike="noStrike" kern="0" cap="none" spc="0" normalizeH="0" baseline="0" noProof="0" dirty="0" smtClean="0">
              <a:ln>
                <a:noFill/>
              </a:ln>
              <a:solidFill>
                <a:schemeClr val="tx2"/>
              </a:solidFill>
              <a:effectLst/>
              <a:uLnTx/>
              <a:uFillTx/>
              <a:latin typeface="+mn-lt"/>
              <a:ea typeface="ＭＳ Ｐゴシック" pitchFamily="34" charset="-128"/>
            </a:endParaRP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n"/>
              <a:tabLst/>
              <a:defRPr/>
            </a:pPr>
            <a:endParaRPr kumimoji="0" lang="en-US" sz="2400" b="0" i="0" u="none" strike="noStrike" kern="0" cap="none" spc="0" normalizeH="0" baseline="0" noProof="0" dirty="0" smtClean="0">
              <a:ln>
                <a:noFill/>
              </a:ln>
              <a:solidFill>
                <a:schemeClr val="tx2"/>
              </a:solidFill>
              <a:effectLst/>
              <a:uLnTx/>
              <a:uFillTx/>
              <a:latin typeface="+mn-lt"/>
              <a:ea typeface="ＭＳ Ｐゴシック" pitchFamily="34" charset="-128"/>
            </a:endParaRP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n"/>
              <a:tabLst/>
              <a:defRPr/>
            </a:pPr>
            <a:endParaRPr kumimoji="0" lang="en-US" sz="2400" b="0" i="0" u="none" strike="noStrike" kern="0" cap="none" spc="0" normalizeH="0" baseline="0" noProof="0" dirty="0" smtClean="0">
              <a:ln>
                <a:noFill/>
              </a:ln>
              <a:solidFill>
                <a:schemeClr val="tx2"/>
              </a:solidFill>
              <a:effectLst/>
              <a:uLnTx/>
              <a:uFillTx/>
              <a:latin typeface="+mn-lt"/>
              <a:ea typeface="ＭＳ Ｐゴシック" pitchFamily="34" charset="-128"/>
            </a:endParaRPr>
          </a:p>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mn-lt"/>
              <a:ea typeface="ＭＳ Ｐゴシック" pitchFamily="34" charset="-128"/>
              <a:cs typeface="+mn-cs"/>
            </a:endParaRPr>
          </a:p>
        </p:txBody>
      </p:sp>
      <p:sp>
        <p:nvSpPr>
          <p:cNvPr id="6" name="Title 1"/>
          <p:cNvSpPr>
            <a:spLocks noGrp="1"/>
          </p:cNvSpPr>
          <p:nvPr>
            <p:ph type="title"/>
          </p:nvPr>
        </p:nvSpPr>
        <p:spPr/>
        <p:txBody>
          <a:bodyPr/>
          <a:lstStyle/>
          <a:p>
            <a:pPr algn="ctr"/>
            <a:r>
              <a:rPr lang="en-US" dirty="0" smtClean="0"/>
              <a:t>RU FAIR OASIS – Camden</a:t>
            </a:r>
            <a:endParaRPr lang="en-US" dirty="0"/>
          </a:p>
        </p:txBody>
      </p:sp>
      <p:graphicFrame>
        <p:nvGraphicFramePr>
          <p:cNvPr id="4" name="Content Placeholder 3"/>
          <p:cNvGraphicFramePr>
            <a:graphicFrameLocks noGrp="1"/>
          </p:cNvGraphicFramePr>
          <p:nvPr>
            <p:ph idx="1"/>
          </p:nvPr>
        </p:nvGraphicFramePr>
        <p:xfrm>
          <a:off x="792480" y="4038601"/>
          <a:ext cx="7467600" cy="2362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1"/>
          <p:cNvGrpSpPr/>
          <p:nvPr/>
        </p:nvGrpSpPr>
        <p:grpSpPr>
          <a:xfrm>
            <a:off x="2749828" y="2453640"/>
            <a:ext cx="6014418" cy="1754326"/>
            <a:chOff x="2734588" y="4900129"/>
            <a:chExt cx="6014418" cy="2022494"/>
          </a:xfrm>
        </p:grpSpPr>
        <p:sp>
          <p:nvSpPr>
            <p:cNvPr id="9" name="TextBox 8"/>
            <p:cNvSpPr txBox="1"/>
            <p:nvPr/>
          </p:nvSpPr>
          <p:spPr>
            <a:xfrm>
              <a:off x="2734588" y="4900129"/>
              <a:ext cx="6014418" cy="2022494"/>
            </a:xfrm>
            <a:prstGeom prst="rect">
              <a:avLst/>
            </a:prstGeom>
            <a:noFill/>
          </p:spPr>
          <p:txBody>
            <a:bodyPr wrap="square" rtlCol="0">
              <a:spAutoFit/>
            </a:bodyPr>
            <a:lstStyle/>
            <a:p>
              <a:r>
                <a:rPr lang="en-US" sz="2400" dirty="0" smtClean="0">
                  <a:solidFill>
                    <a:schemeClr val="tx2"/>
                  </a:solidFill>
                </a:rPr>
                <a:t>Disagree                                    Agree</a:t>
              </a:r>
            </a:p>
            <a:p>
              <a:r>
                <a:rPr lang="en-US" sz="2400" dirty="0" smtClean="0">
                  <a:solidFill>
                    <a:schemeClr val="tx2"/>
                  </a:solidFill>
                </a:rPr>
                <a:t>1-----------2----------3----------4----------5 </a:t>
              </a:r>
            </a:p>
            <a:p>
              <a:endParaRPr lang="en-US" sz="2000" dirty="0" smtClean="0"/>
            </a:p>
            <a:p>
              <a:endParaRPr lang="en-US" sz="2000" dirty="0" smtClean="0"/>
            </a:p>
            <a:p>
              <a:endParaRPr lang="en-US" sz="2000" dirty="0"/>
            </a:p>
          </p:txBody>
        </p:sp>
        <p:sp>
          <p:nvSpPr>
            <p:cNvPr id="10" name="Up Arrow 9"/>
            <p:cNvSpPr/>
            <p:nvPr/>
          </p:nvSpPr>
          <p:spPr>
            <a:xfrm>
              <a:off x="6773256" y="5660077"/>
              <a:ext cx="325376" cy="4343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834641" y="6061553"/>
              <a:ext cx="4998720" cy="461271"/>
            </a:xfrm>
            <a:prstGeom prst="rect">
              <a:avLst/>
            </a:prstGeom>
          </p:spPr>
          <p:txBody>
            <a:bodyPr wrap="square">
              <a:spAutoFit/>
            </a:bodyPr>
            <a:lstStyle/>
            <a:p>
              <a:pPr algn="ctr"/>
              <a:r>
                <a:rPr lang="en-US" sz="2000" dirty="0" smtClean="0"/>
                <a:t>Overall effectiveness of the program</a:t>
              </a: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2117221" y="1485900"/>
            <a:ext cx="6683880" cy="433967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cxnSp>
        <p:nvCxnSpPr>
          <p:cNvPr id="54" name="Straight Connector 53"/>
          <p:cNvCxnSpPr/>
          <p:nvPr/>
        </p:nvCxnSpPr>
        <p:spPr>
          <a:xfrm rot="5400000">
            <a:off x="-76529" y="3627897"/>
            <a:ext cx="4259595" cy="8259"/>
          </a:xfrm>
          <a:prstGeom prst="line">
            <a:avLst/>
          </a:prstGeom>
          <a:ln w="635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nvGrpSpPr>
          <p:cNvPr id="2" name="Group 51"/>
          <p:cNvGrpSpPr/>
          <p:nvPr/>
        </p:nvGrpSpPr>
        <p:grpSpPr>
          <a:xfrm>
            <a:off x="1066801" y="1990288"/>
            <a:ext cx="7096698" cy="3815601"/>
            <a:chOff x="1066800" y="1990288"/>
            <a:chExt cx="7539220" cy="4469060"/>
          </a:xfrm>
        </p:grpSpPr>
        <p:sp>
          <p:nvSpPr>
            <p:cNvPr id="32808" name="Line 13"/>
            <p:cNvSpPr>
              <a:spLocks noChangeShapeType="1"/>
            </p:cNvSpPr>
            <p:nvPr/>
          </p:nvSpPr>
          <p:spPr bwMode="auto">
            <a:xfrm>
              <a:off x="1066800" y="1992124"/>
              <a:ext cx="0" cy="4467224"/>
            </a:xfrm>
            <a:prstGeom prst="line">
              <a:avLst/>
            </a:prstGeom>
            <a:noFill/>
            <a:ln w="19050">
              <a:solidFill>
                <a:schemeClr val="bg1">
                  <a:lumMod val="65000"/>
                </a:schemeClr>
              </a:solidFill>
              <a:prstDash val="dash"/>
              <a:round/>
              <a:headEnd/>
              <a:tailEnd/>
            </a:ln>
          </p:spPr>
          <p:txBody>
            <a:bodyPr/>
            <a:lstStyle/>
            <a:p>
              <a:endParaRPr lang="en-US"/>
            </a:p>
          </p:txBody>
        </p:sp>
        <p:sp>
          <p:nvSpPr>
            <p:cNvPr id="32809" name="Line 14"/>
            <p:cNvSpPr>
              <a:spLocks noChangeShapeType="1"/>
            </p:cNvSpPr>
            <p:nvPr/>
          </p:nvSpPr>
          <p:spPr bwMode="auto">
            <a:xfrm>
              <a:off x="1905000" y="1992124"/>
              <a:ext cx="0" cy="4467224"/>
            </a:xfrm>
            <a:prstGeom prst="line">
              <a:avLst/>
            </a:prstGeom>
            <a:noFill/>
            <a:ln w="19050">
              <a:solidFill>
                <a:schemeClr val="bg1">
                  <a:lumMod val="65000"/>
                </a:schemeClr>
              </a:solidFill>
              <a:prstDash val="dash"/>
              <a:round/>
              <a:headEnd/>
              <a:tailEnd/>
            </a:ln>
          </p:spPr>
          <p:txBody>
            <a:bodyPr/>
            <a:lstStyle/>
            <a:p>
              <a:endParaRPr lang="en-US"/>
            </a:p>
          </p:txBody>
        </p:sp>
        <p:sp>
          <p:nvSpPr>
            <p:cNvPr id="32810" name="Line 15"/>
            <p:cNvSpPr>
              <a:spLocks noChangeShapeType="1"/>
            </p:cNvSpPr>
            <p:nvPr/>
          </p:nvSpPr>
          <p:spPr bwMode="auto">
            <a:xfrm>
              <a:off x="2743200" y="1992124"/>
              <a:ext cx="0" cy="4467224"/>
            </a:xfrm>
            <a:prstGeom prst="line">
              <a:avLst/>
            </a:prstGeom>
            <a:noFill/>
            <a:ln w="19050">
              <a:solidFill>
                <a:schemeClr val="bg1">
                  <a:lumMod val="65000"/>
                </a:schemeClr>
              </a:solidFill>
              <a:prstDash val="dash"/>
              <a:round/>
              <a:headEnd/>
              <a:tailEnd/>
            </a:ln>
          </p:spPr>
          <p:txBody>
            <a:bodyPr/>
            <a:lstStyle/>
            <a:p>
              <a:endParaRPr lang="en-US"/>
            </a:p>
          </p:txBody>
        </p:sp>
        <p:sp>
          <p:nvSpPr>
            <p:cNvPr id="32811" name="Line 16"/>
            <p:cNvSpPr>
              <a:spLocks noChangeShapeType="1"/>
            </p:cNvSpPr>
            <p:nvPr/>
          </p:nvSpPr>
          <p:spPr bwMode="auto">
            <a:xfrm>
              <a:off x="3581400" y="1992124"/>
              <a:ext cx="0" cy="4467224"/>
            </a:xfrm>
            <a:prstGeom prst="line">
              <a:avLst/>
            </a:prstGeom>
            <a:noFill/>
            <a:ln w="19050">
              <a:solidFill>
                <a:schemeClr val="bg1">
                  <a:lumMod val="65000"/>
                </a:schemeClr>
              </a:solidFill>
              <a:prstDash val="dash"/>
              <a:round/>
              <a:headEnd/>
              <a:tailEnd/>
            </a:ln>
          </p:spPr>
          <p:txBody>
            <a:bodyPr/>
            <a:lstStyle/>
            <a:p>
              <a:endParaRPr lang="en-US"/>
            </a:p>
          </p:txBody>
        </p:sp>
        <p:sp>
          <p:nvSpPr>
            <p:cNvPr id="32812" name="Line 17"/>
            <p:cNvSpPr>
              <a:spLocks noChangeShapeType="1"/>
            </p:cNvSpPr>
            <p:nvPr/>
          </p:nvSpPr>
          <p:spPr bwMode="auto">
            <a:xfrm>
              <a:off x="4419600" y="1992124"/>
              <a:ext cx="0" cy="4467224"/>
            </a:xfrm>
            <a:prstGeom prst="line">
              <a:avLst/>
            </a:prstGeom>
            <a:noFill/>
            <a:ln w="19050">
              <a:solidFill>
                <a:schemeClr val="bg1">
                  <a:lumMod val="65000"/>
                </a:schemeClr>
              </a:solidFill>
              <a:prstDash val="dash"/>
              <a:round/>
              <a:headEnd/>
              <a:tailEnd/>
            </a:ln>
          </p:spPr>
          <p:txBody>
            <a:bodyPr/>
            <a:lstStyle/>
            <a:p>
              <a:endParaRPr lang="en-US"/>
            </a:p>
          </p:txBody>
        </p:sp>
        <p:sp>
          <p:nvSpPr>
            <p:cNvPr id="32813" name="Line 18"/>
            <p:cNvSpPr>
              <a:spLocks noChangeShapeType="1"/>
            </p:cNvSpPr>
            <p:nvPr/>
          </p:nvSpPr>
          <p:spPr bwMode="auto">
            <a:xfrm>
              <a:off x="5257800" y="1992124"/>
              <a:ext cx="0" cy="4467224"/>
            </a:xfrm>
            <a:prstGeom prst="line">
              <a:avLst/>
            </a:prstGeom>
            <a:noFill/>
            <a:ln w="19050">
              <a:solidFill>
                <a:schemeClr val="bg1">
                  <a:lumMod val="65000"/>
                </a:schemeClr>
              </a:solidFill>
              <a:prstDash val="dash"/>
              <a:round/>
              <a:headEnd/>
              <a:tailEnd/>
            </a:ln>
          </p:spPr>
          <p:txBody>
            <a:bodyPr/>
            <a:lstStyle/>
            <a:p>
              <a:endParaRPr lang="en-US"/>
            </a:p>
          </p:txBody>
        </p:sp>
        <p:sp>
          <p:nvSpPr>
            <p:cNvPr id="32814" name="Line 19"/>
            <p:cNvSpPr>
              <a:spLocks noChangeShapeType="1"/>
            </p:cNvSpPr>
            <p:nvPr/>
          </p:nvSpPr>
          <p:spPr bwMode="auto">
            <a:xfrm>
              <a:off x="6096000" y="1992124"/>
              <a:ext cx="0" cy="4467224"/>
            </a:xfrm>
            <a:prstGeom prst="line">
              <a:avLst/>
            </a:prstGeom>
            <a:noFill/>
            <a:ln w="19050">
              <a:solidFill>
                <a:schemeClr val="bg1">
                  <a:lumMod val="65000"/>
                </a:schemeClr>
              </a:solidFill>
              <a:prstDash val="dash"/>
              <a:round/>
              <a:headEnd/>
              <a:tailEnd/>
            </a:ln>
          </p:spPr>
          <p:txBody>
            <a:bodyPr/>
            <a:lstStyle/>
            <a:p>
              <a:endParaRPr lang="en-US"/>
            </a:p>
          </p:txBody>
        </p:sp>
        <p:sp>
          <p:nvSpPr>
            <p:cNvPr id="49" name="Line 17"/>
            <p:cNvSpPr>
              <a:spLocks noChangeShapeType="1"/>
            </p:cNvSpPr>
            <p:nvPr/>
          </p:nvSpPr>
          <p:spPr bwMode="auto">
            <a:xfrm>
              <a:off x="6929620" y="1990288"/>
              <a:ext cx="0" cy="4467224"/>
            </a:xfrm>
            <a:prstGeom prst="line">
              <a:avLst/>
            </a:prstGeom>
            <a:noFill/>
            <a:ln w="19050">
              <a:solidFill>
                <a:schemeClr val="bg1">
                  <a:lumMod val="65000"/>
                </a:schemeClr>
              </a:solidFill>
              <a:prstDash val="dash"/>
              <a:round/>
              <a:headEnd/>
              <a:tailEnd/>
            </a:ln>
          </p:spPr>
          <p:txBody>
            <a:bodyPr/>
            <a:lstStyle/>
            <a:p>
              <a:endParaRPr lang="en-US"/>
            </a:p>
          </p:txBody>
        </p:sp>
        <p:sp>
          <p:nvSpPr>
            <p:cNvPr id="50" name="Line 18"/>
            <p:cNvSpPr>
              <a:spLocks noChangeShapeType="1"/>
            </p:cNvSpPr>
            <p:nvPr/>
          </p:nvSpPr>
          <p:spPr bwMode="auto">
            <a:xfrm>
              <a:off x="7767820" y="1990288"/>
              <a:ext cx="0" cy="4467224"/>
            </a:xfrm>
            <a:prstGeom prst="line">
              <a:avLst/>
            </a:prstGeom>
            <a:noFill/>
            <a:ln w="19050">
              <a:solidFill>
                <a:schemeClr val="bg1">
                  <a:lumMod val="65000"/>
                </a:schemeClr>
              </a:solidFill>
              <a:prstDash val="dash"/>
              <a:round/>
              <a:headEnd/>
              <a:tailEnd/>
            </a:ln>
          </p:spPr>
          <p:txBody>
            <a:bodyPr/>
            <a:lstStyle/>
            <a:p>
              <a:endParaRPr lang="en-US"/>
            </a:p>
          </p:txBody>
        </p:sp>
        <p:sp>
          <p:nvSpPr>
            <p:cNvPr id="51" name="Line 19"/>
            <p:cNvSpPr>
              <a:spLocks noChangeShapeType="1"/>
            </p:cNvSpPr>
            <p:nvPr/>
          </p:nvSpPr>
          <p:spPr bwMode="auto">
            <a:xfrm>
              <a:off x="8606020" y="1990288"/>
              <a:ext cx="0" cy="4467224"/>
            </a:xfrm>
            <a:prstGeom prst="line">
              <a:avLst/>
            </a:prstGeom>
            <a:noFill/>
            <a:ln w="19050">
              <a:solidFill>
                <a:schemeClr val="bg1">
                  <a:lumMod val="65000"/>
                </a:schemeClr>
              </a:solidFill>
              <a:prstDash val="dash"/>
              <a:round/>
              <a:headEnd/>
              <a:tailEnd/>
            </a:ln>
          </p:spPr>
          <p:txBody>
            <a:bodyPr/>
            <a:lstStyle/>
            <a:p>
              <a:endParaRPr lang="en-US"/>
            </a:p>
          </p:txBody>
        </p:sp>
      </p:grpSp>
      <p:sp>
        <p:nvSpPr>
          <p:cNvPr id="32770" name="Rectangle 2"/>
          <p:cNvSpPr>
            <a:spLocks noGrp="1" noChangeArrowheads="1"/>
          </p:cNvSpPr>
          <p:nvPr>
            <p:ph type="title"/>
          </p:nvPr>
        </p:nvSpPr>
        <p:spPr/>
        <p:txBody>
          <a:bodyPr/>
          <a:lstStyle/>
          <a:p>
            <a:pPr algn="ctr"/>
            <a:r>
              <a:rPr lang="en-US" dirty="0" smtClean="0"/>
              <a:t>Evolution of </a:t>
            </a:r>
            <a:r>
              <a:rPr lang="en-US" dirty="0" err="1" smtClean="0"/>
              <a:t>SciWomen</a:t>
            </a:r>
            <a:r>
              <a:rPr lang="en-US" dirty="0" smtClean="0"/>
              <a:t> OASIS</a:t>
            </a:r>
          </a:p>
        </p:txBody>
      </p:sp>
      <p:sp>
        <p:nvSpPr>
          <p:cNvPr id="32771" name="Rectangle 4"/>
          <p:cNvSpPr>
            <a:spLocks noChangeArrowheads="1"/>
          </p:cNvSpPr>
          <p:nvPr/>
        </p:nvSpPr>
        <p:spPr bwMode="auto">
          <a:xfrm>
            <a:off x="418642" y="1600915"/>
            <a:ext cx="2104222" cy="293987"/>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400" dirty="0" smtClean="0">
                <a:latin typeface="+mj-lt"/>
              </a:rPr>
              <a:t>2008</a:t>
            </a:r>
            <a:endParaRPr lang="en-US" sz="1400" dirty="0">
              <a:latin typeface="+mj-lt"/>
            </a:endParaRPr>
          </a:p>
        </p:txBody>
      </p:sp>
      <p:sp>
        <p:nvSpPr>
          <p:cNvPr id="32774" name="Rectangle 7"/>
          <p:cNvSpPr>
            <a:spLocks noChangeArrowheads="1"/>
          </p:cNvSpPr>
          <p:nvPr/>
        </p:nvSpPr>
        <p:spPr bwMode="auto">
          <a:xfrm>
            <a:off x="2644046" y="1599187"/>
            <a:ext cx="2291511" cy="295715"/>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400" dirty="0" smtClean="0">
                <a:latin typeface="+mj-lt"/>
              </a:rPr>
              <a:t>2009</a:t>
            </a:r>
            <a:endParaRPr lang="en-US" sz="1400" dirty="0">
              <a:latin typeface="+mj-lt"/>
            </a:endParaRPr>
          </a:p>
        </p:txBody>
      </p:sp>
      <p:sp>
        <p:nvSpPr>
          <p:cNvPr id="32777" name="Rectangle 10"/>
          <p:cNvSpPr>
            <a:spLocks noChangeArrowheads="1"/>
          </p:cNvSpPr>
          <p:nvPr/>
        </p:nvSpPr>
        <p:spPr bwMode="auto">
          <a:xfrm>
            <a:off x="5023689" y="1599187"/>
            <a:ext cx="2225410" cy="295715"/>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400" dirty="0" smtClean="0">
                <a:latin typeface="+mj-lt"/>
              </a:rPr>
              <a:t>2010</a:t>
            </a:r>
            <a:endParaRPr lang="en-US" sz="1400" dirty="0">
              <a:latin typeface="+mj-lt"/>
            </a:endParaRPr>
          </a:p>
        </p:txBody>
      </p:sp>
      <p:sp>
        <p:nvSpPr>
          <p:cNvPr id="32783" name="Rectangle 24"/>
          <p:cNvSpPr>
            <a:spLocks noChangeArrowheads="1"/>
          </p:cNvSpPr>
          <p:nvPr/>
        </p:nvSpPr>
        <p:spPr bwMode="auto">
          <a:xfrm>
            <a:off x="304800" y="1487277"/>
            <a:ext cx="8534400" cy="4320311"/>
          </a:xfrm>
          <a:prstGeom prst="rect">
            <a:avLst/>
          </a:prstGeom>
          <a:noFill/>
          <a:ln w="38100">
            <a:solidFill>
              <a:schemeClr val="bg1">
                <a:lumMod val="65000"/>
              </a:schemeClr>
            </a:solidFill>
            <a:miter lim="800000"/>
            <a:headEnd/>
            <a:tailEnd/>
          </a:ln>
        </p:spPr>
        <p:txBody>
          <a:bodyPr wrap="none" anchor="ctr"/>
          <a:lstStyle/>
          <a:p>
            <a:endParaRPr lang="en-US" dirty="0"/>
          </a:p>
        </p:txBody>
      </p:sp>
      <p:sp>
        <p:nvSpPr>
          <p:cNvPr id="29" name="AutoShape 20"/>
          <p:cNvSpPr>
            <a:spLocks noChangeArrowheads="1"/>
          </p:cNvSpPr>
          <p:nvPr/>
        </p:nvSpPr>
        <p:spPr bwMode="auto">
          <a:xfrm>
            <a:off x="2901723" y="2626834"/>
            <a:ext cx="3302799" cy="835655"/>
          </a:xfrm>
          <a:prstGeom prst="homePlate">
            <a:avLst>
              <a:gd name="adj" fmla="val 18056"/>
            </a:avLst>
          </a:prstGeom>
          <a:solidFill>
            <a:schemeClr val="bg1"/>
          </a:solidFill>
          <a:ln w="28575">
            <a:solidFill>
              <a:schemeClr val="accent4"/>
            </a:solid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anchor="ctr"/>
          <a:lstStyle/>
          <a:p>
            <a:pPr>
              <a:defRPr/>
            </a:pPr>
            <a:r>
              <a:rPr lang="en-US" sz="1400" dirty="0" smtClean="0">
                <a:solidFill>
                  <a:schemeClr val="tx2"/>
                </a:solidFill>
                <a:latin typeface="+mj-lt"/>
                <a:ea typeface="MS PGothic" pitchFamily="34" charset="-128"/>
              </a:rPr>
              <a:t>OASIS II Program – 71*</a:t>
            </a:r>
          </a:p>
          <a:p>
            <a:pPr>
              <a:defRPr/>
            </a:pPr>
            <a:r>
              <a:rPr lang="en-US" sz="1400" dirty="0" smtClean="0">
                <a:solidFill>
                  <a:schemeClr val="tx2"/>
                </a:solidFill>
                <a:latin typeface="+mj-lt"/>
                <a:ea typeface="MS PGothic" pitchFamily="34" charset="-128"/>
              </a:rPr>
              <a:t>OASIS Coaching and Mentoring - 21</a:t>
            </a:r>
            <a:endParaRPr lang="en-US" sz="1400" dirty="0">
              <a:solidFill>
                <a:schemeClr val="tx2"/>
              </a:solidFill>
              <a:latin typeface="+mj-lt"/>
              <a:ea typeface="MS PGothic" pitchFamily="34" charset="-128"/>
            </a:endParaRPr>
          </a:p>
        </p:txBody>
      </p:sp>
      <p:sp>
        <p:nvSpPr>
          <p:cNvPr id="31" name="AutoShape 20"/>
          <p:cNvSpPr>
            <a:spLocks noChangeArrowheads="1"/>
          </p:cNvSpPr>
          <p:nvPr/>
        </p:nvSpPr>
        <p:spPr bwMode="auto">
          <a:xfrm>
            <a:off x="324513" y="2626835"/>
            <a:ext cx="2457521" cy="811752"/>
          </a:xfrm>
          <a:prstGeom prst="homePlate">
            <a:avLst>
              <a:gd name="adj" fmla="val 18056"/>
            </a:avLst>
          </a:prstGeom>
          <a:solidFill>
            <a:schemeClr val="bg1"/>
          </a:solidFill>
          <a:ln w="38100">
            <a:solidFill>
              <a:schemeClr val="accent3"/>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400" dirty="0" smtClean="0">
                <a:solidFill>
                  <a:schemeClr val="tx2"/>
                </a:solidFill>
                <a:latin typeface="+mj-lt"/>
                <a:ea typeface="MS PGothic" pitchFamily="34" charset="-128"/>
              </a:rPr>
              <a:t>OASIS I</a:t>
            </a:r>
          </a:p>
          <a:p>
            <a:pPr algn="ctr">
              <a:defRPr/>
            </a:pPr>
            <a:r>
              <a:rPr lang="en-US" sz="1400" dirty="0" smtClean="0">
                <a:solidFill>
                  <a:schemeClr val="tx2"/>
                </a:solidFill>
                <a:latin typeface="+mj-lt"/>
                <a:ea typeface="MS PGothic" pitchFamily="34" charset="-128"/>
              </a:rPr>
              <a:t>Pilot with 29 Faculty Members in SEM fields</a:t>
            </a:r>
            <a:endParaRPr lang="en-US" sz="1400" dirty="0">
              <a:solidFill>
                <a:schemeClr val="tx2"/>
              </a:solidFill>
              <a:latin typeface="+mj-lt"/>
              <a:ea typeface="MS PGothic" pitchFamily="34" charset="-128"/>
            </a:endParaRPr>
          </a:p>
        </p:txBody>
      </p:sp>
      <p:sp>
        <p:nvSpPr>
          <p:cNvPr id="36" name="Rectangle 11"/>
          <p:cNvSpPr>
            <a:spLocks noChangeArrowheads="1"/>
          </p:cNvSpPr>
          <p:nvPr/>
        </p:nvSpPr>
        <p:spPr bwMode="auto">
          <a:xfrm>
            <a:off x="7370285" y="1599186"/>
            <a:ext cx="1355074" cy="295715"/>
          </a:xfrm>
          <a:prstGeom prst="rect">
            <a:avLst/>
          </a:prstGeom>
          <a:solidFill>
            <a:schemeClr val="bg1"/>
          </a:solidFill>
          <a:ln w="38100">
            <a:solidFill>
              <a:schemeClr val="bg1">
                <a:lumMod val="65000"/>
              </a:schemeClr>
            </a:solidFill>
            <a:miter lim="800000"/>
            <a:headEnd/>
            <a:tailEnd/>
          </a:ln>
        </p:spPr>
        <p:txBody>
          <a:bodyPr wrap="none" anchor="ctr"/>
          <a:lstStyle/>
          <a:p>
            <a:pPr algn="ctr"/>
            <a:r>
              <a:rPr lang="en-US" sz="1400" dirty="0" smtClean="0">
                <a:latin typeface="+mj-lt"/>
              </a:rPr>
              <a:t>2011</a:t>
            </a:r>
            <a:endParaRPr lang="en-US" sz="1400" dirty="0">
              <a:latin typeface="+mj-lt"/>
            </a:endParaRPr>
          </a:p>
        </p:txBody>
      </p:sp>
      <p:sp>
        <p:nvSpPr>
          <p:cNvPr id="44" name="AutoShape 20"/>
          <p:cNvSpPr>
            <a:spLocks noChangeArrowheads="1"/>
          </p:cNvSpPr>
          <p:nvPr/>
        </p:nvSpPr>
        <p:spPr bwMode="auto">
          <a:xfrm>
            <a:off x="6362700" y="2613288"/>
            <a:ext cx="1098115" cy="838200"/>
          </a:xfrm>
          <a:prstGeom prst="homePlate">
            <a:avLst>
              <a:gd name="adj" fmla="val 18056"/>
            </a:avLst>
          </a:prstGeom>
          <a:solidFill>
            <a:schemeClr val="bg1"/>
          </a:solidFill>
          <a:ln w="38100">
            <a:solidFill>
              <a:srgbClr val="C0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endParaRPr lang="en-US" sz="1400" dirty="0" smtClean="0">
              <a:latin typeface="+mj-lt"/>
              <a:ea typeface="MS PGothic" pitchFamily="34" charset="-128"/>
            </a:endParaRPr>
          </a:p>
          <a:p>
            <a:pPr algn="ctr">
              <a:defRPr/>
            </a:pPr>
            <a:r>
              <a:rPr lang="en-US" sz="1400" dirty="0" smtClean="0">
                <a:solidFill>
                  <a:schemeClr val="tx2"/>
                </a:solidFill>
                <a:latin typeface="+mj-lt"/>
                <a:ea typeface="MS PGothic" pitchFamily="34" charset="-128"/>
              </a:rPr>
              <a:t>OASIS III</a:t>
            </a:r>
          </a:p>
          <a:p>
            <a:pPr algn="ctr">
              <a:defRPr/>
            </a:pPr>
            <a:r>
              <a:rPr lang="en-US" sz="1400" dirty="0" smtClean="0">
                <a:solidFill>
                  <a:schemeClr val="tx2"/>
                </a:solidFill>
                <a:latin typeface="+mj-lt"/>
                <a:ea typeface="MS PGothic" pitchFamily="34" charset="-128"/>
              </a:rPr>
              <a:t>Camden</a:t>
            </a:r>
          </a:p>
          <a:p>
            <a:pPr algn="ctr">
              <a:defRPr/>
            </a:pPr>
            <a:r>
              <a:rPr lang="en-US" sz="1400" dirty="0" smtClean="0">
                <a:solidFill>
                  <a:schemeClr val="tx2"/>
                </a:solidFill>
                <a:latin typeface="+mj-lt"/>
                <a:ea typeface="MS PGothic" pitchFamily="34" charset="-128"/>
              </a:rPr>
              <a:t>16</a:t>
            </a:r>
          </a:p>
          <a:p>
            <a:pPr algn="ctr">
              <a:defRPr/>
            </a:pPr>
            <a:endParaRPr lang="en-US" sz="1400" dirty="0">
              <a:latin typeface="+mj-lt"/>
              <a:ea typeface="MS PGothic" pitchFamily="34" charset="-128"/>
            </a:endParaRPr>
          </a:p>
        </p:txBody>
      </p:sp>
      <p:sp>
        <p:nvSpPr>
          <p:cNvPr id="47" name="AutoShape 20"/>
          <p:cNvSpPr>
            <a:spLocks noChangeArrowheads="1"/>
          </p:cNvSpPr>
          <p:nvPr/>
        </p:nvSpPr>
        <p:spPr bwMode="auto">
          <a:xfrm>
            <a:off x="5426537" y="3757017"/>
            <a:ext cx="2338086" cy="480153"/>
          </a:xfrm>
          <a:prstGeom prst="homePlate">
            <a:avLst>
              <a:gd name="adj" fmla="val 18056"/>
            </a:avLst>
          </a:prstGeom>
          <a:solidFill>
            <a:schemeClr val="bg1"/>
          </a:solidFill>
          <a:ln w="38100">
            <a:solidFill>
              <a:schemeClr val="tx2">
                <a:lumMod val="65000"/>
                <a:lumOff val="35000"/>
              </a:schemeClr>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smtClean="0">
                <a:latin typeface="+mj-lt"/>
                <a:ea typeface="MS PGothic" pitchFamily="34" charset="-128"/>
              </a:rPr>
              <a:t>OASIS Peer-mentoring Circle</a:t>
            </a:r>
          </a:p>
          <a:p>
            <a:pPr algn="ctr">
              <a:defRPr/>
            </a:pPr>
            <a:r>
              <a:rPr lang="en-US" sz="1200" dirty="0" smtClean="0">
                <a:latin typeface="+mj-lt"/>
                <a:ea typeface="MS PGothic" pitchFamily="34" charset="-128"/>
              </a:rPr>
              <a:t>12</a:t>
            </a:r>
            <a:endParaRPr lang="en-US" sz="1200" dirty="0">
              <a:latin typeface="+mj-lt"/>
              <a:ea typeface="MS PGothic" pitchFamily="34" charset="-128"/>
            </a:endParaRPr>
          </a:p>
        </p:txBody>
      </p:sp>
      <p:sp>
        <p:nvSpPr>
          <p:cNvPr id="45" name="AutoShape 20"/>
          <p:cNvSpPr>
            <a:spLocks noChangeArrowheads="1"/>
          </p:cNvSpPr>
          <p:nvPr/>
        </p:nvSpPr>
        <p:spPr bwMode="auto">
          <a:xfrm>
            <a:off x="7705517" y="2595001"/>
            <a:ext cx="876131" cy="830403"/>
          </a:xfrm>
          <a:prstGeom prst="homePlate">
            <a:avLst>
              <a:gd name="adj" fmla="val 18056"/>
            </a:avLst>
          </a:prstGeom>
          <a:solidFill>
            <a:schemeClr val="bg1"/>
          </a:solidFill>
          <a:ln w="38100">
            <a:solidFill>
              <a:srgbClr val="C0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200" dirty="0" smtClean="0">
                <a:solidFill>
                  <a:schemeClr val="tx2"/>
                </a:solidFill>
                <a:latin typeface="+mj-lt"/>
                <a:ea typeface="MS PGothic" pitchFamily="34" charset="-128"/>
              </a:rPr>
              <a:t>OASIS NB – 20 expected</a:t>
            </a:r>
          </a:p>
        </p:txBody>
      </p:sp>
      <p:sp>
        <p:nvSpPr>
          <p:cNvPr id="59" name="TextBox 58"/>
          <p:cNvSpPr txBox="1"/>
          <p:nvPr/>
        </p:nvSpPr>
        <p:spPr>
          <a:xfrm>
            <a:off x="936434" y="6026225"/>
            <a:ext cx="7623672" cy="646331"/>
          </a:xfrm>
          <a:prstGeom prst="rect">
            <a:avLst/>
          </a:prstGeom>
          <a:noFill/>
        </p:spPr>
        <p:txBody>
          <a:bodyPr wrap="square" rtlCol="0">
            <a:spAutoFit/>
          </a:bodyPr>
          <a:lstStyle/>
          <a:p>
            <a:pPr algn="r"/>
            <a:r>
              <a:rPr lang="en-US" dirty="0" smtClean="0"/>
              <a:t>Numbers reflect participating women faculty members in SEM </a:t>
            </a:r>
          </a:p>
          <a:p>
            <a:pPr algn="r"/>
            <a:r>
              <a:rPr lang="en-US" dirty="0" smtClean="0"/>
              <a:t>* includes women from industry</a:t>
            </a:r>
            <a:endParaRPr lang="en-US" dirty="0"/>
          </a:p>
        </p:txBody>
      </p:sp>
      <p:sp>
        <p:nvSpPr>
          <p:cNvPr id="33" name="Rectangle 32"/>
          <p:cNvSpPr/>
          <p:nvPr/>
        </p:nvSpPr>
        <p:spPr>
          <a:xfrm>
            <a:off x="339676" y="2227427"/>
            <a:ext cx="1980029" cy="369332"/>
          </a:xfrm>
          <a:prstGeom prst="rect">
            <a:avLst/>
          </a:prstGeom>
          <a:solidFill>
            <a:schemeClr val="bg1"/>
          </a:solidFill>
        </p:spPr>
        <p:txBody>
          <a:bodyPr wrap="none">
            <a:spAutoFit/>
          </a:bodyPr>
          <a:lstStyle/>
          <a:p>
            <a:pPr lvl="0"/>
            <a:r>
              <a:rPr lang="en-US" b="1" dirty="0" smtClean="0">
                <a:solidFill>
                  <a:srgbClr val="340100"/>
                </a:solidFill>
                <a:latin typeface="+mj-lt"/>
              </a:rPr>
              <a:t>PROGRAMMING</a:t>
            </a:r>
            <a:endParaRPr lang="en-US" b="1" dirty="0">
              <a:solidFill>
                <a:srgbClr val="340100"/>
              </a:solidFill>
              <a:latin typeface="+mj-lt"/>
            </a:endParaRPr>
          </a:p>
        </p:txBody>
      </p:sp>
      <p:sp>
        <p:nvSpPr>
          <p:cNvPr id="34" name="Rectangle 33"/>
          <p:cNvSpPr/>
          <p:nvPr/>
        </p:nvSpPr>
        <p:spPr>
          <a:xfrm>
            <a:off x="338192" y="4270812"/>
            <a:ext cx="1236236" cy="369332"/>
          </a:xfrm>
          <a:prstGeom prst="rect">
            <a:avLst/>
          </a:prstGeom>
          <a:solidFill>
            <a:schemeClr val="bg1"/>
          </a:solidFill>
        </p:spPr>
        <p:txBody>
          <a:bodyPr wrap="none">
            <a:spAutoFit/>
          </a:bodyPr>
          <a:lstStyle/>
          <a:p>
            <a:pPr lvl="0"/>
            <a:r>
              <a:rPr lang="en-US" b="1" dirty="0" smtClean="0">
                <a:solidFill>
                  <a:srgbClr val="340100"/>
                </a:solidFill>
                <a:latin typeface="+mj-lt"/>
              </a:rPr>
              <a:t>FUNDING</a:t>
            </a:r>
            <a:endParaRPr lang="en-US" b="1" dirty="0">
              <a:solidFill>
                <a:srgbClr val="340100"/>
              </a:solidFill>
              <a:latin typeface="+mj-lt"/>
            </a:endParaRPr>
          </a:p>
        </p:txBody>
      </p:sp>
      <p:sp>
        <p:nvSpPr>
          <p:cNvPr id="35" name="AutoShape 20"/>
          <p:cNvSpPr>
            <a:spLocks noChangeArrowheads="1"/>
          </p:cNvSpPr>
          <p:nvPr/>
        </p:nvSpPr>
        <p:spPr bwMode="auto">
          <a:xfrm>
            <a:off x="313186" y="4637158"/>
            <a:ext cx="2505778" cy="719218"/>
          </a:xfrm>
          <a:prstGeom prst="homePlate">
            <a:avLst>
              <a:gd name="adj" fmla="val 18056"/>
            </a:avLst>
          </a:prstGeom>
          <a:solidFill>
            <a:schemeClr val="bg1"/>
          </a:solidFill>
          <a:ln w="38100">
            <a:solidFill>
              <a:schemeClr val="accent3"/>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400" dirty="0" smtClean="0">
                <a:solidFill>
                  <a:schemeClr val="tx2"/>
                </a:solidFill>
                <a:latin typeface="+mj-lt"/>
                <a:ea typeface="MS PGothic" pitchFamily="34" charset="-128"/>
              </a:rPr>
              <a:t>Academic Excellence and</a:t>
            </a:r>
          </a:p>
          <a:p>
            <a:pPr algn="ctr">
              <a:defRPr/>
            </a:pPr>
            <a:r>
              <a:rPr lang="en-US" sz="1400" dirty="0" smtClean="0">
                <a:solidFill>
                  <a:schemeClr val="tx2"/>
                </a:solidFill>
                <a:latin typeface="+mj-lt"/>
                <a:ea typeface="MS PGothic" pitchFamily="34" charset="-128"/>
              </a:rPr>
              <a:t>Office of Diversity and Equity Funds</a:t>
            </a:r>
            <a:endParaRPr lang="en-US" sz="1400" dirty="0">
              <a:solidFill>
                <a:schemeClr val="tx2"/>
              </a:solidFill>
              <a:latin typeface="+mj-lt"/>
              <a:ea typeface="MS PGothic" pitchFamily="34" charset="-128"/>
            </a:endParaRPr>
          </a:p>
        </p:txBody>
      </p:sp>
      <p:sp>
        <p:nvSpPr>
          <p:cNvPr id="37" name="AutoShape 20"/>
          <p:cNvSpPr>
            <a:spLocks noChangeArrowheads="1"/>
          </p:cNvSpPr>
          <p:nvPr/>
        </p:nvSpPr>
        <p:spPr bwMode="auto">
          <a:xfrm>
            <a:off x="2938198" y="4632960"/>
            <a:ext cx="3297554" cy="724853"/>
          </a:xfrm>
          <a:prstGeom prst="homePlate">
            <a:avLst>
              <a:gd name="adj" fmla="val 18056"/>
            </a:avLst>
          </a:prstGeom>
          <a:solidFill>
            <a:schemeClr val="bg1"/>
          </a:solidFill>
          <a:ln w="38100">
            <a:solidFill>
              <a:schemeClr val="accent4"/>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400" dirty="0" smtClean="0">
                <a:solidFill>
                  <a:schemeClr val="tx2"/>
                </a:solidFill>
                <a:latin typeface="+mj-lt"/>
                <a:ea typeface="MS PGothic" pitchFamily="34" charset="-128"/>
              </a:rPr>
              <a:t>Bio1-Wired</a:t>
            </a:r>
            <a:r>
              <a:rPr lang="en-US" sz="1400" dirty="0" smtClean="0">
                <a:latin typeface="+mj-lt"/>
                <a:ea typeface="MS PGothic" pitchFamily="34" charset="-128"/>
              </a:rPr>
              <a:t> </a:t>
            </a:r>
          </a:p>
          <a:p>
            <a:pPr algn="ctr">
              <a:defRPr/>
            </a:pPr>
            <a:r>
              <a:rPr lang="en-US" sz="1400" dirty="0" smtClean="0">
                <a:latin typeface="+mj-lt"/>
                <a:ea typeface="MS PGothic" pitchFamily="34" charset="-128"/>
              </a:rPr>
              <a:t>NJ Department of Labor</a:t>
            </a:r>
            <a:endParaRPr lang="en-US" sz="1400" dirty="0">
              <a:latin typeface="+mj-lt"/>
              <a:ea typeface="MS PGothic" pitchFamily="34" charset="-128"/>
            </a:endParaRPr>
          </a:p>
        </p:txBody>
      </p:sp>
      <p:sp>
        <p:nvSpPr>
          <p:cNvPr id="38" name="AutoShape 20"/>
          <p:cNvSpPr>
            <a:spLocks noChangeArrowheads="1"/>
          </p:cNvSpPr>
          <p:nvPr/>
        </p:nvSpPr>
        <p:spPr bwMode="auto">
          <a:xfrm>
            <a:off x="6400804" y="4617720"/>
            <a:ext cx="2400296" cy="731520"/>
          </a:xfrm>
          <a:prstGeom prst="homePlate">
            <a:avLst>
              <a:gd name="adj" fmla="val 18056"/>
            </a:avLst>
          </a:prstGeom>
          <a:solidFill>
            <a:schemeClr val="bg1"/>
          </a:solidFill>
          <a:ln w="38100">
            <a:solidFill>
              <a:srgbClr val="C0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endParaRPr lang="en-US" sz="1400" dirty="0" smtClean="0">
              <a:latin typeface="+mj-lt"/>
              <a:ea typeface="MS PGothic" pitchFamily="34" charset="-128"/>
            </a:endParaRPr>
          </a:p>
          <a:p>
            <a:pPr algn="ctr">
              <a:defRPr/>
            </a:pPr>
            <a:r>
              <a:rPr lang="en-US" sz="1400" dirty="0" smtClean="0">
                <a:solidFill>
                  <a:schemeClr val="tx2"/>
                </a:solidFill>
                <a:latin typeface="+mj-lt"/>
                <a:ea typeface="MS PGothic" pitchFamily="34" charset="-128"/>
              </a:rPr>
              <a:t>RU FAIR ADVANCE</a:t>
            </a:r>
          </a:p>
          <a:p>
            <a:pPr algn="ctr">
              <a:defRPr/>
            </a:pPr>
            <a:endParaRPr lang="en-US" sz="1400" dirty="0">
              <a:latin typeface="+mj-lt"/>
              <a:ea typeface="MS PGothic" pitchFamily="34" charset="-12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655320"/>
            <a:ext cx="8378190" cy="1219200"/>
          </a:xfrm>
        </p:spPr>
        <p:txBody>
          <a:bodyPr/>
          <a:lstStyle/>
          <a:p>
            <a:pPr algn="ctr"/>
            <a:r>
              <a:rPr lang="en-US" dirty="0" smtClean="0">
                <a:solidFill>
                  <a:schemeClr val="tx1"/>
                </a:solidFill>
              </a:rPr>
              <a:t>OASIS Circle: Peer Mentoring Group </a:t>
            </a:r>
            <a:br>
              <a:rPr lang="en-US" dirty="0" smtClean="0">
                <a:solidFill>
                  <a:schemeClr val="tx1"/>
                </a:solidFill>
              </a:rPr>
            </a:br>
            <a:r>
              <a:rPr lang="en-US" dirty="0" smtClean="0">
                <a:solidFill>
                  <a:schemeClr val="tx1"/>
                </a:solidFill>
              </a:rPr>
              <a:t>Spring 2010 - present</a:t>
            </a:r>
            <a:endParaRPr lang="en-US" dirty="0">
              <a:solidFill>
                <a:schemeClr val="tx1"/>
              </a:solidFill>
            </a:endParaRPr>
          </a:p>
        </p:txBody>
      </p:sp>
      <p:graphicFrame>
        <p:nvGraphicFramePr>
          <p:cNvPr id="5" name="Content Placeholder 4"/>
          <p:cNvGraphicFramePr>
            <a:graphicFrameLocks noGrp="1"/>
          </p:cNvGraphicFramePr>
          <p:nvPr>
            <p:ph idx="1"/>
          </p:nvPr>
        </p:nvGraphicFramePr>
        <p:xfrm>
          <a:off x="491490" y="2148840"/>
          <a:ext cx="8195310" cy="2804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832758" y="4968240"/>
            <a:ext cx="7445828" cy="1477328"/>
          </a:xfrm>
          <a:prstGeom prst="rect">
            <a:avLst/>
          </a:prstGeom>
          <a:noFill/>
        </p:spPr>
        <p:txBody>
          <a:bodyPr wrap="square" rtlCol="0">
            <a:spAutoFit/>
          </a:bodyPr>
          <a:lstStyle/>
          <a:p>
            <a:pPr lvl="0"/>
            <a:r>
              <a:rPr lang="en-US" sz="2400" dirty="0" smtClean="0"/>
              <a:t>OASIS Circle members have committed to mentoring early-career colleagues in the Spring 2011 OASIS Leadership and Professional Development Program</a:t>
            </a:r>
          </a:p>
          <a:p>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OASIS Participants to Date</a:t>
            </a:r>
            <a:endParaRPr lang="en-US" dirty="0"/>
          </a:p>
        </p:txBody>
      </p:sp>
      <p:graphicFrame>
        <p:nvGraphicFramePr>
          <p:cNvPr id="4" name="Content Placeholder 3"/>
          <p:cNvGraphicFramePr>
            <a:graphicFrameLocks noGrp="1"/>
          </p:cNvGraphicFramePr>
          <p:nvPr>
            <p:ph idx="1"/>
          </p:nvPr>
        </p:nvGraphicFramePr>
        <p:xfrm>
          <a:off x="335280" y="1066801"/>
          <a:ext cx="8458200" cy="51173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073710" y="5908683"/>
            <a:ext cx="4733027" cy="646331"/>
          </a:xfrm>
          <a:prstGeom prst="rect">
            <a:avLst/>
          </a:prstGeom>
          <a:noFill/>
        </p:spPr>
        <p:txBody>
          <a:bodyPr wrap="none" rtlCol="0">
            <a:spAutoFit/>
          </a:bodyPr>
          <a:lstStyle/>
          <a:p>
            <a:r>
              <a:rPr lang="en-US" dirty="0" smtClean="0"/>
              <a:t>Public (e.g., K-12 Administrators in Science)</a:t>
            </a:r>
          </a:p>
          <a:p>
            <a:r>
              <a:rPr lang="en-US" dirty="0" smtClean="0"/>
              <a:t>Private (e.g., Pharmaceutical and IT Sector)</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00050" y="709612"/>
            <a:ext cx="8229600" cy="921067"/>
          </a:xfrm>
        </p:spPr>
        <p:txBody>
          <a:bodyPr/>
          <a:lstStyle/>
          <a:p>
            <a:pPr lvl="0" algn="ctr">
              <a:defRPr/>
            </a:pPr>
            <a:r>
              <a:rPr lang="en-US" dirty="0" smtClean="0"/>
              <a:t>Academic Participants in OASIS </a:t>
            </a:r>
            <a:br>
              <a:rPr lang="en-US" dirty="0" smtClean="0"/>
            </a:br>
            <a:r>
              <a:rPr lang="en-US" sz="2400" dirty="0" smtClean="0"/>
              <a:t>(Rutgers and Other Institutions)</a:t>
            </a:r>
            <a:endParaRPr lang="en-US" dirty="0"/>
          </a:p>
        </p:txBody>
      </p:sp>
      <p:graphicFrame>
        <p:nvGraphicFramePr>
          <p:cNvPr id="4" name="Content Placeholder 3"/>
          <p:cNvGraphicFramePr>
            <a:graphicFrameLocks noGrp="1"/>
          </p:cNvGraphicFramePr>
          <p:nvPr>
            <p:ph idx="1"/>
          </p:nvPr>
        </p:nvGraphicFramePr>
        <p:xfrm>
          <a:off x="400049" y="1789113"/>
          <a:ext cx="8271511" cy="484028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en-US" sz="3200" dirty="0" smtClean="0"/>
              <a:t>RU FAIR ADVANCE &amp; University Mission</a:t>
            </a:r>
          </a:p>
        </p:txBody>
      </p:sp>
      <p:graphicFrame>
        <p:nvGraphicFramePr>
          <p:cNvPr id="4" name="Diagram 3"/>
          <p:cNvGraphicFramePr/>
          <p:nvPr/>
        </p:nvGraphicFramePr>
        <p:xfrm>
          <a:off x="595831" y="1422706"/>
          <a:ext cx="7964097" cy="4700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6186619"/>
            <a:ext cx="9143999" cy="523220"/>
          </a:xfrm>
          <a:prstGeom prst="rect">
            <a:avLst/>
          </a:prstGeom>
        </p:spPr>
        <p:txBody>
          <a:bodyPr wrap="square">
            <a:spAutoFit/>
          </a:bodyPr>
          <a:lstStyle/>
          <a:p>
            <a:r>
              <a:rPr lang="en-US" sz="2800" i="1" dirty="0" smtClean="0">
                <a:solidFill>
                  <a:srgbClr val="080604"/>
                </a:solidFill>
                <a:ea typeface="MS PGothic" pitchFamily="34" charset="-128"/>
              </a:rPr>
              <a:t>…by changing Rutgers’ institutional culture and practices</a:t>
            </a:r>
            <a:endParaRPr lang="en-US" sz="2400" dirty="0">
              <a:solidFill>
                <a:srgbClr val="080604"/>
              </a:solidFill>
            </a:endParaRPr>
          </a:p>
        </p:txBody>
      </p:sp>
      <p:sp>
        <p:nvSpPr>
          <p:cNvPr id="8" name="Content Placeholder 6"/>
          <p:cNvSpPr>
            <a:spLocks noGrp="1"/>
          </p:cNvSpPr>
          <p:nvPr/>
        </p:nvSpPr>
        <p:spPr bwMode="auto">
          <a:xfrm>
            <a:off x="457200" y="1162050"/>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4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Wingdings" pitchFamily="2" charset="2"/>
              <a:buChar char="n"/>
              <a:defRPr sz="24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Font typeface="Wingdings" pitchFamily="2" charset="2"/>
              <a:buChar char="n"/>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Font typeface="Wingdings" pitchFamily="2" charset="2"/>
              <a:buChar char="n"/>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Font typeface="Wingdings" pitchFamily="2" charset="2"/>
              <a:buChar char="n"/>
              <a:defRPr sz="1400">
                <a:solidFill>
                  <a:schemeClr val="tx1"/>
                </a:solidFill>
                <a:latin typeface="+mn-lt"/>
                <a:ea typeface="ＭＳ Ｐゴシック" pitchFamily="34" charset="-128"/>
              </a:defRPr>
            </a:lvl5pPr>
            <a:lvl6pPr marL="25146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6pPr>
            <a:lvl7pPr marL="29718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7pPr>
            <a:lvl8pPr marL="34290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8pPr>
            <a:lvl9pPr marL="38862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9pPr>
          </a:lstStyle>
          <a:p>
            <a:endParaRPr lang="en-US" dirty="0"/>
          </a:p>
        </p:txBody>
      </p:sp>
      <p:sp>
        <p:nvSpPr>
          <p:cNvPr id="9" name="Content Placeholder 6"/>
          <p:cNvSpPr>
            <a:spLocks noGrp="1"/>
          </p:cNvSpPr>
          <p:nvPr/>
        </p:nvSpPr>
        <p:spPr bwMode="auto">
          <a:xfrm>
            <a:off x="609600" y="1314450"/>
            <a:ext cx="8229600" cy="4533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n"/>
              <a:defRPr sz="24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Wingdings" pitchFamily="2" charset="2"/>
              <a:buChar char="n"/>
              <a:defRPr sz="24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Font typeface="Wingdings" pitchFamily="2" charset="2"/>
              <a:buChar char="n"/>
              <a:defRPr>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Font typeface="Wingdings" pitchFamily="2" charset="2"/>
              <a:buChar char="n"/>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Font typeface="Wingdings" pitchFamily="2" charset="2"/>
              <a:buChar char="n"/>
              <a:defRPr sz="1400">
                <a:solidFill>
                  <a:schemeClr val="tx1"/>
                </a:solidFill>
                <a:latin typeface="+mn-lt"/>
                <a:ea typeface="ＭＳ Ｐゴシック" pitchFamily="34" charset="-128"/>
              </a:defRPr>
            </a:lvl5pPr>
            <a:lvl6pPr marL="25146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6pPr>
            <a:lvl7pPr marL="29718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7pPr>
            <a:lvl8pPr marL="34290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8pPr>
            <a:lvl9pPr marL="3886200" indent="-228600" algn="l" rtl="0" fontAlgn="base">
              <a:spcBef>
                <a:spcPct val="20000"/>
              </a:spcBef>
              <a:spcAft>
                <a:spcPct val="0"/>
              </a:spcAft>
              <a:buFont typeface="Wingdings" charset="2"/>
              <a:buChar char="n"/>
              <a:defRPr sz="1400">
                <a:solidFill>
                  <a:schemeClr val="tx1"/>
                </a:solidFill>
                <a:latin typeface="+mn-lt"/>
                <a:ea typeface="ＭＳ Ｐゴシック" charset="-128"/>
              </a:defRPr>
            </a:lvl9pPr>
          </a:lstStyle>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 y="643890"/>
            <a:ext cx="8138160" cy="636270"/>
          </a:xfrm>
        </p:spPr>
        <p:txBody>
          <a:bodyPr>
            <a:noAutofit/>
          </a:bodyPr>
          <a:lstStyle/>
          <a:p>
            <a:pPr algn="ctr" eaLnBrk="1" hangingPunct="1">
              <a:defRPr/>
            </a:pPr>
            <a:r>
              <a:rPr lang="en-US" sz="4000" dirty="0" smtClean="0"/>
              <a:t>OASIS Program Evaluation</a:t>
            </a:r>
          </a:p>
        </p:txBody>
      </p:sp>
      <p:sp>
        <p:nvSpPr>
          <p:cNvPr id="3" name="Content Placeholder 2"/>
          <p:cNvSpPr>
            <a:spLocks noGrp="1"/>
          </p:cNvSpPr>
          <p:nvPr>
            <p:ph idx="1"/>
          </p:nvPr>
        </p:nvSpPr>
        <p:spPr>
          <a:xfrm>
            <a:off x="502920" y="1783080"/>
            <a:ext cx="8103870" cy="4770120"/>
          </a:xfrm>
        </p:spPr>
        <p:txBody>
          <a:bodyPr>
            <a:normAutofit/>
          </a:bodyPr>
          <a:lstStyle/>
          <a:p>
            <a:pPr marL="912813" lvl="2" indent="0">
              <a:lnSpc>
                <a:spcPct val="80000"/>
              </a:lnSpc>
              <a:buNone/>
              <a:defRPr/>
            </a:pPr>
            <a:r>
              <a:rPr lang="en-US" sz="2000" dirty="0" smtClean="0">
                <a:solidFill>
                  <a:schemeClr val="tx2"/>
                </a:solidFill>
              </a:rPr>
              <a:t>Disagree     </a:t>
            </a:r>
            <a:r>
              <a:rPr lang="en-US" sz="2400" dirty="0" smtClean="0">
                <a:solidFill>
                  <a:schemeClr val="tx2"/>
                </a:solidFill>
              </a:rPr>
              <a:t>1--------2-------3-------4-------5   </a:t>
            </a:r>
            <a:r>
              <a:rPr lang="en-US" sz="2000" dirty="0" smtClean="0">
                <a:solidFill>
                  <a:schemeClr val="tx2"/>
                </a:solidFill>
              </a:rPr>
              <a:t>Agree</a:t>
            </a:r>
          </a:p>
          <a:p>
            <a:pPr marL="112713" indent="0" algn="r">
              <a:lnSpc>
                <a:spcPct val="80000"/>
              </a:lnSpc>
              <a:buFont typeface="Arial" charset="0"/>
              <a:buNone/>
              <a:defRPr/>
            </a:pPr>
            <a:endParaRPr lang="en-US" dirty="0" smtClean="0">
              <a:solidFill>
                <a:schemeClr val="tx2"/>
              </a:solidFill>
            </a:endParaRPr>
          </a:p>
          <a:p>
            <a:pPr marL="112713" indent="0" algn="r">
              <a:lnSpc>
                <a:spcPct val="80000"/>
              </a:lnSpc>
              <a:buFont typeface="Arial" charset="0"/>
              <a:buNone/>
              <a:defRPr/>
            </a:pPr>
            <a:r>
              <a:rPr lang="en-US" sz="2000" dirty="0" smtClean="0">
                <a:solidFill>
                  <a:schemeClr val="tx2"/>
                </a:solidFill>
              </a:rPr>
              <a:t>Overall effectiveness of the program  </a:t>
            </a:r>
          </a:p>
          <a:p>
            <a:pPr marL="112713" indent="0" algn="r">
              <a:lnSpc>
                <a:spcPct val="80000"/>
              </a:lnSpc>
              <a:buFont typeface="Arial" charset="0"/>
              <a:buNone/>
              <a:defRPr/>
            </a:pPr>
            <a:endParaRPr lang="en-US" sz="1100" dirty="0" smtClean="0">
              <a:solidFill>
                <a:schemeClr val="tx2"/>
              </a:solidFill>
            </a:endParaRPr>
          </a:p>
          <a:p>
            <a:pPr marL="112713" indent="0">
              <a:lnSpc>
                <a:spcPct val="80000"/>
              </a:lnSpc>
              <a:buFont typeface="Arial" charset="0"/>
              <a:buNone/>
              <a:defRPr/>
            </a:pPr>
            <a:r>
              <a:rPr lang="en-US" sz="2000" dirty="0" smtClean="0">
                <a:solidFill>
                  <a:schemeClr val="tx2"/>
                </a:solidFill>
              </a:rPr>
              <a:t>% of Ratings of 4 or Above</a:t>
            </a:r>
          </a:p>
        </p:txBody>
      </p:sp>
      <p:graphicFrame>
        <p:nvGraphicFramePr>
          <p:cNvPr id="5" name="Diagram 4"/>
          <p:cNvGraphicFramePr/>
          <p:nvPr/>
        </p:nvGraphicFramePr>
        <p:xfrm>
          <a:off x="515242" y="3040380"/>
          <a:ext cx="8077200" cy="3702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Up Arrow 5"/>
          <p:cNvSpPr/>
          <p:nvPr/>
        </p:nvSpPr>
        <p:spPr>
          <a:xfrm>
            <a:off x="6076515" y="2003955"/>
            <a:ext cx="278564" cy="46492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participants are saying…</a:t>
            </a:r>
            <a:endParaRPr lang="en-US" dirty="0"/>
          </a:p>
        </p:txBody>
      </p:sp>
      <p:sp>
        <p:nvSpPr>
          <p:cNvPr id="8" name="Rounded Rectangular Callout 7"/>
          <p:cNvSpPr/>
          <p:nvPr/>
        </p:nvSpPr>
        <p:spPr>
          <a:xfrm>
            <a:off x="2329066" y="5391154"/>
            <a:ext cx="6304547" cy="1026694"/>
          </a:xfrm>
          <a:prstGeom prst="wedgeRoundRectCallout">
            <a:avLst>
              <a:gd name="adj1" fmla="val -15945"/>
              <a:gd name="adj2" fmla="val -184965"/>
              <a:gd name="adj3" fmla="val 16667"/>
            </a:avLst>
          </a:prstGeom>
          <a:solidFill>
            <a:schemeClr val="accent1"/>
          </a:solidFill>
          <a:scene3d>
            <a:camera prst="orthographicFront"/>
            <a:lightRig rig="contrasting" dir="t"/>
          </a:scene3d>
          <a:sp3d contourW="19050" prstMaterial="metal">
            <a:bevelT w="88900" h="203200"/>
            <a:bevelB w="165100" h="254000"/>
          </a:sp3d>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t>I am so glad that I made the time for this program.     It is something we, in academia, should do more of.</a:t>
            </a:r>
            <a:endParaRPr lang="en-US" sz="2000" dirty="0"/>
          </a:p>
        </p:txBody>
      </p:sp>
      <p:pic>
        <p:nvPicPr>
          <p:cNvPr id="10" name="Picture 9" descr="OASIS1.jpg"/>
          <p:cNvPicPr>
            <a:picLocks noChangeAspect="1"/>
          </p:cNvPicPr>
          <p:nvPr/>
        </p:nvPicPr>
        <p:blipFill>
          <a:blip r:embed="rId3"/>
          <a:stretch>
            <a:fillRect/>
          </a:stretch>
        </p:blipFill>
        <p:spPr>
          <a:xfrm>
            <a:off x="2371909" y="2101406"/>
            <a:ext cx="3640665" cy="2456053"/>
          </a:xfrm>
          <a:prstGeom prst="rect">
            <a:avLst/>
          </a:prstGeom>
          <a:effectLst>
            <a:softEdge rad="635000"/>
          </a:effectLst>
        </p:spPr>
      </p:pic>
      <p:sp>
        <p:nvSpPr>
          <p:cNvPr id="11" name="Rounded Rectangular Callout 10"/>
          <p:cNvSpPr/>
          <p:nvPr/>
        </p:nvSpPr>
        <p:spPr>
          <a:xfrm>
            <a:off x="5657851" y="2971800"/>
            <a:ext cx="3143248" cy="1885950"/>
          </a:xfrm>
          <a:prstGeom prst="wedgeRoundRectCallout">
            <a:avLst>
              <a:gd name="adj1" fmla="val -72684"/>
              <a:gd name="adj2" fmla="val 1161"/>
              <a:gd name="adj3" fmla="val 16667"/>
            </a:avLst>
          </a:prstGeom>
          <a:scene3d>
            <a:camera prst="orthographicFront"/>
            <a:lightRig rig="threePt" dir="t"/>
          </a:scene3d>
          <a:sp3d>
            <a:bevelT/>
            <a:bevelB/>
          </a:sp3d>
        </p:spPr>
        <p:style>
          <a:lnRef idx="2">
            <a:schemeClr val="accent1"/>
          </a:lnRef>
          <a:fillRef idx="1">
            <a:schemeClr val="lt1"/>
          </a:fillRef>
          <a:effectRef idx="0">
            <a:schemeClr val="accent1"/>
          </a:effectRef>
          <a:fontRef idx="minor">
            <a:schemeClr val="dk1"/>
          </a:fontRef>
        </p:style>
        <p:txBody>
          <a:bodyPr rtlCol="0" anchor="ctr"/>
          <a:lstStyle/>
          <a:p>
            <a:r>
              <a:rPr lang="en-US" sz="2000" dirty="0" smtClean="0">
                <a:solidFill>
                  <a:schemeClr val="tx1"/>
                </a:solidFill>
              </a:rPr>
              <a:t>Helped in building confidence, networking, and formation of ideas and opinions about women in workplace.</a:t>
            </a:r>
          </a:p>
        </p:txBody>
      </p:sp>
      <p:sp>
        <p:nvSpPr>
          <p:cNvPr id="12" name="Rounded Rectangular Callout 11"/>
          <p:cNvSpPr/>
          <p:nvPr/>
        </p:nvSpPr>
        <p:spPr>
          <a:xfrm>
            <a:off x="314469" y="2135539"/>
            <a:ext cx="3000231" cy="1021999"/>
          </a:xfrm>
          <a:prstGeom prst="wedgeRoundRectCallout">
            <a:avLst>
              <a:gd name="adj1" fmla="val 49769"/>
              <a:gd name="adj2" fmla="val 76010"/>
              <a:gd name="adj3" fmla="val 16667"/>
            </a:avLst>
          </a:prstGeom>
          <a:solidFill>
            <a:schemeClr val="accent1"/>
          </a:solidFill>
          <a:scene3d>
            <a:camera prst="orthographicFront"/>
            <a:lightRig rig="contrasting" dir="t"/>
          </a:scene3d>
          <a:sp3d contourW="19050" prstMaterial="metal">
            <a:bevelT w="88900" h="203200"/>
            <a:bevelB w="165100" h="254000"/>
          </a:sp3d>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t>I feel isolated here…    this was so supportive.</a:t>
            </a:r>
          </a:p>
        </p:txBody>
      </p:sp>
      <p:sp>
        <p:nvSpPr>
          <p:cNvPr id="13" name="Rounded Rectangular Callout 12"/>
          <p:cNvSpPr/>
          <p:nvPr/>
        </p:nvSpPr>
        <p:spPr>
          <a:xfrm>
            <a:off x="290458" y="3867566"/>
            <a:ext cx="3309994" cy="1219200"/>
          </a:xfrm>
          <a:prstGeom prst="wedgeRoundRectCallout">
            <a:avLst>
              <a:gd name="adj1" fmla="val 65803"/>
              <a:gd name="adj2" fmla="val -46220"/>
              <a:gd name="adj3" fmla="val 16667"/>
            </a:avLst>
          </a:prstGeom>
          <a:solidFill>
            <a:schemeClr val="accent1"/>
          </a:solidFill>
          <a:scene3d>
            <a:camera prst="orthographicFront"/>
            <a:lightRig rig="contrasting" dir="t"/>
          </a:scene3d>
          <a:sp3d contourW="19050" prstMaterial="metal">
            <a:bevelT w="88900" h="203200"/>
            <a:bevelB w="165100" h="254000"/>
          </a:sp3d>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solidFill>
                  <a:schemeClr val="bg1"/>
                </a:solidFill>
              </a:rPr>
              <a:t>Every university needs a professional development program like OASIS.</a:t>
            </a:r>
          </a:p>
        </p:txBody>
      </p:sp>
      <p:sp>
        <p:nvSpPr>
          <p:cNvPr id="14" name="Rounded Rectangular Callout 13"/>
          <p:cNvSpPr/>
          <p:nvPr/>
        </p:nvSpPr>
        <p:spPr>
          <a:xfrm>
            <a:off x="3500431" y="1527096"/>
            <a:ext cx="5099103" cy="882315"/>
          </a:xfrm>
          <a:prstGeom prst="wedgeRoundRectCallout">
            <a:avLst>
              <a:gd name="adj1" fmla="val -23235"/>
              <a:gd name="adj2" fmla="val 156455"/>
              <a:gd name="adj3" fmla="val 16667"/>
            </a:avLst>
          </a:prstGeom>
          <a:scene3d>
            <a:camera prst="orthographicFront"/>
            <a:lightRig rig="threePt" dir="t"/>
          </a:scene3d>
          <a:sp3d>
            <a:bevelT/>
            <a:bevelB/>
          </a:sp3d>
        </p:spPr>
        <p:style>
          <a:lnRef idx="2">
            <a:schemeClr val="accent1"/>
          </a:lnRef>
          <a:fillRef idx="1">
            <a:schemeClr val="lt1"/>
          </a:fillRef>
          <a:effectRef idx="0">
            <a:schemeClr val="accent1"/>
          </a:effectRef>
          <a:fontRef idx="minor">
            <a:schemeClr val="dk1"/>
          </a:fontRef>
        </p:style>
        <p:txBody>
          <a:bodyPr rtlCol="0" anchor="ctr"/>
          <a:lstStyle/>
          <a:p>
            <a:r>
              <a:rPr lang="en-US" sz="2000" dirty="0" smtClean="0"/>
              <a:t>Biggest benefit was networking… getting to know other women who are scientists.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709612"/>
            <a:ext cx="8229600" cy="997268"/>
          </a:xfrm>
        </p:spPr>
        <p:txBody>
          <a:bodyPr/>
          <a:lstStyle/>
          <a:p>
            <a:pPr algn="ctr"/>
            <a:r>
              <a:rPr lang="en-US" sz="3200" dirty="0" smtClean="0"/>
              <a:t>Amplifying RU FAIR ADVANCE </a:t>
            </a:r>
            <a:br>
              <a:rPr lang="en-US" sz="3200" dirty="0" smtClean="0"/>
            </a:br>
            <a:r>
              <a:rPr lang="en-US" sz="3200" dirty="0" smtClean="0"/>
              <a:t>through OASIS</a:t>
            </a:r>
            <a:endParaRPr lang="en-US" sz="3200" dirty="0"/>
          </a:p>
        </p:txBody>
      </p:sp>
      <p:graphicFrame>
        <p:nvGraphicFramePr>
          <p:cNvPr id="4" name="Diagram 3"/>
          <p:cNvGraphicFramePr/>
          <p:nvPr/>
        </p:nvGraphicFramePr>
        <p:xfrm>
          <a:off x="529936" y="1874519"/>
          <a:ext cx="8177646" cy="4682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821906"/>
            <a:ext cx="8229600" cy="1339321"/>
          </a:xfrm>
        </p:spPr>
        <p:txBody>
          <a:bodyPr>
            <a:normAutofit/>
          </a:bodyPr>
          <a:lstStyle/>
          <a:p>
            <a:pPr algn="ctr"/>
            <a:r>
              <a:rPr lang="en-US" dirty="0" smtClean="0">
                <a:solidFill>
                  <a:srgbClr val="080604"/>
                </a:solidFill>
              </a:rPr>
              <a:t>RU FAIR Professorships</a:t>
            </a:r>
            <a:br>
              <a:rPr lang="en-US" dirty="0" smtClean="0">
                <a:solidFill>
                  <a:srgbClr val="080604"/>
                </a:solidFill>
              </a:rPr>
            </a:br>
            <a:r>
              <a:rPr lang="en-US" dirty="0" smtClean="0">
                <a:solidFill>
                  <a:srgbClr val="080604"/>
                </a:solidFill>
              </a:rPr>
              <a:t>and Concluding Thoughts</a:t>
            </a:r>
            <a:endParaRPr lang="en-US" dirty="0">
              <a:solidFill>
                <a:srgbClr val="080604"/>
              </a:solidFill>
            </a:endParaRPr>
          </a:p>
        </p:txBody>
      </p:sp>
      <p:sp>
        <p:nvSpPr>
          <p:cNvPr id="3" name="Content Placeholder 2"/>
          <p:cNvSpPr>
            <a:spLocks noGrp="1"/>
          </p:cNvSpPr>
          <p:nvPr>
            <p:ph idx="1"/>
          </p:nvPr>
        </p:nvSpPr>
        <p:spPr>
          <a:xfrm>
            <a:off x="1113317" y="3888432"/>
            <a:ext cx="4467725" cy="2601014"/>
          </a:xfrm>
        </p:spPr>
        <p:txBody>
          <a:bodyPr>
            <a:normAutofit lnSpcReduction="10000"/>
          </a:bodyPr>
          <a:lstStyle/>
          <a:p>
            <a:pPr>
              <a:buNone/>
            </a:pPr>
            <a:r>
              <a:rPr lang="en-US" sz="2400" dirty="0" smtClean="0">
                <a:solidFill>
                  <a:srgbClr val="080604"/>
                </a:solidFill>
              </a:rPr>
              <a:t>Helen </a:t>
            </a:r>
            <a:r>
              <a:rPr lang="en-US" sz="2400" dirty="0" err="1" smtClean="0">
                <a:solidFill>
                  <a:srgbClr val="080604"/>
                </a:solidFill>
              </a:rPr>
              <a:t>Buettner</a:t>
            </a:r>
            <a:r>
              <a:rPr lang="en-US" sz="2400" dirty="0" smtClean="0">
                <a:solidFill>
                  <a:srgbClr val="080604"/>
                </a:solidFill>
              </a:rPr>
              <a:t>, PhD</a:t>
            </a:r>
          </a:p>
          <a:p>
            <a:pPr>
              <a:buNone/>
            </a:pPr>
            <a:r>
              <a:rPr lang="en-US" sz="2400" dirty="0" smtClean="0">
                <a:solidFill>
                  <a:srgbClr val="080604"/>
                </a:solidFill>
              </a:rPr>
              <a:t>Co-PI and</a:t>
            </a:r>
          </a:p>
          <a:p>
            <a:pPr>
              <a:buNone/>
            </a:pPr>
            <a:r>
              <a:rPr lang="en-US" sz="2400" dirty="0" smtClean="0">
                <a:solidFill>
                  <a:srgbClr val="080604"/>
                </a:solidFill>
              </a:rPr>
              <a:t>RU FAIR Professor  -</a:t>
            </a:r>
          </a:p>
          <a:p>
            <a:pPr>
              <a:buNone/>
            </a:pPr>
            <a:r>
              <a:rPr lang="en-US" sz="2400" dirty="0" smtClean="0">
                <a:solidFill>
                  <a:srgbClr val="080604"/>
                </a:solidFill>
              </a:rPr>
              <a:t>	New Brunswick</a:t>
            </a:r>
          </a:p>
          <a:p>
            <a:pPr>
              <a:buNone/>
            </a:pPr>
            <a:r>
              <a:rPr lang="en-US" sz="2400" dirty="0" smtClean="0">
                <a:solidFill>
                  <a:srgbClr val="080604"/>
                </a:solidFill>
              </a:rPr>
              <a:t>Professor of </a:t>
            </a:r>
          </a:p>
          <a:p>
            <a:pPr>
              <a:buNone/>
            </a:pPr>
            <a:r>
              <a:rPr lang="en-US" sz="2400" dirty="0" smtClean="0">
                <a:solidFill>
                  <a:srgbClr val="080604"/>
                </a:solidFill>
              </a:rPr>
              <a:t>Biomedical Engineering</a:t>
            </a:r>
            <a:endParaRPr lang="en-US" sz="2400" dirty="0">
              <a:solidFill>
                <a:srgbClr val="080604"/>
              </a:solidFill>
            </a:endParaRPr>
          </a:p>
        </p:txBody>
      </p:sp>
      <p:pic>
        <p:nvPicPr>
          <p:cNvPr id="4" name="Picture 3" descr="Doreen headshot.PNG"/>
          <p:cNvPicPr>
            <a:picLocks noChangeAspect="1"/>
          </p:cNvPicPr>
          <p:nvPr/>
        </p:nvPicPr>
        <p:blipFill>
          <a:blip r:embed="rId3"/>
          <a:stretch>
            <a:fillRect/>
          </a:stretch>
        </p:blipFill>
        <p:spPr>
          <a:xfrm>
            <a:off x="5115820" y="4129063"/>
            <a:ext cx="2831833" cy="188434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487" y="2679768"/>
            <a:ext cx="2441205" cy="2154436"/>
          </a:xfrm>
          <a:prstGeom prst="rect">
            <a:avLst/>
          </a:prstGeom>
          <a:noFill/>
        </p:spPr>
        <p:txBody>
          <a:bodyPr wrap="square" rtlCol="0">
            <a:spAutoFit/>
          </a:bodyPr>
          <a:lstStyle/>
          <a:p>
            <a:r>
              <a:rPr lang="en-US" sz="2200" b="1" i="1" dirty="0" smtClean="0"/>
              <a:t>Decentralization</a:t>
            </a:r>
            <a:r>
              <a:rPr lang="en-US" sz="2200" dirty="0" smtClean="0"/>
              <a:t> presents a strength and a challenge for Rutgers</a:t>
            </a:r>
          </a:p>
          <a:p>
            <a:endParaRPr lang="en-US" sz="2400" dirty="0"/>
          </a:p>
        </p:txBody>
      </p:sp>
      <p:sp>
        <p:nvSpPr>
          <p:cNvPr id="8" name="TextBox 7"/>
          <p:cNvSpPr txBox="1"/>
          <p:nvPr/>
        </p:nvSpPr>
        <p:spPr>
          <a:xfrm>
            <a:off x="5307880" y="1828804"/>
            <a:ext cx="3693881" cy="4154984"/>
          </a:xfrm>
          <a:prstGeom prst="rect">
            <a:avLst/>
          </a:prstGeom>
          <a:noFill/>
        </p:spPr>
        <p:txBody>
          <a:bodyPr wrap="square" rtlCol="0">
            <a:spAutoFit/>
          </a:bodyPr>
          <a:lstStyle/>
          <a:p>
            <a:pPr lvl="0"/>
            <a:r>
              <a:rPr lang="en-US" sz="2400" b="1" dirty="0" smtClean="0">
                <a:solidFill>
                  <a:srgbClr val="000000"/>
                </a:solidFill>
              </a:rPr>
              <a:t>The RU FAIR Professorship Program</a:t>
            </a:r>
            <a:endParaRPr lang="en-US" sz="2400" dirty="0" smtClean="0">
              <a:solidFill>
                <a:srgbClr val="000000"/>
              </a:solidFill>
            </a:endParaRPr>
          </a:p>
          <a:p>
            <a:pPr lvl="0"/>
            <a:endParaRPr lang="en-US" sz="2400" dirty="0" smtClean="0">
              <a:solidFill>
                <a:srgbClr val="000000"/>
              </a:solidFill>
            </a:endParaRPr>
          </a:p>
          <a:p>
            <a:pPr marL="164592" lvl="0" indent="-164592">
              <a:buFont typeface="Arial" pitchFamily="34" charset="0"/>
              <a:buChar char="•"/>
            </a:pPr>
            <a:r>
              <a:rPr lang="en-US" sz="2400" dirty="0" smtClean="0">
                <a:solidFill>
                  <a:srgbClr val="000000"/>
                </a:solidFill>
              </a:rPr>
              <a:t>addresses campus-specific needs through grassroots initiatives</a:t>
            </a:r>
          </a:p>
          <a:p>
            <a:pPr marL="164592" lvl="0" indent="-164592">
              <a:buFont typeface="Arial" pitchFamily="34" charset="0"/>
              <a:buChar char="•"/>
            </a:pPr>
            <a:endParaRPr lang="en-US" sz="2400" dirty="0" smtClean="0">
              <a:solidFill>
                <a:srgbClr val="000000"/>
              </a:solidFill>
            </a:endParaRPr>
          </a:p>
          <a:p>
            <a:pPr marL="164592" lvl="0" indent="-164592">
              <a:buFont typeface="Arial" pitchFamily="34" charset="0"/>
              <a:buChar char="•"/>
            </a:pPr>
            <a:r>
              <a:rPr lang="en-US" sz="2400" dirty="0" smtClean="0">
                <a:solidFill>
                  <a:srgbClr val="000000"/>
                </a:solidFill>
              </a:rPr>
              <a:t>increases communication across campuses</a:t>
            </a:r>
          </a:p>
          <a:p>
            <a:pPr marL="164592" lvl="0" indent="-164592"/>
            <a:endParaRPr lang="en-US" sz="2400" dirty="0" smtClean="0">
              <a:solidFill>
                <a:srgbClr val="000000"/>
              </a:solidFill>
            </a:endParaRPr>
          </a:p>
        </p:txBody>
      </p:sp>
      <p:sp>
        <p:nvSpPr>
          <p:cNvPr id="7" name="Title 6"/>
          <p:cNvSpPr>
            <a:spLocks noGrp="1"/>
          </p:cNvSpPr>
          <p:nvPr>
            <p:ph type="title"/>
          </p:nvPr>
        </p:nvSpPr>
        <p:spPr>
          <a:xfrm>
            <a:off x="457200" y="637928"/>
            <a:ext cx="8229600" cy="733672"/>
          </a:xfrm>
        </p:spPr>
        <p:txBody>
          <a:bodyPr>
            <a:normAutofit/>
          </a:bodyPr>
          <a:lstStyle/>
          <a:p>
            <a:pPr algn="ctr"/>
            <a:r>
              <a:rPr lang="en-US" dirty="0" smtClean="0"/>
              <a:t>Connecting Our Three Campuses</a:t>
            </a:r>
            <a:endParaRPr lang="en-US" dirty="0"/>
          </a:p>
        </p:txBody>
      </p:sp>
      <p:pic>
        <p:nvPicPr>
          <p:cNvPr id="9" name="Picture 8" descr="njmap3.png"/>
          <p:cNvPicPr>
            <a:picLocks noChangeAspect="1"/>
          </p:cNvPicPr>
          <p:nvPr/>
        </p:nvPicPr>
        <p:blipFill>
          <a:blip r:embed="rId3"/>
          <a:stretch>
            <a:fillRect/>
          </a:stretch>
        </p:blipFill>
        <p:spPr>
          <a:xfrm>
            <a:off x="2658692" y="1828804"/>
            <a:ext cx="2563373" cy="4154432"/>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743"/>
            <a:ext cx="8229600" cy="1143000"/>
          </a:xfrm>
        </p:spPr>
        <p:txBody>
          <a:bodyPr/>
          <a:lstStyle/>
          <a:p>
            <a:pPr algn="ctr"/>
            <a:r>
              <a:rPr lang="en-US" dirty="0" smtClean="0"/>
              <a:t>Who are RU FAIR Professors?</a:t>
            </a:r>
            <a:endParaRPr lang="en-US" dirty="0"/>
          </a:p>
        </p:txBody>
      </p:sp>
      <p:graphicFrame>
        <p:nvGraphicFramePr>
          <p:cNvPr id="4" name="Content Placeholder 3"/>
          <p:cNvGraphicFramePr>
            <a:graphicFrameLocks noGrp="1"/>
          </p:cNvGraphicFramePr>
          <p:nvPr>
            <p:ph idx="1"/>
          </p:nvPr>
        </p:nvGraphicFramePr>
        <p:xfrm>
          <a:off x="457200" y="1641566"/>
          <a:ext cx="8229600" cy="4833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9318"/>
            <a:ext cx="9144000" cy="1273423"/>
          </a:xfrm>
        </p:spPr>
        <p:txBody>
          <a:bodyPr>
            <a:normAutofit/>
          </a:bodyPr>
          <a:lstStyle/>
          <a:p>
            <a:pPr algn="ctr"/>
            <a:r>
              <a:rPr lang="en-US" sz="4000" dirty="0" smtClean="0"/>
              <a:t>RU FAIR Professors on Each Campus</a:t>
            </a:r>
            <a:endParaRPr lang="en-US" sz="4000" dirty="0"/>
          </a:p>
        </p:txBody>
      </p:sp>
      <p:graphicFrame>
        <p:nvGraphicFramePr>
          <p:cNvPr id="3" name="Diagram 2"/>
          <p:cNvGraphicFramePr/>
          <p:nvPr/>
        </p:nvGraphicFramePr>
        <p:xfrm>
          <a:off x="510443" y="1702741"/>
          <a:ext cx="8251634" cy="4808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p:cNvSpPr/>
          <p:nvPr/>
        </p:nvSpPr>
        <p:spPr>
          <a:xfrm>
            <a:off x="1187775" y="5621867"/>
            <a:ext cx="1555424" cy="685900"/>
          </a:xfrm>
          <a:prstGeom prst="ellipse">
            <a:avLst/>
          </a:prstGeom>
          <a:solidFill>
            <a:schemeClr val="bg1">
              <a:lumMod val="85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0000"/>
                </a:solidFill>
                <a:latin typeface="Arial" pitchFamily="34" charset="0"/>
                <a:cs typeface="Arial" pitchFamily="34" charset="0"/>
              </a:rPr>
              <a:t>CAMDEN</a:t>
            </a:r>
            <a:endParaRPr lang="en-US" sz="1600" b="1" dirty="0">
              <a:solidFill>
                <a:srgbClr val="000000"/>
              </a:solidFill>
              <a:latin typeface="Arial" pitchFamily="34" charset="0"/>
              <a:cs typeface="Arial" pitchFamily="34" charset="0"/>
            </a:endParaRPr>
          </a:p>
        </p:txBody>
      </p:sp>
      <p:sp>
        <p:nvSpPr>
          <p:cNvPr id="11" name="Oval 10"/>
          <p:cNvSpPr/>
          <p:nvPr/>
        </p:nvSpPr>
        <p:spPr>
          <a:xfrm>
            <a:off x="6513422" y="5621867"/>
            <a:ext cx="1555424" cy="685900"/>
          </a:xfrm>
          <a:prstGeom prst="ellipse">
            <a:avLst/>
          </a:prstGeom>
          <a:solidFill>
            <a:schemeClr val="bg1">
              <a:lumMod val="85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rgbClr val="000000"/>
              </a:solidFill>
              <a:latin typeface="Arial" pitchFamily="34" charset="0"/>
              <a:cs typeface="Arial" pitchFamily="34" charset="0"/>
            </a:endParaRPr>
          </a:p>
        </p:txBody>
      </p:sp>
      <p:sp>
        <p:nvSpPr>
          <p:cNvPr id="12" name="Oval 11"/>
          <p:cNvSpPr/>
          <p:nvPr/>
        </p:nvSpPr>
        <p:spPr>
          <a:xfrm>
            <a:off x="3845505" y="5621867"/>
            <a:ext cx="1555424" cy="685900"/>
          </a:xfrm>
          <a:prstGeom prst="ellipse">
            <a:avLst/>
          </a:prstGeom>
          <a:solidFill>
            <a:schemeClr val="bg1">
              <a:lumMod val="85000"/>
            </a:schemeClr>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rgbClr val="000000"/>
                </a:solidFill>
                <a:latin typeface="Arial" pitchFamily="34" charset="0"/>
                <a:cs typeface="Arial" pitchFamily="34" charset="0"/>
              </a:rPr>
              <a:t>NEWARK</a:t>
            </a:r>
            <a:endParaRPr lang="en-US" sz="1600" b="1" dirty="0">
              <a:solidFill>
                <a:srgbClr val="000000"/>
              </a:solidFill>
              <a:latin typeface="Arial" pitchFamily="34" charset="0"/>
              <a:cs typeface="Arial" pitchFamily="34" charset="0"/>
            </a:endParaRPr>
          </a:p>
        </p:txBody>
      </p:sp>
      <p:sp>
        <p:nvSpPr>
          <p:cNvPr id="13" name="TextBox 12"/>
          <p:cNvSpPr txBox="1"/>
          <p:nvPr/>
        </p:nvSpPr>
        <p:spPr>
          <a:xfrm>
            <a:off x="6411823" y="5604461"/>
            <a:ext cx="1759427" cy="584775"/>
          </a:xfrm>
          <a:prstGeom prst="rect">
            <a:avLst/>
          </a:prstGeom>
          <a:noFill/>
        </p:spPr>
        <p:txBody>
          <a:bodyPr wrap="square" rtlCol="0">
            <a:spAutoFit/>
          </a:bodyPr>
          <a:lstStyle/>
          <a:p>
            <a:pPr algn="ctr"/>
            <a:r>
              <a:rPr lang="en-US" sz="1600" b="1" dirty="0" smtClean="0">
                <a:solidFill>
                  <a:srgbClr val="000000"/>
                </a:solidFill>
                <a:latin typeface="Arial" pitchFamily="34" charset="0"/>
                <a:cs typeface="Arial" pitchFamily="34" charset="0"/>
              </a:rPr>
              <a:t>NEW BRUNSWICK</a:t>
            </a:r>
            <a:endParaRPr lang="en-US" sz="1600" b="1" dirty="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RU FAIR Professors in Newark</a:t>
            </a:r>
            <a:endParaRPr lang="en-US" dirty="0"/>
          </a:p>
        </p:txBody>
      </p:sp>
      <p:graphicFrame>
        <p:nvGraphicFramePr>
          <p:cNvPr id="4" name="Content Placeholder 3"/>
          <p:cNvGraphicFramePr>
            <a:graphicFrameLocks noGrp="1"/>
          </p:cNvGraphicFramePr>
          <p:nvPr>
            <p:ph idx="1"/>
          </p:nvPr>
        </p:nvGraphicFramePr>
        <p:xfrm>
          <a:off x="793444" y="1617638"/>
          <a:ext cx="7537028" cy="47802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Maggie&amp;Judy.jpg"/>
          <p:cNvPicPr>
            <a:picLocks noChangeAspect="1"/>
          </p:cNvPicPr>
          <p:nvPr/>
        </p:nvPicPr>
        <p:blipFill>
          <a:blip r:embed="rId8"/>
          <a:stretch>
            <a:fillRect/>
          </a:stretch>
        </p:blipFill>
        <p:spPr>
          <a:xfrm>
            <a:off x="2009643" y="2295963"/>
            <a:ext cx="1932315" cy="1449237"/>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RU FAIR Professor in Camden</a:t>
            </a:r>
            <a:endParaRPr lang="en-US" dirty="0"/>
          </a:p>
        </p:txBody>
      </p:sp>
      <p:graphicFrame>
        <p:nvGraphicFramePr>
          <p:cNvPr id="4" name="Content Placeholder 3"/>
          <p:cNvGraphicFramePr>
            <a:graphicFrameLocks noGrp="1"/>
          </p:cNvGraphicFramePr>
          <p:nvPr>
            <p:ph idx="1"/>
          </p:nvPr>
        </p:nvGraphicFramePr>
        <p:xfrm>
          <a:off x="729824" y="1724318"/>
          <a:ext cx="7753773" cy="4563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rufairprof_small2.jpg"/>
          <p:cNvPicPr>
            <a:picLocks noChangeAspect="1"/>
          </p:cNvPicPr>
          <p:nvPr/>
        </p:nvPicPr>
        <p:blipFill>
          <a:blip r:embed="rId8"/>
          <a:stretch>
            <a:fillRect/>
          </a:stretch>
        </p:blipFill>
        <p:spPr>
          <a:xfrm>
            <a:off x="1388531" y="2393644"/>
            <a:ext cx="1760014" cy="1171137"/>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2688"/>
            <a:ext cx="9144000" cy="1143000"/>
          </a:xfrm>
        </p:spPr>
        <p:txBody>
          <a:bodyPr>
            <a:normAutofit/>
          </a:bodyPr>
          <a:lstStyle/>
          <a:p>
            <a:pPr algn="ctr"/>
            <a:r>
              <a:rPr lang="en-US" dirty="0" smtClean="0"/>
              <a:t>RU FAIR Professor in New Brunswick</a:t>
            </a:r>
            <a:endParaRPr lang="en-US" dirty="0"/>
          </a:p>
        </p:txBody>
      </p:sp>
      <p:graphicFrame>
        <p:nvGraphicFramePr>
          <p:cNvPr id="4" name="Content Placeholder 3"/>
          <p:cNvGraphicFramePr>
            <a:graphicFrameLocks noGrp="1"/>
          </p:cNvGraphicFramePr>
          <p:nvPr>
            <p:ph idx="1"/>
          </p:nvPr>
        </p:nvGraphicFramePr>
        <p:xfrm>
          <a:off x="726320" y="2002751"/>
          <a:ext cx="7755465" cy="4076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rufairprof_small3.jpg"/>
          <p:cNvPicPr>
            <a:picLocks noChangeAspect="1"/>
          </p:cNvPicPr>
          <p:nvPr/>
        </p:nvPicPr>
        <p:blipFill>
          <a:blip r:embed="rId7"/>
          <a:stretch>
            <a:fillRect/>
          </a:stretch>
        </p:blipFill>
        <p:spPr>
          <a:xfrm>
            <a:off x="1318986" y="2540001"/>
            <a:ext cx="1828800" cy="121690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596901"/>
            <a:ext cx="9144000" cy="1003300"/>
          </a:xfrm>
        </p:spPr>
        <p:txBody>
          <a:bodyPr/>
          <a:lstStyle/>
          <a:p>
            <a:pPr algn="ctr"/>
            <a:r>
              <a:rPr lang="en-US" sz="3200" dirty="0" smtClean="0"/>
              <a:t>Broad Impacts of RU FAIR ADVANCE Initiatives</a:t>
            </a:r>
          </a:p>
        </p:txBody>
      </p:sp>
      <p:graphicFrame>
        <p:nvGraphicFramePr>
          <p:cNvPr id="4" name="Content Placeholder 3"/>
          <p:cNvGraphicFramePr>
            <a:graphicFrameLocks noGrp="1"/>
          </p:cNvGraphicFramePr>
          <p:nvPr>
            <p:ph idx="1"/>
          </p:nvPr>
        </p:nvGraphicFramePr>
        <p:xfrm>
          <a:off x="567003" y="1532434"/>
          <a:ext cx="7995539" cy="5088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00050" y="709613"/>
            <a:ext cx="8229600" cy="966787"/>
          </a:xfrm>
        </p:spPr>
        <p:txBody>
          <a:bodyPr>
            <a:normAutofit fontScale="90000"/>
          </a:bodyPr>
          <a:lstStyle/>
          <a:p>
            <a:pPr algn="r"/>
            <a:r>
              <a:rPr lang="en-US" sz="3200" dirty="0" smtClean="0"/>
              <a:t>Pivotal Interactions in Leadership Development</a:t>
            </a:r>
            <a:br>
              <a:rPr lang="en-US" sz="3200" dirty="0" smtClean="0"/>
            </a:br>
            <a:r>
              <a:rPr lang="en-US" sz="3200" dirty="0" smtClean="0"/>
              <a:t>Helen </a:t>
            </a:r>
            <a:r>
              <a:rPr lang="en-US" sz="3200" dirty="0" err="1" smtClean="0"/>
              <a:t>Buettner</a:t>
            </a:r>
            <a:endParaRPr lang="en-US" sz="3200" dirty="0" smtClean="0"/>
          </a:p>
        </p:txBody>
      </p:sp>
      <p:sp>
        <p:nvSpPr>
          <p:cNvPr id="9" name="Shape 8"/>
          <p:cNvSpPr/>
          <p:nvPr/>
        </p:nvSpPr>
        <p:spPr>
          <a:xfrm>
            <a:off x="585904" y="1745849"/>
            <a:ext cx="5410200" cy="3381375"/>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Oval 9"/>
          <p:cNvSpPr/>
          <p:nvPr/>
        </p:nvSpPr>
        <p:spPr>
          <a:xfrm>
            <a:off x="905951" y="4479676"/>
            <a:ext cx="140665" cy="14066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p:cNvSpPr/>
          <p:nvPr/>
        </p:nvSpPr>
        <p:spPr>
          <a:xfrm>
            <a:off x="867101" y="4957894"/>
            <a:ext cx="1315453" cy="622270"/>
          </a:xfrm>
          <a:custGeom>
            <a:avLst/>
            <a:gdLst>
              <a:gd name="connsiteX0" fmla="*/ 0 w 1440662"/>
              <a:gd name="connsiteY0" fmla="*/ 0 h 868658"/>
              <a:gd name="connsiteX1" fmla="*/ 1440662 w 1440662"/>
              <a:gd name="connsiteY1" fmla="*/ 0 h 868658"/>
              <a:gd name="connsiteX2" fmla="*/ 1440662 w 1440662"/>
              <a:gd name="connsiteY2" fmla="*/ 868658 h 868658"/>
              <a:gd name="connsiteX3" fmla="*/ 0 w 1440662"/>
              <a:gd name="connsiteY3" fmla="*/ 868658 h 868658"/>
              <a:gd name="connsiteX4" fmla="*/ 0 w 1440662"/>
              <a:gd name="connsiteY4" fmla="*/ 0 h 86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662" h="868658">
                <a:moveTo>
                  <a:pt x="0" y="0"/>
                </a:moveTo>
                <a:lnTo>
                  <a:pt x="1440662" y="0"/>
                </a:lnTo>
                <a:lnTo>
                  <a:pt x="1440662" y="868658"/>
                </a:lnTo>
                <a:lnTo>
                  <a:pt x="0" y="8686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4536" tIns="0" rIns="0" bIns="0" numCol="1" spcCol="1270" anchor="t" anchorCtr="0">
            <a:noAutofit/>
          </a:bodyPr>
          <a:lstStyle/>
          <a:p>
            <a:pPr lvl="0" algn="l" defTabSz="800100">
              <a:lnSpc>
                <a:spcPct val="90000"/>
              </a:lnSpc>
              <a:spcBef>
                <a:spcPct val="0"/>
              </a:spcBef>
              <a:spcAft>
                <a:spcPct val="35000"/>
              </a:spcAft>
            </a:pPr>
            <a:r>
              <a:rPr lang="en-US" sz="2000" dirty="0" smtClean="0">
                <a:solidFill>
                  <a:schemeClr val="tx2"/>
                </a:solidFill>
                <a:latin typeface="Arial" pitchFamily="34" charset="0"/>
                <a:cs typeface="Arial" pitchFamily="34" charset="0"/>
              </a:rPr>
              <a:t>Graduate Director</a:t>
            </a:r>
            <a:endParaRPr lang="en-US" sz="2000" kern="1200" dirty="0" smtClean="0">
              <a:solidFill>
                <a:schemeClr val="tx2"/>
              </a:solidFill>
              <a:latin typeface="Arial" pitchFamily="34" charset="0"/>
              <a:cs typeface="Arial" pitchFamily="34" charset="0"/>
            </a:endParaRPr>
          </a:p>
        </p:txBody>
      </p:sp>
      <p:sp>
        <p:nvSpPr>
          <p:cNvPr id="13" name="Freeform 12"/>
          <p:cNvSpPr/>
          <p:nvPr/>
        </p:nvSpPr>
        <p:spPr>
          <a:xfrm>
            <a:off x="2986204" y="3109802"/>
            <a:ext cx="1181100" cy="259649"/>
          </a:xfrm>
          <a:custGeom>
            <a:avLst/>
            <a:gdLst>
              <a:gd name="connsiteX0" fmla="*/ 0 w 1616632"/>
              <a:gd name="connsiteY0" fmla="*/ 0 h 1283562"/>
              <a:gd name="connsiteX1" fmla="*/ 1616632 w 1616632"/>
              <a:gd name="connsiteY1" fmla="*/ 0 h 1283562"/>
              <a:gd name="connsiteX2" fmla="*/ 1616632 w 1616632"/>
              <a:gd name="connsiteY2" fmla="*/ 1283562 h 1283562"/>
              <a:gd name="connsiteX3" fmla="*/ 0 w 1616632"/>
              <a:gd name="connsiteY3" fmla="*/ 1283562 h 1283562"/>
              <a:gd name="connsiteX4" fmla="*/ 0 w 1616632"/>
              <a:gd name="connsiteY4" fmla="*/ 0 h 128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632" h="1283562">
                <a:moveTo>
                  <a:pt x="0" y="0"/>
                </a:moveTo>
                <a:lnTo>
                  <a:pt x="1616632" y="0"/>
                </a:lnTo>
                <a:lnTo>
                  <a:pt x="1616632" y="1283562"/>
                </a:lnTo>
                <a:lnTo>
                  <a:pt x="0" y="12835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4737" tIns="0" rIns="0" bIns="0" numCol="1" spcCol="1270" anchor="t" anchorCtr="0">
            <a:noAutofit/>
          </a:bodyPr>
          <a:lstStyle/>
          <a:p>
            <a:pPr lvl="0" algn="l" defTabSz="800100">
              <a:lnSpc>
                <a:spcPct val="90000"/>
              </a:lnSpc>
              <a:spcBef>
                <a:spcPct val="0"/>
              </a:spcBef>
              <a:spcAft>
                <a:spcPct val="35000"/>
              </a:spcAft>
            </a:pPr>
            <a:endParaRPr lang="en-US" sz="2000" kern="1200" dirty="0" smtClean="0">
              <a:solidFill>
                <a:schemeClr val="tx2"/>
              </a:solidFill>
            </a:endParaRPr>
          </a:p>
        </p:txBody>
      </p:sp>
      <p:sp>
        <p:nvSpPr>
          <p:cNvPr id="14" name="Oval 13"/>
          <p:cNvSpPr/>
          <p:nvPr/>
        </p:nvSpPr>
        <p:spPr>
          <a:xfrm>
            <a:off x="3929099" y="2516897"/>
            <a:ext cx="473568" cy="55903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3833955" y="3495854"/>
            <a:ext cx="1720178" cy="1987804"/>
          </a:xfrm>
          <a:custGeom>
            <a:avLst/>
            <a:gdLst>
              <a:gd name="connsiteX0" fmla="*/ 0 w 1444757"/>
              <a:gd name="connsiteY0" fmla="*/ 0 h 1213498"/>
              <a:gd name="connsiteX1" fmla="*/ 1444757 w 1444757"/>
              <a:gd name="connsiteY1" fmla="*/ 0 h 1213498"/>
              <a:gd name="connsiteX2" fmla="*/ 1444757 w 1444757"/>
              <a:gd name="connsiteY2" fmla="*/ 1213498 h 1213498"/>
              <a:gd name="connsiteX3" fmla="*/ 0 w 1444757"/>
              <a:gd name="connsiteY3" fmla="*/ 1213498 h 1213498"/>
              <a:gd name="connsiteX4" fmla="*/ 0 w 1444757"/>
              <a:gd name="connsiteY4" fmla="*/ 0 h 1213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757" h="1213498">
                <a:moveTo>
                  <a:pt x="0" y="0"/>
                </a:moveTo>
                <a:lnTo>
                  <a:pt x="1444757" y="0"/>
                </a:lnTo>
                <a:lnTo>
                  <a:pt x="1444757" y="1213498"/>
                </a:lnTo>
                <a:lnTo>
                  <a:pt x="0" y="1213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6339" tIns="0" rIns="0" bIns="0" numCol="1" spcCol="1270" anchor="t" anchorCtr="0">
            <a:noAutofit/>
          </a:bodyPr>
          <a:lstStyle/>
          <a:p>
            <a:pPr defTabSz="800100">
              <a:lnSpc>
                <a:spcPct val="90000"/>
              </a:lnSpc>
              <a:spcBef>
                <a:spcPct val="0"/>
              </a:spcBef>
              <a:spcAft>
                <a:spcPts val="1440"/>
              </a:spcAft>
            </a:pPr>
            <a:r>
              <a:rPr lang="en-US" sz="2000" dirty="0" smtClean="0">
                <a:solidFill>
                  <a:schemeClr val="tx2"/>
                </a:solidFill>
                <a:latin typeface="Arial" pitchFamily="34" charset="0"/>
                <a:cs typeface="Arial" pitchFamily="34" charset="0"/>
              </a:rPr>
              <a:t>OASIS Pilot</a:t>
            </a:r>
            <a:endParaRPr lang="en-US" sz="2000" kern="1200" dirty="0" smtClean="0">
              <a:solidFill>
                <a:schemeClr val="tx2"/>
              </a:solidFill>
              <a:latin typeface="Arial" pitchFamily="34" charset="0"/>
              <a:cs typeface="Arial" pitchFamily="34" charset="0"/>
            </a:endParaRPr>
          </a:p>
          <a:p>
            <a:pPr lvl="0" algn="l" defTabSz="800100">
              <a:lnSpc>
                <a:spcPct val="90000"/>
              </a:lnSpc>
              <a:spcBef>
                <a:spcPct val="0"/>
              </a:spcBef>
              <a:spcAft>
                <a:spcPts val="642"/>
              </a:spcAft>
            </a:pPr>
            <a:r>
              <a:rPr lang="en-US" sz="2000" kern="1200" dirty="0" smtClean="0">
                <a:solidFill>
                  <a:schemeClr val="tx2"/>
                </a:solidFill>
                <a:latin typeface="Arial" pitchFamily="34" charset="0"/>
                <a:cs typeface="Arial" pitchFamily="34" charset="0"/>
              </a:rPr>
              <a:t>HERS Bryn </a:t>
            </a:r>
            <a:r>
              <a:rPr lang="en-US" sz="2000" kern="1200" dirty="0" err="1" smtClean="0">
                <a:solidFill>
                  <a:schemeClr val="tx2"/>
                </a:solidFill>
                <a:latin typeface="Arial" pitchFamily="34" charset="0"/>
                <a:cs typeface="Arial" pitchFamily="34" charset="0"/>
              </a:rPr>
              <a:t>Mawr</a:t>
            </a:r>
            <a:r>
              <a:rPr lang="en-US" sz="2000" kern="1200" dirty="0" smtClean="0">
                <a:solidFill>
                  <a:schemeClr val="tx2"/>
                </a:solidFill>
                <a:latin typeface="Arial" pitchFamily="34" charset="0"/>
                <a:cs typeface="Arial" pitchFamily="34" charset="0"/>
              </a:rPr>
              <a:t> Summer </a:t>
            </a:r>
            <a:r>
              <a:rPr lang="en-US" sz="2000" kern="1200" dirty="0" smtClean="0">
                <a:solidFill>
                  <a:schemeClr val="tx1"/>
                </a:solidFill>
                <a:latin typeface="Arial" pitchFamily="34" charset="0"/>
                <a:cs typeface="Arial" pitchFamily="34" charset="0"/>
              </a:rPr>
              <a:t>Institute</a:t>
            </a:r>
          </a:p>
        </p:txBody>
      </p:sp>
      <p:graphicFrame>
        <p:nvGraphicFramePr>
          <p:cNvPr id="7" name="Diagram 6"/>
          <p:cNvGraphicFramePr/>
          <p:nvPr>
            <p:extLst>
              <p:ext uri="{D42A27DB-BD31-4B8C-83A1-F6EECF244321}">
                <p14:modId xmlns:p14="http://schemas.microsoft.com/office/powerpoint/2010/main" val="2090814232"/>
              </p:ext>
            </p:extLst>
          </p:nvPr>
        </p:nvGraphicFramePr>
        <p:xfrm>
          <a:off x="6242667" y="1134696"/>
          <a:ext cx="2209801" cy="2679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855152" y="4588562"/>
            <a:ext cx="652743" cy="369332"/>
          </a:xfrm>
          <a:prstGeom prst="rect">
            <a:avLst/>
          </a:prstGeom>
          <a:noFill/>
        </p:spPr>
        <p:txBody>
          <a:bodyPr wrap="none" rtlCol="0">
            <a:spAutoFit/>
          </a:bodyPr>
          <a:lstStyle/>
          <a:p>
            <a:r>
              <a:rPr lang="en-US" dirty="0" smtClean="0"/>
              <a:t>1995</a:t>
            </a:r>
            <a:endParaRPr lang="en-US" dirty="0"/>
          </a:p>
        </p:txBody>
      </p:sp>
      <p:sp>
        <p:nvSpPr>
          <p:cNvPr id="17" name="TextBox 16"/>
          <p:cNvSpPr txBox="1"/>
          <p:nvPr/>
        </p:nvSpPr>
        <p:spPr>
          <a:xfrm>
            <a:off x="3954390" y="3111399"/>
            <a:ext cx="652743" cy="369332"/>
          </a:xfrm>
          <a:prstGeom prst="rect">
            <a:avLst/>
          </a:prstGeom>
          <a:noFill/>
        </p:spPr>
        <p:txBody>
          <a:bodyPr wrap="none" rtlCol="0">
            <a:spAutoFit/>
          </a:bodyPr>
          <a:lstStyle/>
          <a:p>
            <a:r>
              <a:rPr lang="en-US" dirty="0" smtClean="0"/>
              <a:t>2008</a:t>
            </a:r>
            <a:endParaRPr lang="en-US" dirty="0"/>
          </a:p>
        </p:txBody>
      </p:sp>
      <p:sp>
        <p:nvSpPr>
          <p:cNvPr id="18" name="Oval 17"/>
          <p:cNvSpPr/>
          <p:nvPr/>
        </p:nvSpPr>
        <p:spPr>
          <a:xfrm>
            <a:off x="1665414" y="3650849"/>
            <a:ext cx="254279" cy="254279"/>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p:cNvSpPr/>
          <p:nvPr/>
        </p:nvSpPr>
        <p:spPr>
          <a:xfrm>
            <a:off x="1699280" y="4199005"/>
            <a:ext cx="1981633" cy="400110"/>
          </a:xfrm>
          <a:prstGeom prst="rect">
            <a:avLst/>
          </a:prstGeom>
        </p:spPr>
        <p:txBody>
          <a:bodyPr wrap="none">
            <a:spAutoFit/>
          </a:bodyPr>
          <a:lstStyle/>
          <a:p>
            <a:r>
              <a:rPr lang="en-US" sz="2000" dirty="0" smtClean="0">
                <a:solidFill>
                  <a:srgbClr val="000000"/>
                </a:solidFill>
                <a:latin typeface="Arial" pitchFamily="34" charset="0"/>
                <a:cs typeface="Arial" pitchFamily="34" charset="0"/>
              </a:rPr>
              <a:t>Associate Dean</a:t>
            </a:r>
            <a:endParaRPr lang="en-US" dirty="0">
              <a:solidFill>
                <a:srgbClr val="000000"/>
              </a:solidFill>
              <a:latin typeface="Arial" pitchFamily="34" charset="0"/>
              <a:cs typeface="Arial" pitchFamily="34" charset="0"/>
            </a:endParaRPr>
          </a:p>
        </p:txBody>
      </p:sp>
      <p:sp>
        <p:nvSpPr>
          <p:cNvPr id="21" name="TextBox 20"/>
          <p:cNvSpPr txBox="1"/>
          <p:nvPr/>
        </p:nvSpPr>
        <p:spPr>
          <a:xfrm>
            <a:off x="1682347" y="3909158"/>
            <a:ext cx="652743" cy="369332"/>
          </a:xfrm>
          <a:prstGeom prst="rect">
            <a:avLst/>
          </a:prstGeom>
          <a:noFill/>
        </p:spPr>
        <p:txBody>
          <a:bodyPr wrap="none" rtlCol="0">
            <a:spAutoFit/>
          </a:bodyPr>
          <a:lstStyle/>
          <a:p>
            <a:r>
              <a:rPr lang="en-US" dirty="0" smtClean="0"/>
              <a:t>1999</a:t>
            </a:r>
            <a:endParaRPr lang="en-US" dirty="0"/>
          </a:p>
        </p:txBody>
      </p:sp>
      <p:grpSp>
        <p:nvGrpSpPr>
          <p:cNvPr id="2" name="Group 55"/>
          <p:cNvGrpSpPr/>
          <p:nvPr/>
        </p:nvGrpSpPr>
        <p:grpSpPr>
          <a:xfrm>
            <a:off x="5996104" y="3837112"/>
            <a:ext cx="1414966" cy="2606765"/>
            <a:chOff x="6285644" y="4352896"/>
            <a:chExt cx="1091560" cy="1909902"/>
          </a:xfrm>
        </p:grpSpPr>
        <p:sp>
          <p:nvSpPr>
            <p:cNvPr id="34" name="Rounded Rectangle 33"/>
            <p:cNvSpPr/>
            <p:nvPr/>
          </p:nvSpPr>
          <p:spPr>
            <a:xfrm>
              <a:off x="6285644" y="4352896"/>
              <a:ext cx="995137" cy="1909902"/>
            </a:xfrm>
            <a:prstGeom prst="roundRect">
              <a:avLst/>
            </a:prstGeom>
            <a:solidFill>
              <a:schemeClr val="bg1">
                <a:lumMod val="95000"/>
              </a:schemeClr>
            </a:solidFill>
            <a:ln>
              <a:solidFill>
                <a:schemeClr val="tx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utoShape 25"/>
            <p:cNvSpPr>
              <a:spLocks noChangeArrowheads="1"/>
            </p:cNvSpPr>
            <p:nvPr/>
          </p:nvSpPr>
          <p:spPr bwMode="auto">
            <a:xfrm>
              <a:off x="6285644" y="5442670"/>
              <a:ext cx="1091560" cy="723516"/>
            </a:xfrm>
            <a:prstGeom prst="roundRect">
              <a:avLst>
                <a:gd name="adj" fmla="val 16667"/>
              </a:avLst>
            </a:prstGeom>
            <a:noFill/>
            <a:ln w="38100">
              <a:noFill/>
              <a:round/>
              <a:headEnd/>
              <a:tailEnd/>
            </a:ln>
            <a:effectLst>
              <a:outerShdw blurRad="63500" dist="17961" dir="2700000" algn="ctr" rotWithShape="0">
                <a:schemeClr val="bg2">
                  <a:alpha val="74998"/>
                </a:schemeClr>
              </a:outerShdw>
            </a:effectLst>
          </p:spPr>
          <p:txBody>
            <a:bodyPr wrap="square">
              <a:prstTxWarp prst="textNoShape">
                <a:avLst/>
              </a:prstTxWarp>
              <a:spAutoFit/>
            </a:bodyPr>
            <a:lstStyle/>
            <a:p>
              <a:r>
                <a:rPr lang="en-US" sz="1400" b="1" dirty="0" smtClean="0">
                  <a:solidFill>
                    <a:srgbClr val="000000"/>
                  </a:solidFill>
                  <a:latin typeface="Arial" pitchFamily="34" charset="0"/>
                  <a:ea typeface="Arial" pitchFamily="-84" charset="0"/>
                  <a:cs typeface="Arial" pitchFamily="34" charset="0"/>
                </a:rPr>
                <a:t>Brent </a:t>
              </a:r>
            </a:p>
            <a:p>
              <a:r>
                <a:rPr lang="en-US" sz="1400" b="1" dirty="0" smtClean="0">
                  <a:solidFill>
                    <a:srgbClr val="000000"/>
                  </a:solidFill>
                  <a:latin typeface="Arial" pitchFamily="34" charset="0"/>
                  <a:ea typeface="Arial" pitchFamily="-84" charset="0"/>
                  <a:cs typeface="Arial" pitchFamily="34" charset="0"/>
                </a:rPr>
                <a:t>Ruben</a:t>
              </a:r>
            </a:p>
            <a:p>
              <a:endParaRPr lang="en-US" sz="1200" dirty="0" smtClean="0">
                <a:solidFill>
                  <a:srgbClr val="000000"/>
                </a:solidFill>
                <a:latin typeface="Arial" pitchFamily="34" charset="0"/>
                <a:ea typeface="Arial" pitchFamily="-84" charset="0"/>
                <a:cs typeface="Arial" pitchFamily="34" charset="0"/>
              </a:endParaRPr>
            </a:p>
            <a:p>
              <a:r>
                <a:rPr lang="en-US" sz="1200" dirty="0" smtClean="0">
                  <a:solidFill>
                    <a:srgbClr val="000000"/>
                  </a:solidFill>
                  <a:latin typeface="Arial" pitchFamily="34" charset="0"/>
                  <a:ea typeface="Arial" pitchFamily="-84" charset="0"/>
                  <a:cs typeface="Arial" pitchFamily="34" charset="0"/>
                </a:rPr>
                <a:t>ODL</a:t>
              </a:r>
              <a:endParaRPr lang="en-US" sz="1200" dirty="0">
                <a:solidFill>
                  <a:srgbClr val="000000"/>
                </a:solidFill>
                <a:latin typeface="Arial" pitchFamily="34" charset="0"/>
                <a:ea typeface="Arial" pitchFamily="-84" charset="0"/>
                <a:cs typeface="Arial" pitchFamily="34" charset="0"/>
              </a:endParaRPr>
            </a:p>
          </p:txBody>
        </p:sp>
        <p:pic>
          <p:nvPicPr>
            <p:cNvPr id="25" name="Picture 24" descr="Brent Ruben.png"/>
            <p:cNvPicPr>
              <a:picLocks noChangeAspect="1"/>
            </p:cNvPicPr>
            <p:nvPr/>
          </p:nvPicPr>
          <p:blipFill>
            <a:blip r:embed="rId8"/>
            <a:stretch>
              <a:fillRect/>
            </a:stretch>
          </p:blipFill>
          <p:spPr>
            <a:xfrm>
              <a:off x="6356328" y="4430887"/>
              <a:ext cx="866057" cy="1040212"/>
            </a:xfrm>
            <a:prstGeom prst="rect">
              <a:avLst/>
            </a:prstGeom>
          </p:spPr>
        </p:pic>
      </p:grpSp>
      <p:grpSp>
        <p:nvGrpSpPr>
          <p:cNvPr id="3" name="Group 54"/>
          <p:cNvGrpSpPr/>
          <p:nvPr/>
        </p:nvGrpSpPr>
        <p:grpSpPr>
          <a:xfrm>
            <a:off x="7411069" y="3837112"/>
            <a:ext cx="1445063" cy="2815552"/>
            <a:chOff x="7591187" y="4364175"/>
            <a:chExt cx="1140866" cy="2050692"/>
          </a:xfrm>
        </p:grpSpPr>
        <p:sp>
          <p:nvSpPr>
            <p:cNvPr id="37" name="Rounded Rectangle 36"/>
            <p:cNvSpPr/>
            <p:nvPr/>
          </p:nvSpPr>
          <p:spPr>
            <a:xfrm>
              <a:off x="7628801" y="4364175"/>
              <a:ext cx="969047" cy="1898623"/>
            </a:xfrm>
            <a:prstGeom prst="roundRect">
              <a:avLst/>
            </a:prstGeom>
            <a:solidFill>
              <a:schemeClr val="bg1">
                <a:lumMod val="95000"/>
              </a:schemeClr>
            </a:solidFill>
            <a:ln>
              <a:solidFill>
                <a:schemeClr val="tx2">
                  <a:lumMod val="90000"/>
                  <a:lumOff val="1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utoShape 31"/>
            <p:cNvSpPr>
              <a:spLocks noChangeArrowheads="1"/>
            </p:cNvSpPr>
            <p:nvPr/>
          </p:nvSpPr>
          <p:spPr bwMode="auto">
            <a:xfrm>
              <a:off x="7591187" y="5379903"/>
              <a:ext cx="1140866" cy="1034964"/>
            </a:xfrm>
            <a:prstGeom prst="roundRect">
              <a:avLst>
                <a:gd name="adj" fmla="val 16667"/>
              </a:avLst>
            </a:prstGeom>
            <a:noFill/>
            <a:ln w="38100">
              <a:noFill/>
              <a:round/>
              <a:headEnd/>
              <a:tailEnd/>
            </a:ln>
            <a:effectLst>
              <a:outerShdw blurRad="63500" dist="17961" dir="2700000" algn="ctr" rotWithShape="0">
                <a:schemeClr val="bg2">
                  <a:alpha val="74998"/>
                </a:schemeClr>
              </a:outerShdw>
            </a:effectLst>
          </p:spPr>
          <p:txBody>
            <a:bodyPr wrap="square">
              <a:prstTxWarp prst="textNoShape">
                <a:avLst/>
              </a:prstTxWarp>
              <a:spAutoFit/>
            </a:bodyPr>
            <a:lstStyle/>
            <a:p>
              <a:r>
                <a:rPr lang="en-US" sz="1400" b="1" dirty="0" smtClean="0">
                  <a:solidFill>
                    <a:srgbClr val="000000"/>
                  </a:solidFill>
                  <a:latin typeface="Arial" pitchFamily="34" charset="0"/>
                  <a:ea typeface="Arial" pitchFamily="-84" charset="0"/>
                  <a:cs typeface="Arial" pitchFamily="34" charset="0"/>
                </a:rPr>
                <a:t>Patricia </a:t>
              </a:r>
              <a:r>
                <a:rPr lang="en-US" sz="1400" b="1" dirty="0" err="1" smtClean="0">
                  <a:solidFill>
                    <a:srgbClr val="000000"/>
                  </a:solidFill>
                  <a:latin typeface="Arial" pitchFamily="34" charset="0"/>
                  <a:ea typeface="Arial" pitchFamily="-84" charset="0"/>
                  <a:cs typeface="Arial" pitchFamily="34" charset="0"/>
                </a:rPr>
                <a:t>Roos</a:t>
              </a:r>
              <a:endParaRPr lang="en-US" sz="1400" b="1" dirty="0" smtClean="0">
                <a:solidFill>
                  <a:srgbClr val="000000"/>
                </a:solidFill>
                <a:latin typeface="Arial" pitchFamily="34" charset="0"/>
                <a:ea typeface="Arial" pitchFamily="-84" charset="0"/>
                <a:cs typeface="Arial" pitchFamily="34" charset="0"/>
              </a:endParaRPr>
            </a:p>
            <a:p>
              <a:endParaRPr lang="en-US" sz="1200" dirty="0" smtClean="0">
                <a:solidFill>
                  <a:srgbClr val="000000"/>
                </a:solidFill>
                <a:latin typeface="Arial" pitchFamily="34" charset="0"/>
                <a:ea typeface="Arial" pitchFamily="-84" charset="0"/>
                <a:cs typeface="Arial" pitchFamily="34" charset="0"/>
              </a:endParaRPr>
            </a:p>
            <a:p>
              <a:r>
                <a:rPr lang="en-US" sz="1200" dirty="0" smtClean="0">
                  <a:solidFill>
                    <a:srgbClr val="000000"/>
                  </a:solidFill>
                  <a:latin typeface="Arial" pitchFamily="34" charset="0"/>
                  <a:ea typeface="Arial" pitchFamily="-84" charset="0"/>
                  <a:cs typeface="Arial" pitchFamily="34" charset="0"/>
                </a:rPr>
                <a:t>FAS Dean’s Office</a:t>
              </a:r>
              <a:endParaRPr lang="en-US" sz="1200" dirty="0">
                <a:solidFill>
                  <a:srgbClr val="000000"/>
                </a:solidFill>
                <a:latin typeface="Arial" pitchFamily="34" charset="0"/>
                <a:ea typeface="Arial" pitchFamily="-84" charset="0"/>
                <a:cs typeface="Arial" pitchFamily="34" charset="0"/>
              </a:endParaRPr>
            </a:p>
          </p:txBody>
        </p:sp>
        <p:pic>
          <p:nvPicPr>
            <p:cNvPr id="32" name="Picture 31"/>
            <p:cNvPicPr>
              <a:picLocks noChangeAspect="1"/>
            </p:cNvPicPr>
            <p:nvPr/>
          </p:nvPicPr>
          <p:blipFill>
            <a:blip r:embed="rId9"/>
            <a:srcRect/>
            <a:stretch>
              <a:fillRect/>
            </a:stretch>
          </p:blipFill>
          <p:spPr bwMode="auto">
            <a:xfrm>
              <a:off x="7693590" y="4444553"/>
              <a:ext cx="844096" cy="934420"/>
            </a:xfrm>
            <a:prstGeom prst="rect">
              <a:avLst/>
            </a:prstGeom>
            <a:noFill/>
            <a:ln w="9525">
              <a:noFill/>
              <a:miter lim="800000"/>
              <a:headEnd/>
              <a:tailEnd/>
            </a:ln>
            <a:effectLst>
              <a:outerShdw dist="38100" dir="2700000" rotWithShape="0">
                <a:srgbClr val="808080">
                  <a:alpha val="42999"/>
                </a:srgbClr>
              </a:outerShdw>
            </a:effectLst>
          </p:spPr>
        </p:pic>
      </p:grpSp>
      <p:sp>
        <p:nvSpPr>
          <p:cNvPr id="26" name="Isosceles Triangle 25"/>
          <p:cNvSpPr/>
          <p:nvPr/>
        </p:nvSpPr>
        <p:spPr>
          <a:xfrm rot="9038804">
            <a:off x="1318612" y="3671406"/>
            <a:ext cx="246382" cy="168439"/>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p:nvPr/>
        </p:nvSpPr>
        <p:spPr>
          <a:xfrm rot="9038804">
            <a:off x="8327905" y="5655072"/>
            <a:ext cx="197869" cy="195444"/>
          </a:xfrm>
          <a:prstGeom prst="triangle">
            <a:avLst/>
          </a:prstGeom>
          <a:gradFill>
            <a:gsLst>
              <a:gs pos="0">
                <a:schemeClr val="bg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p:nvPr/>
        </p:nvSpPr>
        <p:spPr>
          <a:xfrm rot="9038804">
            <a:off x="1836061" y="3278338"/>
            <a:ext cx="246382" cy="168439"/>
          </a:xfrm>
          <a:prstGeom prst="triangle">
            <a:avLst/>
          </a:prstGeom>
          <a:gradFill>
            <a:gsLst>
              <a:gs pos="0">
                <a:schemeClr val="bg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p:nvPr/>
        </p:nvSpPr>
        <p:spPr>
          <a:xfrm rot="9038804">
            <a:off x="4543241" y="2136947"/>
            <a:ext cx="246382" cy="168439"/>
          </a:xfrm>
          <a:prstGeom prst="triangle">
            <a:avLst/>
          </a:prstGeom>
          <a:gradFill>
            <a:gsLst>
              <a:gs pos="0">
                <a:schemeClr val="bg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Isosceles Triangle 38"/>
          <p:cNvSpPr/>
          <p:nvPr/>
        </p:nvSpPr>
        <p:spPr>
          <a:xfrm rot="9038804">
            <a:off x="4279476" y="2219050"/>
            <a:ext cx="246382" cy="168439"/>
          </a:xfrm>
          <a:prstGeom prst="triangle">
            <a:avLst/>
          </a:prstGeom>
          <a:gradFill>
            <a:gsLst>
              <a:gs pos="0">
                <a:schemeClr val="bg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Isosceles Triangle 39"/>
          <p:cNvSpPr/>
          <p:nvPr/>
        </p:nvSpPr>
        <p:spPr>
          <a:xfrm rot="9038804">
            <a:off x="4645335" y="2096285"/>
            <a:ext cx="246382" cy="168439"/>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Isosceles Triangle 40"/>
          <p:cNvSpPr/>
          <p:nvPr/>
        </p:nvSpPr>
        <p:spPr>
          <a:xfrm rot="9038804">
            <a:off x="4908292" y="2064089"/>
            <a:ext cx="246382" cy="168439"/>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Isosceles Triangle 41"/>
          <p:cNvSpPr/>
          <p:nvPr/>
        </p:nvSpPr>
        <p:spPr>
          <a:xfrm rot="9038804">
            <a:off x="6909578" y="5668705"/>
            <a:ext cx="197869" cy="195444"/>
          </a:xfrm>
          <a:prstGeom prst="triangle">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6026146" y="3467780"/>
            <a:ext cx="2659997" cy="369332"/>
          </a:xfrm>
          <a:prstGeom prst="rect">
            <a:avLst/>
          </a:prstGeom>
          <a:noFill/>
        </p:spPr>
        <p:txBody>
          <a:bodyPr wrap="square" rtlCol="0">
            <a:spAutoFit/>
          </a:bodyPr>
          <a:lstStyle/>
          <a:p>
            <a:pPr algn="ctr"/>
            <a:r>
              <a:rPr lang="en-US" dirty="0" smtClean="0"/>
              <a:t>Key Role Models</a:t>
            </a:r>
            <a:endParaRPr lang="en-US" dirty="0"/>
          </a:p>
        </p:txBody>
      </p:sp>
    </p:spTree>
    <p:extLst>
      <p:ext uri="{BB962C8B-B14F-4D97-AF65-F5344CB8AC3E}">
        <p14:creationId xmlns:p14="http://schemas.microsoft.com/office/powerpoint/2010/main" val="39240113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637928"/>
            <a:ext cx="8229600" cy="1447800"/>
          </a:xfrm>
        </p:spPr>
        <p:txBody>
          <a:bodyPr>
            <a:normAutofit/>
          </a:bodyPr>
          <a:lstStyle/>
          <a:p>
            <a:r>
              <a:rPr lang="en-US" sz="4000" dirty="0" smtClean="0">
                <a:latin typeface="Arial" pitchFamily="34" charset="0"/>
                <a:cs typeface="Arial" pitchFamily="34" charset="0"/>
              </a:rPr>
              <a:t>Initial Plan for New Brunswick</a:t>
            </a:r>
            <a:endParaRPr lang="en-US" sz="4000" dirty="0">
              <a:latin typeface="Arial" pitchFamily="34" charset="0"/>
              <a:cs typeface="Arial" pitchFamily="34" charset="0"/>
            </a:endParaRPr>
          </a:p>
        </p:txBody>
      </p:sp>
      <p:graphicFrame>
        <p:nvGraphicFramePr>
          <p:cNvPr id="4" name="Content Placeholder 3"/>
          <p:cNvGraphicFramePr>
            <a:graphicFrameLocks noGrp="1"/>
          </p:cNvGraphicFramePr>
          <p:nvPr>
            <p:ph idx="1"/>
          </p:nvPr>
        </p:nvGraphicFramePr>
        <p:xfrm>
          <a:off x="457200" y="2131448"/>
          <a:ext cx="8229600" cy="4345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Up Arrow 9"/>
          <p:cNvSpPr/>
          <p:nvPr/>
        </p:nvSpPr>
        <p:spPr>
          <a:xfrm>
            <a:off x="853440" y="4053840"/>
            <a:ext cx="426720" cy="472440"/>
          </a:xfrm>
          <a:prstGeom prst="upArrow">
            <a:avLst>
              <a:gd name="adj1" fmla="val 50000"/>
              <a:gd name="adj2" fmla="val 65179"/>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rot="10800000">
            <a:off x="1432560" y="5836920"/>
            <a:ext cx="426720" cy="472440"/>
          </a:xfrm>
          <a:prstGeom prst="upArrow">
            <a:avLst>
              <a:gd name="adj1" fmla="val 50000"/>
              <a:gd name="adj2" fmla="val 65179"/>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Up Arrow 13"/>
          <p:cNvSpPr/>
          <p:nvPr/>
        </p:nvSpPr>
        <p:spPr>
          <a:xfrm>
            <a:off x="868680" y="2301240"/>
            <a:ext cx="426720" cy="472440"/>
          </a:xfrm>
          <a:prstGeom prst="upArrow">
            <a:avLst>
              <a:gd name="adj1" fmla="val 50000"/>
              <a:gd name="adj2" fmla="val 65179"/>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Up Arrow 14"/>
          <p:cNvSpPr/>
          <p:nvPr/>
        </p:nvSpPr>
        <p:spPr>
          <a:xfrm>
            <a:off x="853440" y="3185160"/>
            <a:ext cx="426720" cy="472440"/>
          </a:xfrm>
          <a:prstGeom prst="upArrow">
            <a:avLst>
              <a:gd name="adj1" fmla="val 50000"/>
              <a:gd name="adj2" fmla="val 65179"/>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Up Arrow 15"/>
          <p:cNvSpPr/>
          <p:nvPr/>
        </p:nvSpPr>
        <p:spPr>
          <a:xfrm>
            <a:off x="1447800" y="4069080"/>
            <a:ext cx="426720" cy="472440"/>
          </a:xfrm>
          <a:prstGeom prst="upArrow">
            <a:avLst>
              <a:gd name="adj1" fmla="val 50000"/>
              <a:gd name="adj2" fmla="val 65179"/>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eft-Right Arrow 16"/>
          <p:cNvSpPr/>
          <p:nvPr/>
        </p:nvSpPr>
        <p:spPr>
          <a:xfrm>
            <a:off x="870204" y="4954524"/>
            <a:ext cx="1004317" cy="440436"/>
          </a:xfrm>
          <a:prstGeom prst="leftRightArrow">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426720" y="683648"/>
            <a:ext cx="8229600" cy="1402080"/>
          </a:xfrm>
          <a:prstGeom prst="rect">
            <a:avLst/>
          </a:prstGeom>
          <a:solidFill>
            <a:schemeClr val="bg1"/>
          </a:solidFill>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Women in Engineering (</a:t>
            </a:r>
            <a:r>
              <a:rPr kumimoji="0" lang="en-US" sz="4000" i="0" u="none" strike="noStrike" kern="1200" cap="none" spc="0" normalizeH="0" baseline="0" noProof="0" dirty="0" err="1" smtClean="0">
                <a:ln>
                  <a:noFill/>
                </a:ln>
                <a:solidFill>
                  <a:schemeClr val="tx1"/>
                </a:solidFill>
                <a:effectLst/>
                <a:uLnTx/>
                <a:uFillTx/>
                <a:latin typeface="Arial" pitchFamily="34" charset="0"/>
                <a:ea typeface="+mj-ea"/>
                <a:cs typeface="Arial" pitchFamily="34" charset="0"/>
              </a:rPr>
              <a:t>WiE</a:t>
            </a:r>
            <a:r>
              <a:rPr kumimoji="0" lang="en-US" sz="400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i="0" u="none" strike="noStrike" kern="1200" cap="none" spc="0" normalizeH="0" baseline="0" noProof="0" dirty="0" smtClean="0">
                <a:ln>
                  <a:noFill/>
                </a:ln>
                <a:solidFill>
                  <a:schemeClr val="tx1"/>
                </a:solidFill>
                <a:effectLst/>
                <a:uLnTx/>
                <a:uFillTx/>
                <a:latin typeface="Arial" pitchFamily="34" charset="0"/>
                <a:ea typeface="+mj-ea"/>
                <a:cs typeface="Arial" pitchFamily="34" charset="0"/>
              </a:rPr>
              <a:t>Focus Group Feedback</a:t>
            </a:r>
            <a:endParaRPr kumimoji="0" lang="en-US" sz="400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709613"/>
            <a:ext cx="8229600" cy="795630"/>
          </a:xfrm>
        </p:spPr>
        <p:txBody>
          <a:bodyPr>
            <a:normAutofit/>
          </a:bodyPr>
          <a:lstStyle/>
          <a:p>
            <a:pPr algn="ctr"/>
            <a:r>
              <a:rPr lang="en-US" dirty="0" err="1" smtClean="0"/>
              <a:t>WiE</a:t>
            </a:r>
            <a:r>
              <a:rPr lang="en-US" dirty="0" smtClean="0"/>
              <a:t> Tenure &amp; Promotion Workshop</a:t>
            </a:r>
            <a:endParaRPr lang="en-US" dirty="0"/>
          </a:p>
        </p:txBody>
      </p:sp>
      <p:graphicFrame>
        <p:nvGraphicFramePr>
          <p:cNvPr id="5" name="Content Placeholder 4"/>
          <p:cNvGraphicFramePr>
            <a:graphicFrameLocks noGrp="1"/>
          </p:cNvGraphicFramePr>
          <p:nvPr>
            <p:ph idx="1"/>
          </p:nvPr>
        </p:nvGraphicFramePr>
        <p:xfrm>
          <a:off x="457200" y="1882526"/>
          <a:ext cx="8229600" cy="4345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65748" y="1994820"/>
          <a:ext cx="8229600" cy="4598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400050" y="639273"/>
            <a:ext cx="8229600" cy="1147322"/>
          </a:xfrm>
        </p:spPr>
        <p:txBody>
          <a:bodyPr>
            <a:normAutofit fontScale="90000"/>
          </a:bodyPr>
          <a:lstStyle/>
          <a:p>
            <a:pPr algn="ctr"/>
            <a:r>
              <a:rPr lang="en-US" sz="4000" dirty="0" smtClean="0"/>
              <a:t>Lunch Discussions </a:t>
            </a:r>
            <a:br>
              <a:rPr lang="en-US" sz="4000" dirty="0" smtClean="0"/>
            </a:br>
            <a:r>
              <a:rPr lang="en-US" sz="4000" dirty="0" smtClean="0"/>
              <a:t>with </a:t>
            </a:r>
            <a:r>
              <a:rPr lang="en-US" sz="4000" dirty="0" err="1" smtClean="0"/>
              <a:t>SoE</a:t>
            </a:r>
            <a:r>
              <a:rPr lang="en-US" sz="4000" dirty="0" smtClean="0"/>
              <a:t> Dean Thomas Farris</a:t>
            </a:r>
            <a:endParaRPr lang="en-US" sz="40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8605" y="2828295"/>
            <a:ext cx="4884610" cy="3754874"/>
          </a:xfrm>
          <a:prstGeom prst="rect">
            <a:avLst/>
          </a:prstGeom>
          <a:noFill/>
        </p:spPr>
        <p:txBody>
          <a:bodyPr wrap="square" rtlCol="0">
            <a:spAutoFit/>
          </a:bodyPr>
          <a:lstStyle/>
          <a:p>
            <a:pPr algn="ctr"/>
            <a:r>
              <a:rPr lang="en-US" sz="2000" u="sng" dirty="0" smtClean="0"/>
              <a:t>Participants</a:t>
            </a:r>
          </a:p>
          <a:p>
            <a:pPr algn="ctr"/>
            <a:endParaRPr lang="en-US" dirty="0" smtClean="0"/>
          </a:p>
          <a:p>
            <a:endParaRPr lang="en-US" dirty="0" smtClean="0"/>
          </a:p>
          <a:p>
            <a:endParaRPr lang="en-US" dirty="0" smtClean="0"/>
          </a:p>
          <a:p>
            <a:endParaRPr lang="en-US" dirty="0" smtClean="0"/>
          </a:p>
          <a:p>
            <a:endParaRPr lang="en-US" dirty="0" smtClean="0"/>
          </a:p>
          <a:p>
            <a:pPr algn="ctr"/>
            <a:endParaRPr lang="en-US" dirty="0" smtClean="0"/>
          </a:p>
          <a:p>
            <a:endParaRPr lang="en-US" dirty="0" smtClean="0"/>
          </a:p>
          <a:p>
            <a:endParaRPr lang="en-US" dirty="0" smtClean="0"/>
          </a:p>
          <a:p>
            <a:endParaRPr lang="en-US" dirty="0" smtClean="0"/>
          </a:p>
          <a:p>
            <a:endParaRPr lang="en-US" dirty="0" smtClean="0"/>
          </a:p>
          <a:p>
            <a:endParaRPr lang="en-US" dirty="0" smtClean="0"/>
          </a:p>
          <a:p>
            <a:pPr algn="ctr"/>
            <a:r>
              <a:rPr lang="en-US" dirty="0" smtClean="0"/>
              <a:t>28 women from 17 SEM Departments</a:t>
            </a:r>
            <a:endParaRPr lang="en-US" dirty="0"/>
          </a:p>
        </p:txBody>
      </p:sp>
      <p:sp>
        <p:nvSpPr>
          <p:cNvPr id="2" name="Title 1"/>
          <p:cNvSpPr>
            <a:spLocks noGrp="1"/>
          </p:cNvSpPr>
          <p:nvPr>
            <p:ph type="title"/>
          </p:nvPr>
        </p:nvSpPr>
        <p:spPr>
          <a:xfrm>
            <a:off x="0" y="649408"/>
            <a:ext cx="9144000" cy="1143000"/>
          </a:xfrm>
        </p:spPr>
        <p:txBody>
          <a:bodyPr>
            <a:normAutofit/>
          </a:bodyPr>
          <a:lstStyle/>
          <a:p>
            <a:pPr algn="ctr"/>
            <a:r>
              <a:rPr lang="en-US" sz="3600" dirty="0" smtClean="0"/>
              <a:t>Leadership Development:  Myers-Briggs </a:t>
            </a:r>
            <a:r>
              <a:rPr lang="en-US" dirty="0" smtClean="0"/>
              <a:t/>
            </a:r>
            <a:br>
              <a:rPr lang="en-US" dirty="0" smtClean="0"/>
            </a:br>
            <a:r>
              <a:rPr lang="en-US" sz="3111" dirty="0" smtClean="0"/>
              <a:t>(campus-wide workshop)</a:t>
            </a:r>
            <a:endParaRPr lang="en-US" sz="3111" dirty="0"/>
          </a:p>
        </p:txBody>
      </p:sp>
      <p:sp>
        <p:nvSpPr>
          <p:cNvPr id="3" name="Content Placeholder 2"/>
          <p:cNvSpPr>
            <a:spLocks noGrp="1"/>
          </p:cNvSpPr>
          <p:nvPr>
            <p:ph idx="1"/>
          </p:nvPr>
        </p:nvSpPr>
        <p:spPr>
          <a:xfrm>
            <a:off x="457200" y="1792408"/>
            <a:ext cx="8229600" cy="4740094"/>
          </a:xfrm>
        </p:spPr>
        <p:txBody>
          <a:bodyPr>
            <a:normAutofit/>
          </a:bodyPr>
          <a:lstStyle/>
          <a:p>
            <a:pPr>
              <a:spcBef>
                <a:spcPts val="300"/>
              </a:spcBef>
            </a:pPr>
            <a:r>
              <a:rPr lang="en-US" sz="2200" dirty="0" smtClean="0"/>
              <a:t>Facilitator: Dr Judith Katz, HERS Bryn </a:t>
            </a:r>
            <a:r>
              <a:rPr lang="en-US" sz="2200" dirty="0" err="1" smtClean="0"/>
              <a:t>Mawr</a:t>
            </a:r>
            <a:r>
              <a:rPr lang="en-US" sz="2200" dirty="0" smtClean="0"/>
              <a:t> Summer Institute</a:t>
            </a:r>
          </a:p>
          <a:p>
            <a:pPr>
              <a:spcBef>
                <a:spcPts val="300"/>
              </a:spcBef>
            </a:pPr>
            <a:r>
              <a:rPr lang="en-US" sz="2200" dirty="0" smtClean="0"/>
              <a:t>Recruitment through </a:t>
            </a:r>
            <a:r>
              <a:rPr lang="en-US" sz="2200" dirty="0" err="1" smtClean="0"/>
              <a:t>SciWomen</a:t>
            </a:r>
            <a:r>
              <a:rPr lang="en-US" sz="2200" dirty="0" smtClean="0"/>
              <a:t> listserv</a:t>
            </a:r>
          </a:p>
          <a:p>
            <a:pPr>
              <a:spcBef>
                <a:spcPts val="300"/>
              </a:spcBef>
              <a:buNone/>
            </a:pPr>
            <a:endParaRPr lang="en-US" sz="2400" dirty="0" smtClean="0"/>
          </a:p>
        </p:txBody>
      </p:sp>
      <p:grpSp>
        <p:nvGrpSpPr>
          <p:cNvPr id="4" name="Group 9"/>
          <p:cNvGrpSpPr/>
          <p:nvPr/>
        </p:nvGrpSpPr>
        <p:grpSpPr>
          <a:xfrm>
            <a:off x="4459928" y="2845228"/>
            <a:ext cx="4509659" cy="3570208"/>
            <a:chOff x="4781689" y="3149936"/>
            <a:chExt cx="4176051" cy="3570208"/>
          </a:xfrm>
        </p:grpSpPr>
        <p:sp>
          <p:nvSpPr>
            <p:cNvPr id="8" name="TextBox 7"/>
            <p:cNvSpPr txBox="1"/>
            <p:nvPr/>
          </p:nvSpPr>
          <p:spPr>
            <a:xfrm>
              <a:off x="4781689" y="3149936"/>
              <a:ext cx="4176051" cy="3570208"/>
            </a:xfrm>
            <a:prstGeom prst="rect">
              <a:avLst/>
            </a:prstGeom>
            <a:noFill/>
          </p:spPr>
          <p:txBody>
            <a:bodyPr wrap="square" rtlCol="0">
              <a:spAutoFit/>
            </a:bodyPr>
            <a:lstStyle/>
            <a:p>
              <a:pPr algn="ctr"/>
              <a:r>
                <a:rPr lang="en-US" sz="2000" u="sng" dirty="0" smtClean="0"/>
                <a:t>Outcomes</a:t>
              </a:r>
            </a:p>
            <a:p>
              <a:pPr algn="ctr"/>
              <a:endParaRPr lang="en-US" sz="2000" u="sng" dirty="0" smtClean="0"/>
            </a:p>
            <a:p>
              <a:pPr algn="ctr"/>
              <a:endParaRPr lang="en-US" sz="2000" u="sng" dirty="0" smtClean="0"/>
            </a:p>
            <a:p>
              <a:r>
                <a:rPr lang="en-US" sz="2000" dirty="0" smtClean="0"/>
                <a:t>Disagree                                   Agree</a:t>
              </a:r>
            </a:p>
            <a:p>
              <a:r>
                <a:rPr lang="en-US" sz="2400" dirty="0" smtClean="0"/>
                <a:t>  1--------2-------3-------4-------5 </a:t>
              </a:r>
            </a:p>
            <a:p>
              <a:endParaRPr lang="en-US" sz="2000" dirty="0" smtClean="0"/>
            </a:p>
            <a:p>
              <a:endParaRPr lang="en-US" sz="2000" dirty="0" smtClean="0"/>
            </a:p>
            <a:p>
              <a:r>
                <a:rPr lang="en-US" sz="2000" dirty="0" smtClean="0"/>
                <a:t>Overall effectiveness of the program</a:t>
              </a:r>
            </a:p>
            <a:p>
              <a:endParaRPr lang="en-US" sz="2200" dirty="0" smtClean="0"/>
            </a:p>
            <a:p>
              <a:r>
                <a:rPr lang="en-US" dirty="0" smtClean="0"/>
                <a:t>95% found program useful and relevant</a:t>
              </a:r>
            </a:p>
            <a:p>
              <a:endParaRPr lang="en-US" sz="2200" dirty="0" smtClean="0"/>
            </a:p>
          </p:txBody>
        </p:sp>
        <p:sp>
          <p:nvSpPr>
            <p:cNvPr id="9" name="Up Arrow 8"/>
            <p:cNvSpPr/>
            <p:nvPr/>
          </p:nvSpPr>
          <p:spPr>
            <a:xfrm>
              <a:off x="7912244" y="4657000"/>
              <a:ext cx="317500" cy="419100"/>
            </a:xfrm>
            <a:prstGeom prst="upArrow">
              <a:avLst/>
            </a:prstGeom>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1">
                    <a:lumMod val="50000"/>
                  </a:schemeClr>
                </a:solidFill>
              </a:endParaRPr>
            </a:p>
          </p:txBody>
        </p:sp>
      </p:grpSp>
      <p:graphicFrame>
        <p:nvGraphicFramePr>
          <p:cNvPr id="7" name="Chart 6"/>
          <p:cNvGraphicFramePr/>
          <p:nvPr/>
        </p:nvGraphicFramePr>
        <p:xfrm>
          <a:off x="-40954" y="2993172"/>
          <a:ext cx="4800600" cy="33445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7928"/>
            <a:ext cx="8229600" cy="1449952"/>
          </a:xfrm>
        </p:spPr>
        <p:txBody>
          <a:bodyPr>
            <a:normAutofit/>
          </a:bodyPr>
          <a:lstStyle/>
          <a:p>
            <a:pPr algn="ctr"/>
            <a:r>
              <a:rPr lang="en-US" dirty="0" smtClean="0"/>
              <a:t>OASIS Spring 2011 Program</a:t>
            </a:r>
            <a:br>
              <a:rPr lang="en-US" dirty="0" smtClean="0"/>
            </a:br>
            <a:r>
              <a:rPr lang="en-US" sz="3100" dirty="0" smtClean="0"/>
              <a:t> (campus-wide, early-career faculty)</a:t>
            </a:r>
            <a:endParaRPr lang="en-US" sz="3100" dirty="0"/>
          </a:p>
        </p:txBody>
      </p:sp>
      <p:graphicFrame>
        <p:nvGraphicFramePr>
          <p:cNvPr id="6" name="Diagram 5"/>
          <p:cNvGraphicFramePr/>
          <p:nvPr/>
        </p:nvGraphicFramePr>
        <p:xfrm>
          <a:off x="5105400" y="1976120"/>
          <a:ext cx="338328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p:cNvGraphicFramePr>
            <a:graphicFrameLocks noGrp="1"/>
          </p:cNvGraphicFramePr>
          <p:nvPr>
            <p:ph idx="1"/>
          </p:nvPr>
        </p:nvGraphicFramePr>
        <p:xfrm>
          <a:off x="487680" y="2226908"/>
          <a:ext cx="8229600" cy="43449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7927"/>
            <a:ext cx="8229600" cy="1120535"/>
          </a:xfrm>
        </p:spPr>
        <p:txBody>
          <a:bodyPr>
            <a:noAutofit/>
          </a:bodyPr>
          <a:lstStyle/>
          <a:p>
            <a:pPr algn="ctr"/>
            <a:r>
              <a:rPr lang="en-US" sz="4000" dirty="0" smtClean="0"/>
              <a:t>OASIS: </a:t>
            </a:r>
            <a:br>
              <a:rPr lang="en-US" sz="4000" dirty="0" smtClean="0"/>
            </a:br>
            <a:r>
              <a:rPr lang="en-US" sz="4000" dirty="0" smtClean="0"/>
              <a:t>From Pilot to Signature Program</a:t>
            </a:r>
            <a:endParaRPr lang="en-US" sz="4000" dirty="0"/>
          </a:p>
        </p:txBody>
      </p:sp>
      <p:graphicFrame>
        <p:nvGraphicFramePr>
          <p:cNvPr id="4" name="Content Placeholder 3"/>
          <p:cNvGraphicFramePr>
            <a:graphicFrameLocks noGrp="1"/>
          </p:cNvGraphicFramePr>
          <p:nvPr>
            <p:ph idx="1"/>
          </p:nvPr>
        </p:nvGraphicFramePr>
        <p:xfrm>
          <a:off x="457200" y="2118807"/>
          <a:ext cx="8229600" cy="4344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4114800" y="5503318"/>
            <a:ext cx="4572000" cy="646331"/>
          </a:xfrm>
          <a:prstGeom prst="rect">
            <a:avLst/>
          </a:prstGeom>
        </p:spPr>
        <p:txBody>
          <a:bodyPr>
            <a:spAutoFit/>
          </a:bodyPr>
          <a:lstStyle/>
          <a:p>
            <a:r>
              <a:rPr lang="en-US" dirty="0" smtClean="0"/>
              <a:t>Merging of OASIS with RU FAIR </a:t>
            </a:r>
            <a:r>
              <a:rPr lang="en-US" dirty="0" smtClean="0">
                <a:solidFill>
                  <a:schemeClr val="tx2"/>
                </a:solidFill>
              </a:rPr>
              <a:t>Professorship</a:t>
            </a:r>
            <a:r>
              <a:rPr lang="en-US" dirty="0" smtClean="0"/>
              <a:t> Model</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449622" y="2013186"/>
            <a:ext cx="6448938" cy="1481238"/>
          </a:xfrm>
          <a:custGeom>
            <a:avLst/>
            <a:gdLst>
              <a:gd name="connsiteX0" fmla="*/ 0 w 5920141"/>
              <a:gd name="connsiteY0" fmla="*/ 77787 h 777866"/>
              <a:gd name="connsiteX1" fmla="*/ 22783 w 5920141"/>
              <a:gd name="connsiteY1" fmla="*/ 22783 h 777866"/>
              <a:gd name="connsiteX2" fmla="*/ 77787 w 5920141"/>
              <a:gd name="connsiteY2" fmla="*/ 0 h 777866"/>
              <a:gd name="connsiteX3" fmla="*/ 5842354 w 5920141"/>
              <a:gd name="connsiteY3" fmla="*/ 0 h 777866"/>
              <a:gd name="connsiteX4" fmla="*/ 5897358 w 5920141"/>
              <a:gd name="connsiteY4" fmla="*/ 22783 h 777866"/>
              <a:gd name="connsiteX5" fmla="*/ 5920141 w 5920141"/>
              <a:gd name="connsiteY5" fmla="*/ 77787 h 777866"/>
              <a:gd name="connsiteX6" fmla="*/ 5920141 w 5920141"/>
              <a:gd name="connsiteY6" fmla="*/ 700079 h 777866"/>
              <a:gd name="connsiteX7" fmla="*/ 5897358 w 5920141"/>
              <a:gd name="connsiteY7" fmla="*/ 755083 h 777866"/>
              <a:gd name="connsiteX8" fmla="*/ 5842354 w 5920141"/>
              <a:gd name="connsiteY8" fmla="*/ 777866 h 777866"/>
              <a:gd name="connsiteX9" fmla="*/ 77787 w 5920141"/>
              <a:gd name="connsiteY9" fmla="*/ 777866 h 777866"/>
              <a:gd name="connsiteX10" fmla="*/ 22783 w 5920141"/>
              <a:gd name="connsiteY10" fmla="*/ 755083 h 777866"/>
              <a:gd name="connsiteX11" fmla="*/ 0 w 5920141"/>
              <a:gd name="connsiteY11" fmla="*/ 700079 h 777866"/>
              <a:gd name="connsiteX12" fmla="*/ 0 w 5920141"/>
              <a:gd name="connsiteY12" fmla="*/ 77787 h 77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0141" h="777866">
                <a:moveTo>
                  <a:pt x="0" y="77787"/>
                </a:moveTo>
                <a:cubicBezTo>
                  <a:pt x="0" y="57157"/>
                  <a:pt x="8195" y="37371"/>
                  <a:pt x="22783" y="22783"/>
                </a:cubicBezTo>
                <a:cubicBezTo>
                  <a:pt x="37371" y="8195"/>
                  <a:pt x="57156" y="0"/>
                  <a:pt x="77787" y="0"/>
                </a:cubicBezTo>
                <a:lnTo>
                  <a:pt x="5842354" y="0"/>
                </a:lnTo>
                <a:cubicBezTo>
                  <a:pt x="5862984" y="0"/>
                  <a:pt x="5882770" y="8195"/>
                  <a:pt x="5897358" y="22783"/>
                </a:cubicBezTo>
                <a:cubicBezTo>
                  <a:pt x="5911946" y="37371"/>
                  <a:pt x="5920141" y="57156"/>
                  <a:pt x="5920141" y="77787"/>
                </a:cubicBezTo>
                <a:lnTo>
                  <a:pt x="5920141" y="700079"/>
                </a:lnTo>
                <a:cubicBezTo>
                  <a:pt x="5920141" y="720709"/>
                  <a:pt x="5911946" y="740495"/>
                  <a:pt x="5897358" y="755083"/>
                </a:cubicBezTo>
                <a:cubicBezTo>
                  <a:pt x="5882770" y="769671"/>
                  <a:pt x="5862985" y="777866"/>
                  <a:pt x="5842354" y="777866"/>
                </a:cubicBezTo>
                <a:lnTo>
                  <a:pt x="77787" y="777866"/>
                </a:lnTo>
                <a:cubicBezTo>
                  <a:pt x="57157" y="777866"/>
                  <a:pt x="37371" y="769671"/>
                  <a:pt x="22783" y="755083"/>
                </a:cubicBezTo>
                <a:cubicBezTo>
                  <a:pt x="8195" y="740495"/>
                  <a:pt x="0" y="720710"/>
                  <a:pt x="0" y="700079"/>
                </a:cubicBezTo>
                <a:lnTo>
                  <a:pt x="0" y="77787"/>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contrasting" dir="t"/>
          </a:scene3d>
          <a:sp3d contourW="19050" prstMaterial="metal">
            <a:bevelT w="88900" h="203200"/>
            <a:bevelB w="165100" h="254000"/>
            <a:contourClr>
              <a:schemeClr val="accent1"/>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363" tIns="91363" rIns="885176" bIns="91363" numCol="1" spcCol="1270" anchor="ctr" anchorCtr="0">
            <a:noAutofit/>
          </a:bodyPr>
          <a:lstStyle/>
          <a:p>
            <a:pPr marL="164592" lvl="0"/>
            <a:r>
              <a:rPr lang="en-US" sz="2400" dirty="0" smtClean="0">
                <a:solidFill>
                  <a:schemeClr val="bg1"/>
                </a:solidFill>
                <a:latin typeface="Arial" pitchFamily="34" charset="0"/>
                <a:cs typeface="Arial" pitchFamily="34" charset="0"/>
              </a:rPr>
              <a:t>Individual campus strengths/challenges drive the programmatic and research focus</a:t>
            </a:r>
            <a:endParaRPr lang="en-US" sz="2400" dirty="0">
              <a:solidFill>
                <a:schemeClr val="bg1"/>
              </a:solidFill>
              <a:latin typeface="Arial" pitchFamily="34" charset="0"/>
              <a:cs typeface="Arial" pitchFamily="34" charset="0"/>
            </a:endParaRPr>
          </a:p>
        </p:txBody>
      </p:sp>
      <p:sp>
        <p:nvSpPr>
          <p:cNvPr id="7" name="Freeform 6"/>
          <p:cNvSpPr/>
          <p:nvPr/>
        </p:nvSpPr>
        <p:spPr>
          <a:xfrm>
            <a:off x="1158250" y="3640665"/>
            <a:ext cx="6783482" cy="1395176"/>
          </a:xfrm>
          <a:custGeom>
            <a:avLst/>
            <a:gdLst>
              <a:gd name="connsiteX0" fmla="*/ 0 w 5920141"/>
              <a:gd name="connsiteY0" fmla="*/ 77787 h 777866"/>
              <a:gd name="connsiteX1" fmla="*/ 22783 w 5920141"/>
              <a:gd name="connsiteY1" fmla="*/ 22783 h 777866"/>
              <a:gd name="connsiteX2" fmla="*/ 77787 w 5920141"/>
              <a:gd name="connsiteY2" fmla="*/ 0 h 777866"/>
              <a:gd name="connsiteX3" fmla="*/ 5842354 w 5920141"/>
              <a:gd name="connsiteY3" fmla="*/ 0 h 777866"/>
              <a:gd name="connsiteX4" fmla="*/ 5897358 w 5920141"/>
              <a:gd name="connsiteY4" fmla="*/ 22783 h 777866"/>
              <a:gd name="connsiteX5" fmla="*/ 5920141 w 5920141"/>
              <a:gd name="connsiteY5" fmla="*/ 77787 h 777866"/>
              <a:gd name="connsiteX6" fmla="*/ 5920141 w 5920141"/>
              <a:gd name="connsiteY6" fmla="*/ 700079 h 777866"/>
              <a:gd name="connsiteX7" fmla="*/ 5897358 w 5920141"/>
              <a:gd name="connsiteY7" fmla="*/ 755083 h 777866"/>
              <a:gd name="connsiteX8" fmla="*/ 5842354 w 5920141"/>
              <a:gd name="connsiteY8" fmla="*/ 777866 h 777866"/>
              <a:gd name="connsiteX9" fmla="*/ 77787 w 5920141"/>
              <a:gd name="connsiteY9" fmla="*/ 777866 h 777866"/>
              <a:gd name="connsiteX10" fmla="*/ 22783 w 5920141"/>
              <a:gd name="connsiteY10" fmla="*/ 755083 h 777866"/>
              <a:gd name="connsiteX11" fmla="*/ 0 w 5920141"/>
              <a:gd name="connsiteY11" fmla="*/ 700079 h 777866"/>
              <a:gd name="connsiteX12" fmla="*/ 0 w 5920141"/>
              <a:gd name="connsiteY12" fmla="*/ 77787 h 77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0141" h="777866">
                <a:moveTo>
                  <a:pt x="0" y="77787"/>
                </a:moveTo>
                <a:cubicBezTo>
                  <a:pt x="0" y="57157"/>
                  <a:pt x="8195" y="37371"/>
                  <a:pt x="22783" y="22783"/>
                </a:cubicBezTo>
                <a:cubicBezTo>
                  <a:pt x="37371" y="8195"/>
                  <a:pt x="57156" y="0"/>
                  <a:pt x="77787" y="0"/>
                </a:cubicBezTo>
                <a:lnTo>
                  <a:pt x="5842354" y="0"/>
                </a:lnTo>
                <a:cubicBezTo>
                  <a:pt x="5862984" y="0"/>
                  <a:pt x="5882770" y="8195"/>
                  <a:pt x="5897358" y="22783"/>
                </a:cubicBezTo>
                <a:cubicBezTo>
                  <a:pt x="5911946" y="37371"/>
                  <a:pt x="5920141" y="57156"/>
                  <a:pt x="5920141" y="77787"/>
                </a:cubicBezTo>
                <a:lnTo>
                  <a:pt x="5920141" y="700079"/>
                </a:lnTo>
                <a:cubicBezTo>
                  <a:pt x="5920141" y="720709"/>
                  <a:pt x="5911946" y="740495"/>
                  <a:pt x="5897358" y="755083"/>
                </a:cubicBezTo>
                <a:cubicBezTo>
                  <a:pt x="5882770" y="769671"/>
                  <a:pt x="5862985" y="777866"/>
                  <a:pt x="5842354" y="777866"/>
                </a:cubicBezTo>
                <a:lnTo>
                  <a:pt x="77787" y="777866"/>
                </a:lnTo>
                <a:cubicBezTo>
                  <a:pt x="57157" y="777866"/>
                  <a:pt x="37371" y="769671"/>
                  <a:pt x="22783" y="755083"/>
                </a:cubicBezTo>
                <a:cubicBezTo>
                  <a:pt x="8195" y="740495"/>
                  <a:pt x="0" y="720710"/>
                  <a:pt x="0" y="700079"/>
                </a:cubicBezTo>
                <a:lnTo>
                  <a:pt x="0" y="77787"/>
                </a:lnTo>
                <a:close/>
              </a:path>
            </a:pathLst>
          </a:custGeom>
          <a:solidFill>
            <a:schemeClr val="accent1">
              <a:lumMod val="75000"/>
            </a:schemeClr>
          </a:solidFill>
          <a:ln>
            <a:noFill/>
          </a:ln>
          <a:effectLst>
            <a:outerShdw blurRad="44450" dist="27940" dir="5400000" algn="ctr">
              <a:srgbClr val="FFFF99">
                <a:alpha val="32000"/>
              </a:srgbClr>
            </a:outerShdw>
          </a:effectLst>
          <a:scene3d>
            <a:camera prst="orthographicFront">
              <a:rot lat="0" lon="0" rev="0"/>
            </a:camera>
            <a:lightRig rig="contrasting" dir="t"/>
          </a:scene3d>
          <a:sp3d contourW="19050" prstMaterial="metal">
            <a:bevelT w="88900" h="203200"/>
            <a:bevelB w="165100" h="254000"/>
            <a:contourClr>
              <a:schemeClr val="bg2">
                <a:lumMod val="25000"/>
              </a:schemeClr>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363" tIns="91363" rIns="1119342" bIns="91363" numCol="1" spcCol="1270" anchor="ctr" anchorCtr="0">
            <a:noAutofit/>
          </a:bodyPr>
          <a:lstStyle/>
          <a:p>
            <a:pPr marL="164592" lvl="0"/>
            <a:r>
              <a:rPr lang="en-US" sz="2400" dirty="0" smtClean="0">
                <a:solidFill>
                  <a:schemeClr val="bg1"/>
                </a:solidFill>
                <a:latin typeface="Arial" pitchFamily="34" charset="0"/>
                <a:cs typeface="Arial" pitchFamily="34" charset="0"/>
              </a:rPr>
              <a:t>Individual campus successes are spreading to university-wide application</a:t>
            </a:r>
            <a:endParaRPr lang="en-US" sz="2400" dirty="0">
              <a:solidFill>
                <a:schemeClr val="bg1"/>
              </a:solidFill>
              <a:latin typeface="Arial" pitchFamily="34" charset="0"/>
              <a:cs typeface="Arial" pitchFamily="34" charset="0"/>
            </a:endParaRPr>
          </a:p>
        </p:txBody>
      </p:sp>
      <p:sp>
        <p:nvSpPr>
          <p:cNvPr id="8" name="Freeform 7"/>
          <p:cNvSpPr/>
          <p:nvPr/>
        </p:nvSpPr>
        <p:spPr>
          <a:xfrm>
            <a:off x="1784771" y="5194796"/>
            <a:ext cx="6984363" cy="1409198"/>
          </a:xfrm>
          <a:custGeom>
            <a:avLst/>
            <a:gdLst>
              <a:gd name="connsiteX0" fmla="*/ 0 w 5920141"/>
              <a:gd name="connsiteY0" fmla="*/ 77787 h 777866"/>
              <a:gd name="connsiteX1" fmla="*/ 22783 w 5920141"/>
              <a:gd name="connsiteY1" fmla="*/ 22783 h 777866"/>
              <a:gd name="connsiteX2" fmla="*/ 77787 w 5920141"/>
              <a:gd name="connsiteY2" fmla="*/ 0 h 777866"/>
              <a:gd name="connsiteX3" fmla="*/ 5842354 w 5920141"/>
              <a:gd name="connsiteY3" fmla="*/ 0 h 777866"/>
              <a:gd name="connsiteX4" fmla="*/ 5897358 w 5920141"/>
              <a:gd name="connsiteY4" fmla="*/ 22783 h 777866"/>
              <a:gd name="connsiteX5" fmla="*/ 5920141 w 5920141"/>
              <a:gd name="connsiteY5" fmla="*/ 77787 h 777866"/>
              <a:gd name="connsiteX6" fmla="*/ 5920141 w 5920141"/>
              <a:gd name="connsiteY6" fmla="*/ 700079 h 777866"/>
              <a:gd name="connsiteX7" fmla="*/ 5897358 w 5920141"/>
              <a:gd name="connsiteY7" fmla="*/ 755083 h 777866"/>
              <a:gd name="connsiteX8" fmla="*/ 5842354 w 5920141"/>
              <a:gd name="connsiteY8" fmla="*/ 777866 h 777866"/>
              <a:gd name="connsiteX9" fmla="*/ 77787 w 5920141"/>
              <a:gd name="connsiteY9" fmla="*/ 777866 h 777866"/>
              <a:gd name="connsiteX10" fmla="*/ 22783 w 5920141"/>
              <a:gd name="connsiteY10" fmla="*/ 755083 h 777866"/>
              <a:gd name="connsiteX11" fmla="*/ 0 w 5920141"/>
              <a:gd name="connsiteY11" fmla="*/ 700079 h 777866"/>
              <a:gd name="connsiteX12" fmla="*/ 0 w 5920141"/>
              <a:gd name="connsiteY12" fmla="*/ 77787 h 77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20141" h="777866">
                <a:moveTo>
                  <a:pt x="0" y="77787"/>
                </a:moveTo>
                <a:cubicBezTo>
                  <a:pt x="0" y="57157"/>
                  <a:pt x="8195" y="37371"/>
                  <a:pt x="22783" y="22783"/>
                </a:cubicBezTo>
                <a:cubicBezTo>
                  <a:pt x="37371" y="8195"/>
                  <a:pt x="57156" y="0"/>
                  <a:pt x="77787" y="0"/>
                </a:cubicBezTo>
                <a:lnTo>
                  <a:pt x="5842354" y="0"/>
                </a:lnTo>
                <a:cubicBezTo>
                  <a:pt x="5862984" y="0"/>
                  <a:pt x="5882770" y="8195"/>
                  <a:pt x="5897358" y="22783"/>
                </a:cubicBezTo>
                <a:cubicBezTo>
                  <a:pt x="5911946" y="37371"/>
                  <a:pt x="5920141" y="57156"/>
                  <a:pt x="5920141" y="77787"/>
                </a:cubicBezTo>
                <a:lnTo>
                  <a:pt x="5920141" y="700079"/>
                </a:lnTo>
                <a:cubicBezTo>
                  <a:pt x="5920141" y="720709"/>
                  <a:pt x="5911946" y="740495"/>
                  <a:pt x="5897358" y="755083"/>
                </a:cubicBezTo>
                <a:cubicBezTo>
                  <a:pt x="5882770" y="769671"/>
                  <a:pt x="5862985" y="777866"/>
                  <a:pt x="5842354" y="777866"/>
                </a:cubicBezTo>
                <a:lnTo>
                  <a:pt x="77787" y="777866"/>
                </a:lnTo>
                <a:cubicBezTo>
                  <a:pt x="57157" y="777866"/>
                  <a:pt x="37371" y="769671"/>
                  <a:pt x="22783" y="755083"/>
                </a:cubicBezTo>
                <a:cubicBezTo>
                  <a:pt x="8195" y="740495"/>
                  <a:pt x="0" y="720710"/>
                  <a:pt x="0" y="700079"/>
                </a:cubicBezTo>
                <a:lnTo>
                  <a:pt x="0" y="77787"/>
                </a:lnTo>
                <a:close/>
              </a:path>
            </a:pathLst>
          </a:cu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contrasting" dir="t"/>
          </a:scene3d>
          <a:sp3d contourW="19050" prstMaterial="metal">
            <a:bevelT w="88900" h="203200"/>
            <a:bevelB w="165100" h="2540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363" tIns="91363" rIns="1119342" bIns="91363" numCol="1" spcCol="1270" anchor="ctr" anchorCtr="0">
            <a:noAutofit/>
          </a:bodyPr>
          <a:lstStyle/>
          <a:p>
            <a:pPr lvl="0"/>
            <a:endParaRPr lang="en-US" sz="2400" dirty="0" smtClean="0">
              <a:solidFill>
                <a:schemeClr val="bg1"/>
              </a:solidFill>
              <a:latin typeface="Arial" pitchFamily="34" charset="0"/>
              <a:cs typeface="Arial" pitchFamily="34" charset="0"/>
            </a:endParaRPr>
          </a:p>
          <a:p>
            <a:pPr marL="457200" lvl="0">
              <a:buFont typeface="Arial" pitchFamily="34" charset="0"/>
              <a:buChar char="•"/>
            </a:pPr>
            <a:r>
              <a:rPr lang="en-US" sz="2400" dirty="0" smtClean="0">
                <a:solidFill>
                  <a:schemeClr val="bg1"/>
                </a:solidFill>
                <a:latin typeface="Arial" pitchFamily="34" charset="0"/>
                <a:cs typeface="Arial" pitchFamily="34" charset="0"/>
              </a:rPr>
              <a:t> Newark ‘Salary Study’ </a:t>
            </a:r>
          </a:p>
          <a:p>
            <a:pPr lvl="1">
              <a:buFont typeface="Arial" pitchFamily="34" charset="0"/>
              <a:buChar char="•"/>
            </a:pPr>
            <a:r>
              <a:rPr lang="en-US" sz="2400" dirty="0" smtClean="0">
                <a:solidFill>
                  <a:schemeClr val="bg1"/>
                </a:solidFill>
                <a:latin typeface="Arial" pitchFamily="34" charset="0"/>
                <a:cs typeface="Arial" pitchFamily="34" charset="0"/>
              </a:rPr>
              <a:t> Camden ‘Time Management Study’</a:t>
            </a:r>
          </a:p>
          <a:p>
            <a:pPr lvl="1">
              <a:buFont typeface="Arial" pitchFamily="34" charset="0"/>
              <a:buChar char="•"/>
            </a:pPr>
            <a:r>
              <a:rPr lang="en-US" sz="2400" dirty="0" smtClean="0">
                <a:solidFill>
                  <a:schemeClr val="bg1"/>
                </a:solidFill>
                <a:latin typeface="Arial" pitchFamily="34" charset="0"/>
                <a:cs typeface="Arial" pitchFamily="34" charset="0"/>
              </a:rPr>
              <a:t> New Brunswick OASIS Program</a:t>
            </a:r>
          </a:p>
          <a:p>
            <a:pPr lvl="0" algn="l" defTabSz="800100" rtl="0">
              <a:spcBef>
                <a:spcPct val="0"/>
              </a:spcBef>
              <a:spcAft>
                <a:spcPts val="700"/>
              </a:spcAft>
            </a:pPr>
            <a:endParaRPr lang="en-US" sz="2400" i="1" kern="1200" baseline="0" dirty="0"/>
          </a:p>
        </p:txBody>
      </p:sp>
      <p:sp>
        <p:nvSpPr>
          <p:cNvPr id="9" name="Freeform 8"/>
          <p:cNvSpPr/>
          <p:nvPr/>
        </p:nvSpPr>
        <p:spPr>
          <a:xfrm rot="459064">
            <a:off x="6153763" y="3019911"/>
            <a:ext cx="394297" cy="1051886"/>
          </a:xfrm>
          <a:custGeom>
            <a:avLst/>
            <a:gdLst>
              <a:gd name="connsiteX0" fmla="*/ 0 w 505613"/>
              <a:gd name="connsiteY0" fmla="*/ 278087 h 505613"/>
              <a:gd name="connsiteX1" fmla="*/ 113763 w 505613"/>
              <a:gd name="connsiteY1" fmla="*/ 278087 h 505613"/>
              <a:gd name="connsiteX2" fmla="*/ 113763 w 505613"/>
              <a:gd name="connsiteY2" fmla="*/ 0 h 505613"/>
              <a:gd name="connsiteX3" fmla="*/ 391850 w 505613"/>
              <a:gd name="connsiteY3" fmla="*/ 0 h 505613"/>
              <a:gd name="connsiteX4" fmla="*/ 391850 w 505613"/>
              <a:gd name="connsiteY4" fmla="*/ 278087 h 505613"/>
              <a:gd name="connsiteX5" fmla="*/ 505613 w 505613"/>
              <a:gd name="connsiteY5" fmla="*/ 278087 h 505613"/>
              <a:gd name="connsiteX6" fmla="*/ 252807 w 505613"/>
              <a:gd name="connsiteY6" fmla="*/ 505613 h 505613"/>
              <a:gd name="connsiteX7" fmla="*/ 0 w 505613"/>
              <a:gd name="connsiteY7" fmla="*/ 278087 h 50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13" h="505613">
                <a:moveTo>
                  <a:pt x="0" y="278087"/>
                </a:moveTo>
                <a:lnTo>
                  <a:pt x="113763" y="278087"/>
                </a:lnTo>
                <a:lnTo>
                  <a:pt x="113763" y="0"/>
                </a:lnTo>
                <a:lnTo>
                  <a:pt x="391850" y="0"/>
                </a:lnTo>
                <a:lnTo>
                  <a:pt x="391850" y="278087"/>
                </a:lnTo>
                <a:lnTo>
                  <a:pt x="505613" y="278087"/>
                </a:lnTo>
                <a:lnTo>
                  <a:pt x="252807" y="505613"/>
                </a:lnTo>
                <a:lnTo>
                  <a:pt x="0" y="278087"/>
                </a:lnTo>
                <a:close/>
              </a:path>
            </a:pathLst>
          </a:custGeom>
          <a:solidFill>
            <a:schemeClr val="bg1">
              <a:alpha val="95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243" tIns="30480" rIns="144243" bIns="155619" numCol="1" spcCol="1270" anchor="ctr" anchorCtr="0">
            <a:noAutofit/>
          </a:bodyPr>
          <a:lstStyle/>
          <a:p>
            <a:pPr lvl="0" algn="ctr" defTabSz="1066800">
              <a:lnSpc>
                <a:spcPct val="90000"/>
              </a:lnSpc>
              <a:spcBef>
                <a:spcPct val="0"/>
              </a:spcBef>
              <a:spcAft>
                <a:spcPct val="35000"/>
              </a:spcAft>
            </a:pPr>
            <a:endParaRPr lang="en-US" sz="2400" kern="1200"/>
          </a:p>
        </p:txBody>
      </p:sp>
      <p:sp>
        <p:nvSpPr>
          <p:cNvPr id="10" name="Freeform 9"/>
          <p:cNvSpPr/>
          <p:nvPr/>
        </p:nvSpPr>
        <p:spPr>
          <a:xfrm rot="459064">
            <a:off x="7265711" y="4603238"/>
            <a:ext cx="394297" cy="1051886"/>
          </a:xfrm>
          <a:custGeom>
            <a:avLst/>
            <a:gdLst>
              <a:gd name="connsiteX0" fmla="*/ 0 w 505613"/>
              <a:gd name="connsiteY0" fmla="*/ 278087 h 505613"/>
              <a:gd name="connsiteX1" fmla="*/ 113763 w 505613"/>
              <a:gd name="connsiteY1" fmla="*/ 278087 h 505613"/>
              <a:gd name="connsiteX2" fmla="*/ 113763 w 505613"/>
              <a:gd name="connsiteY2" fmla="*/ 0 h 505613"/>
              <a:gd name="connsiteX3" fmla="*/ 391850 w 505613"/>
              <a:gd name="connsiteY3" fmla="*/ 0 h 505613"/>
              <a:gd name="connsiteX4" fmla="*/ 391850 w 505613"/>
              <a:gd name="connsiteY4" fmla="*/ 278087 h 505613"/>
              <a:gd name="connsiteX5" fmla="*/ 505613 w 505613"/>
              <a:gd name="connsiteY5" fmla="*/ 278087 h 505613"/>
              <a:gd name="connsiteX6" fmla="*/ 252807 w 505613"/>
              <a:gd name="connsiteY6" fmla="*/ 505613 h 505613"/>
              <a:gd name="connsiteX7" fmla="*/ 0 w 505613"/>
              <a:gd name="connsiteY7" fmla="*/ 278087 h 50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613" h="505613">
                <a:moveTo>
                  <a:pt x="0" y="278087"/>
                </a:moveTo>
                <a:lnTo>
                  <a:pt x="113763" y="278087"/>
                </a:lnTo>
                <a:lnTo>
                  <a:pt x="113763" y="0"/>
                </a:lnTo>
                <a:lnTo>
                  <a:pt x="391850" y="0"/>
                </a:lnTo>
                <a:lnTo>
                  <a:pt x="391850" y="278087"/>
                </a:lnTo>
                <a:lnTo>
                  <a:pt x="505613" y="278087"/>
                </a:lnTo>
                <a:lnTo>
                  <a:pt x="252807" y="505613"/>
                </a:lnTo>
                <a:lnTo>
                  <a:pt x="0" y="278087"/>
                </a:lnTo>
                <a:close/>
              </a:path>
            </a:pathLst>
          </a:custGeom>
          <a:solidFill>
            <a:schemeClr val="bg1">
              <a:alpha val="95000"/>
            </a:scheme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44243" tIns="30480" rIns="144243" bIns="155619" numCol="1" spcCol="1270" anchor="ctr" anchorCtr="0">
            <a:noAutofit/>
          </a:bodyPr>
          <a:lstStyle/>
          <a:p>
            <a:pPr lvl="0" algn="ctr" defTabSz="1066800">
              <a:lnSpc>
                <a:spcPct val="90000"/>
              </a:lnSpc>
              <a:spcBef>
                <a:spcPct val="0"/>
              </a:spcBef>
              <a:spcAft>
                <a:spcPct val="35000"/>
              </a:spcAft>
            </a:pPr>
            <a:endParaRPr lang="en-US" sz="2400" kern="1200"/>
          </a:p>
        </p:txBody>
      </p:sp>
      <p:sp>
        <p:nvSpPr>
          <p:cNvPr id="14" name="TextBox 13"/>
          <p:cNvSpPr txBox="1"/>
          <p:nvPr/>
        </p:nvSpPr>
        <p:spPr>
          <a:xfrm>
            <a:off x="1" y="635092"/>
            <a:ext cx="9144000" cy="707886"/>
          </a:xfrm>
          <a:prstGeom prst="rect">
            <a:avLst/>
          </a:prstGeom>
          <a:noFill/>
        </p:spPr>
        <p:txBody>
          <a:bodyPr wrap="square" rtlCol="0">
            <a:spAutoFit/>
          </a:bodyPr>
          <a:lstStyle/>
          <a:p>
            <a:pPr algn="ctr"/>
            <a:r>
              <a:rPr lang="en-US" sz="4000" dirty="0" smtClean="0"/>
              <a:t>Grassroots… Regional Reach</a:t>
            </a:r>
            <a:endParaRPr lang="en-US" sz="4000" dirty="0"/>
          </a:p>
        </p:txBody>
      </p:sp>
      <p:sp>
        <p:nvSpPr>
          <p:cNvPr id="20" name="Isosceles Triangle 19"/>
          <p:cNvSpPr/>
          <p:nvPr/>
        </p:nvSpPr>
        <p:spPr>
          <a:xfrm rot="16200000">
            <a:off x="4343401" y="-3000421"/>
            <a:ext cx="457200" cy="9144000"/>
          </a:xfrm>
          <a:prstGeom prst="triangle">
            <a:avLst>
              <a:gd name="adj" fmla="val 577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887608"/>
          <a:ext cx="8229600" cy="4345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Autofit/>
          </a:bodyPr>
          <a:lstStyle/>
          <a:p>
            <a:pPr algn="ctr"/>
            <a:r>
              <a:rPr lang="en-US" sz="4000" dirty="0" smtClean="0"/>
              <a:t>Sustaining RU FAIR Professorships</a:t>
            </a:r>
            <a:endParaRPr lang="en-US" sz="4000" dirty="0"/>
          </a:p>
        </p:txBody>
      </p:sp>
      <p:sp>
        <p:nvSpPr>
          <p:cNvPr id="5" name="TextBox 4"/>
          <p:cNvSpPr txBox="1"/>
          <p:nvPr/>
        </p:nvSpPr>
        <p:spPr>
          <a:xfrm>
            <a:off x="3830129" y="1977055"/>
            <a:ext cx="931653" cy="769441"/>
          </a:xfrm>
          <a:prstGeom prst="rect">
            <a:avLst/>
          </a:prstGeom>
          <a:solidFill>
            <a:schemeClr val="bg1"/>
          </a:solidFill>
        </p:spPr>
        <p:txBody>
          <a:bodyPr wrap="square" rtlCol="0">
            <a:spAutoFit/>
          </a:bodyPr>
          <a:lstStyle/>
          <a:p>
            <a:pPr algn="ctr"/>
            <a:r>
              <a:rPr lang="en-US" sz="4400" dirty="0" smtClean="0"/>
              <a:t>&amp;</a:t>
            </a:r>
            <a:endParaRPr lang="en-US" sz="44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14137" y="1794933"/>
            <a:ext cx="1293962" cy="769441"/>
          </a:xfrm>
          <a:prstGeom prst="rect">
            <a:avLst/>
          </a:prstGeom>
          <a:solidFill>
            <a:schemeClr val="bg1"/>
          </a:solidFill>
        </p:spPr>
        <p:txBody>
          <a:bodyPr wrap="square" rtlCol="0">
            <a:spAutoFit/>
          </a:bodyPr>
          <a:lstStyle/>
          <a:p>
            <a:pPr algn="ctr"/>
            <a:r>
              <a:rPr lang="en-US" sz="4400" dirty="0" smtClean="0"/>
              <a:t>&amp;</a:t>
            </a:r>
            <a:endParaRPr lang="en-US" sz="4400" dirty="0"/>
          </a:p>
        </p:txBody>
      </p:sp>
      <p:sp>
        <p:nvSpPr>
          <p:cNvPr id="2" name="Title 1"/>
          <p:cNvSpPr>
            <a:spLocks noGrp="1"/>
          </p:cNvSpPr>
          <p:nvPr>
            <p:ph type="title"/>
          </p:nvPr>
        </p:nvSpPr>
        <p:spPr>
          <a:xfrm>
            <a:off x="457200" y="694199"/>
            <a:ext cx="8229600" cy="698503"/>
          </a:xfrm>
        </p:spPr>
        <p:txBody>
          <a:bodyPr>
            <a:noAutofit/>
          </a:bodyPr>
          <a:lstStyle/>
          <a:p>
            <a:pPr algn="ctr"/>
            <a:r>
              <a:rPr lang="en-US" sz="4000" dirty="0" smtClean="0"/>
              <a:t>Sustaining RU FAIR ADVANCE</a:t>
            </a:r>
            <a:endParaRPr lang="en-US" sz="4000" dirty="0"/>
          </a:p>
        </p:txBody>
      </p:sp>
      <p:sp>
        <p:nvSpPr>
          <p:cNvPr id="4" name="Rounded Rectangle 3"/>
          <p:cNvSpPr/>
          <p:nvPr/>
        </p:nvSpPr>
        <p:spPr>
          <a:xfrm>
            <a:off x="457200" y="1744143"/>
            <a:ext cx="2895600" cy="2438392"/>
          </a:xfrm>
          <a:prstGeom prst="roundRect">
            <a:avLst/>
          </a:prstGeom>
          <a:solidFill>
            <a:schemeClr val="accent1">
              <a:lumMod val="75000"/>
            </a:schemeClr>
          </a:solidFill>
          <a:scene3d>
            <a:camera prst="orthographicFront"/>
            <a:lightRig rig="contrasting" dir="t"/>
          </a:scene3d>
          <a:sp3d contourW="19050" prstMaterial="metal">
            <a:bevelT w="88900" h="203200"/>
            <a:bevelB w="165100" h="254000"/>
          </a:sp3d>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sz="3600" dirty="0" smtClean="0"/>
              <a:t>Successes</a:t>
            </a:r>
            <a:endParaRPr lang="en-US" sz="3600" dirty="0"/>
          </a:p>
        </p:txBody>
      </p:sp>
      <p:sp>
        <p:nvSpPr>
          <p:cNvPr id="6" name="Rounded Rectangle 5"/>
          <p:cNvSpPr/>
          <p:nvPr/>
        </p:nvSpPr>
        <p:spPr>
          <a:xfrm>
            <a:off x="4233339" y="1744142"/>
            <a:ext cx="3809994" cy="2438393"/>
          </a:xfrm>
          <a:prstGeom prst="roundRect">
            <a:avLst/>
          </a:prstGeom>
          <a:solidFill>
            <a:schemeClr val="accent1">
              <a:lumMod val="75000"/>
            </a:schemeClr>
          </a:solidFill>
          <a:scene3d>
            <a:camera prst="orthographicFront"/>
            <a:lightRig rig="contrasting" dir="t"/>
          </a:scene3d>
          <a:sp3d contourW="19050" prstMaterial="metal">
            <a:bevelT w="88900" h="203200"/>
            <a:bevelB w="165100" h="254000"/>
          </a:sp3d>
        </p:spPr>
        <p:style>
          <a:lnRef idx="1">
            <a:schemeClr val="accent1"/>
          </a:lnRef>
          <a:fillRef idx="3">
            <a:schemeClr val="accent1"/>
          </a:fillRef>
          <a:effectRef idx="2">
            <a:schemeClr val="accent1"/>
          </a:effectRef>
          <a:fontRef idx="minor">
            <a:schemeClr val="lt1"/>
          </a:fontRef>
        </p:style>
        <p:txBody>
          <a:bodyPr rtlCol="0" anchor="t" anchorCtr="0"/>
          <a:lstStyle/>
          <a:p>
            <a:r>
              <a:rPr lang="en-US" sz="3600" dirty="0" smtClean="0"/>
              <a:t>  Challenges</a:t>
            </a:r>
            <a:endParaRPr lang="en-US" sz="3600" dirty="0"/>
          </a:p>
        </p:txBody>
      </p:sp>
      <p:sp>
        <p:nvSpPr>
          <p:cNvPr id="7" name="Rounded Rectangle 6"/>
          <p:cNvSpPr/>
          <p:nvPr/>
        </p:nvSpPr>
        <p:spPr>
          <a:xfrm>
            <a:off x="948268" y="2565409"/>
            <a:ext cx="2895600" cy="3784601"/>
          </a:xfrm>
          <a:prstGeom prst="roundRect">
            <a:avLst/>
          </a:prstGeom>
          <a:solidFill>
            <a:schemeClr val="bg1">
              <a:alpha val="90000"/>
            </a:schemeClr>
          </a:solidFill>
          <a:scene3d>
            <a:camera prst="orthographicFront"/>
            <a:lightRig rig="contrasting" dir="t"/>
          </a:scene3d>
          <a:sp3d contourW="19050" prstMaterial="metal">
            <a:bevelT w="88900" h="203200"/>
            <a:bevelB w="165100" h="254000"/>
          </a:sp3d>
        </p:spPr>
        <p:style>
          <a:lnRef idx="1">
            <a:schemeClr val="accent1"/>
          </a:lnRef>
          <a:fillRef idx="3">
            <a:schemeClr val="accent1"/>
          </a:fillRef>
          <a:effectRef idx="2">
            <a:schemeClr val="accent1"/>
          </a:effectRef>
          <a:fontRef idx="minor">
            <a:schemeClr val="lt1"/>
          </a:fontRef>
        </p:style>
        <p:txBody>
          <a:bodyPr rtlCol="0" anchor="t" anchorCtr="0"/>
          <a:lstStyle/>
          <a:p>
            <a:pPr marL="164592" lvl="0" indent="-164592">
              <a:buFont typeface="Arial" pitchFamily="34" charset="0"/>
              <a:buChar char="•"/>
            </a:pPr>
            <a:r>
              <a:rPr lang="en-US" sz="2000" dirty="0" smtClean="0">
                <a:solidFill>
                  <a:srgbClr val="000000"/>
                </a:solidFill>
                <a:latin typeface="Arial" pitchFamily="34" charset="0"/>
                <a:cs typeface="Arial" pitchFamily="34" charset="0"/>
              </a:rPr>
              <a:t>Momentum in programs and research</a:t>
            </a:r>
          </a:p>
          <a:p>
            <a:pPr marL="164592" lvl="0" indent="-164592">
              <a:buFont typeface="Arial" pitchFamily="34" charset="0"/>
              <a:buChar char="•"/>
            </a:pPr>
            <a:endParaRPr lang="en-US" sz="2000" dirty="0" smtClean="0">
              <a:solidFill>
                <a:srgbClr val="000000"/>
              </a:solidFill>
              <a:latin typeface="Arial" pitchFamily="34" charset="0"/>
              <a:cs typeface="Arial" pitchFamily="34" charset="0"/>
            </a:endParaRPr>
          </a:p>
          <a:p>
            <a:pPr marL="164592" lvl="0" indent="-164592">
              <a:buFont typeface="Arial" pitchFamily="34" charset="0"/>
              <a:buChar char="•"/>
            </a:pPr>
            <a:r>
              <a:rPr lang="en-US" sz="2000" dirty="0" smtClean="0">
                <a:solidFill>
                  <a:srgbClr val="000000"/>
                </a:solidFill>
                <a:latin typeface="Arial" pitchFamily="34" charset="0"/>
                <a:cs typeface="Arial" pitchFamily="34" charset="0"/>
              </a:rPr>
              <a:t>Increasing core participation</a:t>
            </a:r>
          </a:p>
          <a:p>
            <a:pPr marL="164592" lvl="0" indent="-164592">
              <a:buFont typeface="Arial" pitchFamily="34" charset="0"/>
              <a:buChar char="•"/>
            </a:pPr>
            <a:endParaRPr lang="en-US" sz="2000" dirty="0" smtClean="0">
              <a:solidFill>
                <a:srgbClr val="000000"/>
              </a:solidFill>
              <a:latin typeface="Arial" pitchFamily="34" charset="0"/>
              <a:cs typeface="Arial" pitchFamily="34" charset="0"/>
            </a:endParaRPr>
          </a:p>
          <a:p>
            <a:pPr marL="164592" lvl="0" indent="-164592">
              <a:buFont typeface="Arial" pitchFamily="34" charset="0"/>
              <a:buChar char="•"/>
            </a:pPr>
            <a:r>
              <a:rPr lang="en-US" sz="2000" dirty="0" smtClean="0">
                <a:solidFill>
                  <a:srgbClr val="000000"/>
                </a:solidFill>
                <a:latin typeface="Arial" pitchFamily="34" charset="0"/>
                <a:cs typeface="Arial" pitchFamily="34" charset="0"/>
              </a:rPr>
              <a:t>Improving demographic indicators in most areas</a:t>
            </a:r>
            <a:endParaRPr lang="en-US" sz="2000" dirty="0">
              <a:solidFill>
                <a:srgbClr val="000000"/>
              </a:solidFill>
              <a:latin typeface="Arial" pitchFamily="34" charset="0"/>
              <a:cs typeface="Arial" pitchFamily="34" charset="0"/>
            </a:endParaRPr>
          </a:p>
        </p:txBody>
      </p:sp>
      <p:sp>
        <p:nvSpPr>
          <p:cNvPr id="8" name="Rounded Rectangle 7"/>
          <p:cNvSpPr/>
          <p:nvPr/>
        </p:nvSpPr>
        <p:spPr>
          <a:xfrm>
            <a:off x="4690539" y="2565409"/>
            <a:ext cx="3962395" cy="3784601"/>
          </a:xfrm>
          <a:prstGeom prst="roundRect">
            <a:avLst/>
          </a:prstGeom>
          <a:solidFill>
            <a:schemeClr val="bg1">
              <a:alpha val="90000"/>
            </a:schemeClr>
          </a:solidFill>
          <a:scene3d>
            <a:camera prst="orthographicFront"/>
            <a:lightRig rig="contrasting" dir="t"/>
          </a:scene3d>
          <a:sp3d contourW="19050" prstMaterial="metal">
            <a:bevelT w="88900" h="203200"/>
            <a:bevelB w="165100" h="254000"/>
          </a:sp3d>
        </p:spPr>
        <p:style>
          <a:lnRef idx="1">
            <a:schemeClr val="accent1"/>
          </a:lnRef>
          <a:fillRef idx="3">
            <a:schemeClr val="accent1"/>
          </a:fillRef>
          <a:effectRef idx="2">
            <a:schemeClr val="accent1"/>
          </a:effectRef>
          <a:fontRef idx="minor">
            <a:schemeClr val="lt1"/>
          </a:fontRef>
        </p:style>
        <p:txBody>
          <a:bodyPr rtlCol="0" anchor="t" anchorCtr="0"/>
          <a:lstStyle/>
          <a:p>
            <a:pPr marL="164592" lvl="0" indent="-164592">
              <a:buFont typeface="Arial" pitchFamily="34" charset="0"/>
              <a:buChar char="•"/>
            </a:pPr>
            <a:r>
              <a:rPr lang="en-US" sz="2000" dirty="0" smtClean="0">
                <a:solidFill>
                  <a:srgbClr val="000000"/>
                </a:solidFill>
                <a:latin typeface="Arial" pitchFamily="34" charset="0"/>
                <a:cs typeface="Arial" pitchFamily="34" charset="0"/>
              </a:rPr>
              <a:t>Blending and integrating social science </a:t>
            </a:r>
            <a:r>
              <a:rPr lang="en-US" sz="2000" smtClean="0">
                <a:solidFill>
                  <a:srgbClr val="000000"/>
                </a:solidFill>
                <a:latin typeface="Arial" pitchFamily="34" charset="0"/>
                <a:cs typeface="Arial" pitchFamily="34" charset="0"/>
              </a:rPr>
              <a:t>with natural </a:t>
            </a:r>
            <a:r>
              <a:rPr lang="en-US" sz="2000" dirty="0" smtClean="0">
                <a:solidFill>
                  <a:srgbClr val="000000"/>
                </a:solidFill>
                <a:latin typeface="Arial" pitchFamily="34" charset="0"/>
                <a:cs typeface="Arial" pitchFamily="34" charset="0"/>
              </a:rPr>
              <a:t>science approaches</a:t>
            </a:r>
          </a:p>
          <a:p>
            <a:pPr marL="164592" lvl="0" indent="-164592">
              <a:buFont typeface="Arial" pitchFamily="34" charset="0"/>
              <a:buChar char="•"/>
            </a:pPr>
            <a:endParaRPr lang="en-US" sz="2000" dirty="0" smtClean="0">
              <a:solidFill>
                <a:srgbClr val="000000"/>
              </a:solidFill>
              <a:latin typeface="Arial" pitchFamily="34" charset="0"/>
              <a:cs typeface="Arial" pitchFamily="34" charset="0"/>
            </a:endParaRPr>
          </a:p>
          <a:p>
            <a:pPr marL="164592" lvl="0" indent="-164592">
              <a:buFont typeface="Arial" pitchFamily="34" charset="0"/>
              <a:buChar char="•"/>
            </a:pPr>
            <a:r>
              <a:rPr lang="en-US" sz="2000" dirty="0" smtClean="0">
                <a:solidFill>
                  <a:srgbClr val="000000"/>
                </a:solidFill>
                <a:latin typeface="Arial" pitchFamily="34" charset="0"/>
                <a:cs typeface="Arial" pitchFamily="34" charset="0"/>
              </a:rPr>
              <a:t>Developing solutions for a large, geographically and culturally complex campus</a:t>
            </a:r>
          </a:p>
          <a:p>
            <a:pPr marL="164592" lvl="0" indent="-164592">
              <a:buFont typeface="Arial" pitchFamily="34" charset="0"/>
              <a:buChar char="•"/>
            </a:pPr>
            <a:endParaRPr lang="en-US" sz="2000" dirty="0" smtClean="0">
              <a:solidFill>
                <a:srgbClr val="000000"/>
              </a:solidFill>
              <a:latin typeface="Arial" pitchFamily="34" charset="0"/>
              <a:cs typeface="Arial" pitchFamily="34" charset="0"/>
            </a:endParaRPr>
          </a:p>
          <a:p>
            <a:pPr marL="164592" lvl="0" indent="-164592">
              <a:buFont typeface="Arial" pitchFamily="34" charset="0"/>
              <a:buChar char="•"/>
            </a:pPr>
            <a:r>
              <a:rPr lang="en-US" sz="2000" dirty="0" smtClean="0">
                <a:solidFill>
                  <a:srgbClr val="000000"/>
                </a:solidFill>
                <a:latin typeface="Arial" pitchFamily="34" charset="0"/>
                <a:cs typeface="Arial" pitchFamily="34" charset="0"/>
              </a:rPr>
              <a:t>Impact of economic constraints </a:t>
            </a:r>
            <a:endParaRPr lang="en-US" sz="2000" dirty="0">
              <a:solidFill>
                <a:srgbClr val="0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U_Template_Arial_B">
  <a:themeElements>
    <a:clrScheme name="Site Visit Deck">
      <a:dk1>
        <a:srgbClr val="000000"/>
      </a:dk1>
      <a:lt1>
        <a:sysClr val="window" lastClr="FFFFFF"/>
      </a:lt1>
      <a:dk2>
        <a:srgbClr val="000000"/>
      </a:dk2>
      <a:lt2>
        <a:srgbClr val="EEECE1"/>
      </a:lt2>
      <a:accent1>
        <a:srgbClr val="256D77"/>
      </a:accent1>
      <a:accent2>
        <a:srgbClr val="C0504D"/>
      </a:accent2>
      <a:accent3>
        <a:srgbClr val="9BBB59"/>
      </a:accent3>
      <a:accent4>
        <a:srgbClr val="4F81BD"/>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U_Template_Arial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Arial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Arial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Arial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Arial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Arial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Arial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Arial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Arial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Arial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Arial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Arial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5">
    <a:dk1>
      <a:srgbClr val="513F20"/>
    </a:dk1>
    <a:lt1>
      <a:srgbClr val="FFFFFF"/>
    </a:lt1>
    <a:dk2>
      <a:srgbClr val="241910"/>
    </a:dk2>
    <a:lt2>
      <a:srgbClr val="EEECE1"/>
    </a:lt2>
    <a:accent1>
      <a:srgbClr val="256D77"/>
    </a:accent1>
    <a:accent2>
      <a:srgbClr val="C0504D"/>
    </a:accent2>
    <a:accent3>
      <a:srgbClr val="9BBB59"/>
    </a:accent3>
    <a:accent4>
      <a:srgbClr val="4F81BD"/>
    </a:accent4>
    <a:accent5>
      <a:srgbClr val="4BACC6"/>
    </a:accent5>
    <a:accent6>
      <a:srgbClr val="F79646"/>
    </a:accent6>
    <a:hlink>
      <a:srgbClr val="0000FF"/>
    </a:hlink>
    <a:folHlink>
      <a:srgbClr val="800080"/>
    </a:folHlink>
  </a:clrScheme>
  <a:fontScheme name="RU_Template_Arial_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RU_Template_Arial_B</Template>
  <TotalTime>21311</TotalTime>
  <Words>5017</Words>
  <Application>Microsoft Office PowerPoint</Application>
  <PresentationFormat>On-screen Show (4:3)</PresentationFormat>
  <Paragraphs>1382</Paragraphs>
  <Slides>99</Slides>
  <Notes>83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99</vt:i4>
      </vt:variant>
    </vt:vector>
  </HeadingPairs>
  <TitlesOfParts>
    <vt:vector size="102" baseType="lpstr">
      <vt:lpstr>RU_Template_Arial_B</vt:lpstr>
      <vt:lpstr>Acrobat Document</vt:lpstr>
      <vt:lpstr>Document</vt:lpstr>
      <vt:lpstr>Rutgers University for Faculty Advancement and Institutional Re-imagination RU FAIR ADVANCE NSF grant no. HRD-0810978</vt:lpstr>
      <vt:lpstr>Overview of Site Visit Presentation</vt:lpstr>
      <vt:lpstr>The Architecture of RU FAIR ADVANCE</vt:lpstr>
      <vt:lpstr>Overarching Goal of NSF ADVANCE</vt:lpstr>
      <vt:lpstr>ADVANCE is a Paradigm Shift</vt:lpstr>
      <vt:lpstr>Institutional Transformation at Rutgers</vt:lpstr>
      <vt:lpstr>Institutional Transformation: A Top-down and Bottom-up Ecosystem</vt:lpstr>
      <vt:lpstr>RU FAIR ADVANCE &amp; University Mission</vt:lpstr>
      <vt:lpstr>Broad Impacts of RU FAIR ADVANCE Initiatives</vt:lpstr>
      <vt:lpstr>Our Targeted Strategy</vt:lpstr>
      <vt:lpstr>PowerPoint Presentation</vt:lpstr>
      <vt:lpstr>PowerPoint Presentation</vt:lpstr>
      <vt:lpstr>PowerPoint Presentation</vt:lpstr>
      <vt:lpstr>PowerPoint Presentation</vt:lpstr>
      <vt:lpstr>PowerPoint Presentation</vt:lpstr>
      <vt:lpstr>RU FAIR ADVANCE Executive Team</vt:lpstr>
      <vt:lpstr>RU FAIR ADVANCE Executive Team</vt:lpstr>
      <vt:lpstr>RU FAIR ADVANCE Governance</vt:lpstr>
      <vt:lpstr>RU FAIR ADVANCE Evaluation</vt:lpstr>
      <vt:lpstr>Research: From Toolkit Indicators to Mixed Methods Approaches</vt:lpstr>
      <vt:lpstr>Institutional Data Collection and Research</vt:lpstr>
      <vt:lpstr>Research</vt:lpstr>
      <vt:lpstr>Institutional Partners for Data Collection and Analysis Creating a legacy</vt:lpstr>
      <vt:lpstr>PowerPoint Presentation</vt:lpstr>
      <vt:lpstr>Summary of NSF Toolkit Indicators</vt:lpstr>
      <vt:lpstr>Change in number and percent female SEM faculty*, by campus, AY 2007-08 to AY 2010-11</vt:lpstr>
      <vt:lpstr>Change in number and percent female SEM faculty*, by campus and broad disciplinary group, AY 2007-08 to AY 2010-11</vt:lpstr>
      <vt:lpstr>Number of SEM Faculty*  by Gender &amp; Rank at Rutgers AY2007-08 (baseline)</vt:lpstr>
      <vt:lpstr>PowerPoint Presentation</vt:lpstr>
      <vt:lpstr>Gender &amp; Rank at Rutgers, 2010-11 Tenured, Tenure-track &amp; Non-tenure-track</vt:lpstr>
      <vt:lpstr>Department Demographics at Baseline (2007-08)</vt:lpstr>
      <vt:lpstr>Department Demographics in 2010-11</vt:lpstr>
      <vt:lpstr>Race/ethnicity of SEM faculty at Rutgers, 2010-11</vt:lpstr>
      <vt:lpstr>Pre-ADVANCE Research</vt:lpstr>
      <vt:lpstr>Mixed Methods Research:   Brokering for Institutional Change</vt:lpstr>
      <vt:lpstr>Challenges and Successes</vt:lpstr>
      <vt:lpstr>Meta-Initiative #1: Recruitment and Retention</vt:lpstr>
      <vt:lpstr>Meta-Initiative #1: Recruitment &amp; Retention</vt:lpstr>
      <vt:lpstr>RU InStride (Institutionally Novel Strategies and Tactics to Improve Diversity and Excellence)</vt:lpstr>
      <vt:lpstr>The President’s Council for Institutional Diversity and Equity emerged as the InSTRIDE body at Rutgers</vt:lpstr>
      <vt:lpstr>PowerPoint Presentation</vt:lpstr>
      <vt:lpstr>RU InStride Timeline</vt:lpstr>
      <vt:lpstr>From Handbook to Online Module</vt:lpstr>
      <vt:lpstr>Active Recruitment in the Digital Age</vt:lpstr>
      <vt:lpstr>PowerPoint Presentation</vt:lpstr>
      <vt:lpstr>New Hires in SEM by Campus AY2007-08 to AY2009-10</vt:lpstr>
      <vt:lpstr>PowerPoint Presentation</vt:lpstr>
      <vt:lpstr>PowerPoint Presentation</vt:lpstr>
      <vt:lpstr>PowerPoint Presentation</vt:lpstr>
      <vt:lpstr>New SEM Hires by Gender &amp; Rank, AY2007-08 to AY2009-10</vt:lpstr>
      <vt:lpstr>Retention: Tenure Outcomes by Gender AY2007-08 to AY2009-10</vt:lpstr>
      <vt:lpstr>Promotion Outcomes by Gender: Associate to Full Professor, AY2007-08 to AY2009-10</vt:lpstr>
      <vt:lpstr>Promotion Outcomes by Gender: PI to PII AY2007-08 to AY2009-10</vt:lpstr>
      <vt:lpstr>PowerPoint Presentation</vt:lpstr>
      <vt:lpstr>PowerPoint Presentation</vt:lpstr>
      <vt:lpstr>PowerPoint Presentation</vt:lpstr>
      <vt:lpstr>PowerPoint Presentation</vt:lpstr>
      <vt:lpstr>Meta-Initiative #2: Leadership &amp;  Professional Development</vt:lpstr>
      <vt:lpstr>PowerPoint Presentation</vt:lpstr>
      <vt:lpstr>Faculty Visibility: My Stories</vt:lpstr>
      <vt:lpstr>Faculty Visibility in Newark</vt:lpstr>
      <vt:lpstr>PowerPoint Presentation</vt:lpstr>
      <vt:lpstr>PowerPoint Presentation</vt:lpstr>
      <vt:lpstr>PowerPoint Presentation</vt:lpstr>
      <vt:lpstr>PowerPoint Presentation</vt:lpstr>
      <vt:lpstr>PowerPoint Presentation</vt:lpstr>
      <vt:lpstr>University Leaders AY2007-08 to AY2010-11*</vt:lpstr>
      <vt:lpstr>SEM Department Chairs at Rutgers</vt:lpstr>
      <vt:lpstr>Leadership &amp; Professional Development Programs Available for Women at Rutgers</vt:lpstr>
      <vt:lpstr>OASIS  (Objective Analysis of Self and the Institute Seminar)</vt:lpstr>
      <vt:lpstr>OASIS impacts…</vt:lpstr>
      <vt:lpstr>Approach and Philosophy</vt:lpstr>
      <vt:lpstr>OASIS Skill-building Approaches</vt:lpstr>
      <vt:lpstr>OASIS Mentoring Approaches</vt:lpstr>
      <vt:lpstr>RU FAIR OASIS – Camden</vt:lpstr>
      <vt:lpstr>Evolution of SciWomen OASIS</vt:lpstr>
      <vt:lpstr>OASIS Circle: Peer Mentoring Group  Spring 2010 - present</vt:lpstr>
      <vt:lpstr>OASIS Participants to Date</vt:lpstr>
      <vt:lpstr>Academic Participants in OASIS  (Rutgers and Other Institutions)</vt:lpstr>
      <vt:lpstr>OASIS Program Evaluation</vt:lpstr>
      <vt:lpstr>What participants are saying…</vt:lpstr>
      <vt:lpstr>Amplifying RU FAIR ADVANCE  through OASIS</vt:lpstr>
      <vt:lpstr>RU FAIR Professorships and Concluding Thoughts</vt:lpstr>
      <vt:lpstr>Connecting Our Three Campuses</vt:lpstr>
      <vt:lpstr>Who are RU FAIR Professors?</vt:lpstr>
      <vt:lpstr>RU FAIR Professors on Each Campus</vt:lpstr>
      <vt:lpstr>RU FAIR Professors in Newark</vt:lpstr>
      <vt:lpstr>RU FAIR Professor in Camden</vt:lpstr>
      <vt:lpstr>RU FAIR Professor in New Brunswick</vt:lpstr>
      <vt:lpstr>Pivotal Interactions in Leadership Development Helen Buettner</vt:lpstr>
      <vt:lpstr>Initial Plan for New Brunswick</vt:lpstr>
      <vt:lpstr>WiE Tenure &amp; Promotion Workshop</vt:lpstr>
      <vt:lpstr>Lunch Discussions  with SoE Dean Thomas Farris</vt:lpstr>
      <vt:lpstr>Leadership Development:  Myers-Briggs  (campus-wide workshop)</vt:lpstr>
      <vt:lpstr>OASIS Spring 2011 Program  (campus-wide, early-career faculty)</vt:lpstr>
      <vt:lpstr>OASIS:  From Pilot to Signature Program</vt:lpstr>
      <vt:lpstr>PowerPoint Presentation</vt:lpstr>
      <vt:lpstr>Sustaining RU FAIR Professorships</vt:lpstr>
      <vt:lpstr>Sustaining RU FAIR ADVANCE</vt:lpstr>
    </vt:vector>
  </TitlesOfParts>
  <Company>Rutgers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Patricia Roos</dc:creator>
  <cp:lastModifiedBy>pat</cp:lastModifiedBy>
  <cp:revision>785</cp:revision>
  <dcterms:created xsi:type="dcterms:W3CDTF">2011-01-13T14:42:50Z</dcterms:created>
  <dcterms:modified xsi:type="dcterms:W3CDTF">2011-02-01T19:39:33Z</dcterms:modified>
</cp:coreProperties>
</file>